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5" r:id="rId8"/>
    <p:sldId id="266" r:id="rId9"/>
    <p:sldId id="262" r:id="rId10"/>
    <p:sldId id="263" r:id="rId11"/>
    <p:sldId id="264" r:id="rId12"/>
    <p:sldId id="267" r:id="rId13"/>
    <p:sldId id="268" r:id="rId14"/>
    <p:sldId id="269" r:id="rId15"/>
    <p:sldId id="270" r:id="rId16"/>
    <p:sldId id="271" r:id="rId17"/>
    <p:sldId id="273" r:id="rId18"/>
    <p:sldId id="272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4" r:id="rId39"/>
    <p:sldId id="295" r:id="rId40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0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E2B727-ED9E-44CB-AF6C-CB9F5CDAA653}" type="datetimeFigureOut">
              <a:rPr lang="ko-KR" altLang="en-US" smtClean="0"/>
              <a:pPr/>
              <a:t>2009-03-26</a:t>
            </a:fld>
            <a:endParaRPr lang="ko-KR" altLang="en-US" dirty="0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3BF912-E274-4967-81C3-96F5AFD289FD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E2B727-ED9E-44CB-AF6C-CB9F5CDAA653}" type="datetimeFigureOut">
              <a:rPr lang="ko-KR" altLang="en-US" smtClean="0"/>
              <a:pPr/>
              <a:t>2009-03-26</a:t>
            </a:fld>
            <a:endParaRPr lang="ko-KR" altLang="en-US" dirty="0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3BF912-E274-4967-81C3-96F5AFD289FD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E2B727-ED9E-44CB-AF6C-CB9F5CDAA653}" type="datetimeFigureOut">
              <a:rPr lang="ko-KR" altLang="en-US" smtClean="0"/>
              <a:pPr/>
              <a:t>2009-03-26</a:t>
            </a:fld>
            <a:endParaRPr lang="ko-KR" altLang="en-US" dirty="0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3BF912-E274-4967-81C3-96F5AFD289FD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E2B727-ED9E-44CB-AF6C-CB9F5CDAA653}" type="datetimeFigureOut">
              <a:rPr lang="ko-KR" altLang="en-US" smtClean="0"/>
              <a:pPr/>
              <a:t>2009-03-26</a:t>
            </a:fld>
            <a:endParaRPr lang="ko-KR" altLang="en-US" dirty="0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3BF912-E274-4967-81C3-96F5AFD289FD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E2B727-ED9E-44CB-AF6C-CB9F5CDAA653}" type="datetimeFigureOut">
              <a:rPr lang="ko-KR" altLang="en-US" smtClean="0"/>
              <a:pPr/>
              <a:t>2009-03-26</a:t>
            </a:fld>
            <a:endParaRPr lang="ko-KR" altLang="en-US" dirty="0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3BF912-E274-4967-81C3-96F5AFD289FD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E2B727-ED9E-44CB-AF6C-CB9F5CDAA653}" type="datetimeFigureOut">
              <a:rPr lang="ko-KR" altLang="en-US" smtClean="0"/>
              <a:pPr/>
              <a:t>2009-03-26</a:t>
            </a:fld>
            <a:endParaRPr lang="ko-KR" altLang="en-US" dirty="0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3BF912-E274-4967-81C3-96F5AFD289FD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E2B727-ED9E-44CB-AF6C-CB9F5CDAA653}" type="datetimeFigureOut">
              <a:rPr lang="ko-KR" altLang="en-US" smtClean="0"/>
              <a:pPr/>
              <a:t>2009-03-26</a:t>
            </a:fld>
            <a:endParaRPr lang="ko-KR" altLang="en-US" dirty="0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3BF912-E274-4967-81C3-96F5AFD289FD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E2B727-ED9E-44CB-AF6C-CB9F5CDAA653}" type="datetimeFigureOut">
              <a:rPr lang="ko-KR" altLang="en-US" smtClean="0"/>
              <a:pPr/>
              <a:t>2009-03-26</a:t>
            </a:fld>
            <a:endParaRPr lang="ko-KR" altLang="en-US" dirty="0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3BF912-E274-4967-81C3-96F5AFD289FD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E2B727-ED9E-44CB-AF6C-CB9F5CDAA653}" type="datetimeFigureOut">
              <a:rPr lang="ko-KR" altLang="en-US" smtClean="0"/>
              <a:pPr/>
              <a:t>2009-03-26</a:t>
            </a:fld>
            <a:endParaRPr lang="ko-KR" altLang="en-US" dirty="0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3BF912-E274-4967-81C3-96F5AFD289FD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E2B727-ED9E-44CB-AF6C-CB9F5CDAA653}" type="datetimeFigureOut">
              <a:rPr lang="ko-KR" altLang="en-US" smtClean="0"/>
              <a:pPr/>
              <a:t>2009-03-26</a:t>
            </a:fld>
            <a:endParaRPr lang="ko-KR" altLang="en-US" dirty="0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3BF912-E274-4967-81C3-96F5AFD289FD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 dirty="0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E2B727-ED9E-44CB-AF6C-CB9F5CDAA653}" type="datetimeFigureOut">
              <a:rPr lang="ko-KR" altLang="en-US" smtClean="0"/>
              <a:pPr/>
              <a:t>2009-03-26</a:t>
            </a:fld>
            <a:endParaRPr lang="ko-KR" altLang="en-US" dirty="0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3BF912-E274-4967-81C3-96F5AFD289FD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E2B727-ED9E-44CB-AF6C-CB9F5CDAA653}" type="datetimeFigureOut">
              <a:rPr lang="ko-KR" altLang="en-US" smtClean="0"/>
              <a:pPr/>
              <a:t>2009-03-26</a:t>
            </a:fld>
            <a:endParaRPr lang="ko-KR" altLang="en-US" dirty="0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 dirty="0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3BF912-E274-4967-81C3-96F5AFD289FD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ko-KR" dirty="0" smtClean="0"/>
              <a:t>Variation and Repeats in UCSC Genome Browser</a:t>
            </a:r>
            <a:endParaRPr lang="ko-KR" altLang="en-US" dirty="0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ko-KR" altLang="en-US" dirty="0" smtClean="0"/>
              <a:t>김형용</a:t>
            </a:r>
            <a:endParaRPr lang="ko-KR" altLang="en-US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b="1" dirty="0" smtClean="0"/>
              <a:t>Human Genome Diversity Project SNP </a:t>
            </a:r>
            <a:r>
              <a:rPr lang="en-US" sz="3200" b="1" dirty="0" smtClean="0"/>
              <a:t/>
            </a:r>
            <a:br>
              <a:rPr lang="en-US" sz="3200" b="1" dirty="0" smtClean="0"/>
            </a:br>
            <a:r>
              <a:rPr lang="en-US" sz="3200" b="1" dirty="0" smtClean="0"/>
              <a:t>Population </a:t>
            </a:r>
            <a:r>
              <a:rPr lang="en-US" sz="3200" b="1" dirty="0" smtClean="0"/>
              <a:t>Allele Frequencies</a:t>
            </a:r>
            <a:endParaRPr lang="ko-KR" altLang="en-US" sz="3200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657,000 </a:t>
            </a:r>
            <a:r>
              <a:rPr lang="en-US" dirty="0" smtClean="0"/>
              <a:t>SNPs genotyped in </a:t>
            </a:r>
            <a:r>
              <a:rPr lang="en-US" dirty="0" smtClean="0"/>
              <a:t>53 populations </a:t>
            </a:r>
            <a:r>
              <a:rPr lang="en-US" dirty="0" smtClean="0"/>
              <a:t>worldwide </a:t>
            </a:r>
            <a:endParaRPr lang="en-US" dirty="0" smtClean="0"/>
          </a:p>
          <a:p>
            <a:r>
              <a:rPr lang="en-US" dirty="0" smtClean="0"/>
              <a:t>(Not Korea)</a:t>
            </a:r>
          </a:p>
          <a:p>
            <a:r>
              <a:rPr lang="en-US" dirty="0" smtClean="0"/>
              <a:t>using the </a:t>
            </a:r>
            <a:r>
              <a:rPr lang="en-US" dirty="0" err="1" smtClean="0"/>
              <a:t>Illumina</a:t>
            </a:r>
            <a:r>
              <a:rPr lang="en-US" dirty="0" smtClean="0"/>
              <a:t> </a:t>
            </a:r>
            <a:r>
              <a:rPr lang="en-US" dirty="0" err="1" smtClean="0"/>
              <a:t>BeadStation</a:t>
            </a:r>
            <a:endParaRPr lang="ko-KR" altLang="en-US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776289"/>
            <a:ext cx="9168159" cy="51530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803825"/>
            <a:ext cx="9144000" cy="24824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직사각형 2"/>
          <p:cNvSpPr/>
          <p:nvPr/>
        </p:nvSpPr>
        <p:spPr>
          <a:xfrm>
            <a:off x="7572396" y="2232453"/>
            <a:ext cx="1500198" cy="500066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err="1" smtClean="0"/>
              <a:t>HapMap</a:t>
            </a:r>
            <a:r>
              <a:rPr lang="en-US" altLang="ko-KR" dirty="0" smtClean="0"/>
              <a:t> SNPs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/>
              <a:t>4</a:t>
            </a:r>
            <a:r>
              <a:rPr lang="en-US" altLang="ko-KR" dirty="0" smtClean="0"/>
              <a:t>M SNP typing in 4(11) populations</a:t>
            </a:r>
          </a:p>
          <a:p>
            <a:r>
              <a:rPr lang="en-US" altLang="ko-KR" dirty="0" smtClean="0"/>
              <a:t>Reference for future study on human disease</a:t>
            </a:r>
          </a:p>
          <a:p>
            <a:r>
              <a:rPr lang="en-US" altLang="ko-KR" dirty="0" smtClean="0"/>
              <a:t>CEU, CHB, JPT, YRI</a:t>
            </a:r>
            <a:r>
              <a:rPr lang="ko-KR" altLang="en-US" dirty="0" smtClean="0"/>
              <a:t> </a:t>
            </a:r>
            <a:r>
              <a:rPr lang="en-US" altLang="ko-KR" dirty="0" smtClean="0">
                <a:sym typeface="Wingdings" pitchFamily="2" charset="2"/>
              </a:rPr>
              <a:t> ASW, CHD, GIH, LWK, MEX, MKK, TSI</a:t>
            </a:r>
            <a:endParaRPr lang="en-US" altLang="ko-KR" dirty="0" smtClean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214290"/>
            <a:ext cx="5332075" cy="59293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428604"/>
            <a:ext cx="8572561" cy="56464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803825"/>
            <a:ext cx="9144000" cy="24824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직사각형 2"/>
          <p:cNvSpPr/>
          <p:nvPr/>
        </p:nvSpPr>
        <p:spPr>
          <a:xfrm>
            <a:off x="0" y="2714620"/>
            <a:ext cx="1643042" cy="500066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ko-KR" dirty="0" err="1" smtClean="0"/>
              <a:t>HapMap</a:t>
            </a:r>
            <a:r>
              <a:rPr lang="en-US" altLang="ko-KR" dirty="0" smtClean="0"/>
              <a:t> Linkage Disequilibrium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/>
              <a:t>Association of alleles</a:t>
            </a:r>
          </a:p>
          <a:p>
            <a:r>
              <a:rPr lang="en-US" altLang="ko-KR" dirty="0" smtClean="0"/>
              <a:t>Low LD, two loci tend to be inherited in a nearly random manner.</a:t>
            </a:r>
            <a:endParaRPr lang="ko-KR" altLang="en-US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5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7072330" cy="66514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803825"/>
            <a:ext cx="9144000" cy="24824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직사각형 2"/>
          <p:cNvSpPr/>
          <p:nvPr/>
        </p:nvSpPr>
        <p:spPr>
          <a:xfrm>
            <a:off x="1643042" y="2714620"/>
            <a:ext cx="2786082" cy="500066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803825"/>
            <a:ext cx="9144000" cy="24824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직사각형 2"/>
          <p:cNvSpPr/>
          <p:nvPr/>
        </p:nvSpPr>
        <p:spPr>
          <a:xfrm>
            <a:off x="0" y="2232453"/>
            <a:ext cx="4500562" cy="500066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Tajima’s D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/>
              <a:t>A measure of nucleotide diversity</a:t>
            </a:r>
          </a:p>
          <a:p>
            <a:r>
              <a:rPr lang="en-US" altLang="ko-KR" dirty="0" smtClean="0"/>
              <a:t>Compare observed nucleotide against the expected diversity under the assumption that all polymorphisms are selectively neutral and constant population size.</a:t>
            </a:r>
            <a:endParaRPr lang="ko-KR" altLang="en-US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" y="-1"/>
            <a:ext cx="9144001" cy="61490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803825"/>
            <a:ext cx="9144000" cy="24824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직사각형 2"/>
          <p:cNvSpPr/>
          <p:nvPr/>
        </p:nvSpPr>
        <p:spPr>
          <a:xfrm>
            <a:off x="4572000" y="2714620"/>
            <a:ext cx="1571636" cy="500066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ko-KR" dirty="0" smtClean="0"/>
              <a:t>Database of Genomic Variants: Structural variation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altLang="ko-KR" dirty="0" smtClean="0"/>
              <a:t>Copy number variants, in-del, inversion, inversion breakpoint</a:t>
            </a:r>
          </a:p>
          <a:p>
            <a:r>
              <a:rPr lang="en-US" altLang="ko-KR" dirty="0" smtClean="0"/>
              <a:t>Genomic variation observed healthy man</a:t>
            </a:r>
          </a:p>
          <a:p>
            <a:r>
              <a:rPr lang="en-US" altLang="ko-KR" dirty="0" smtClean="0"/>
              <a:t>Genomic alteration that involve segments of DNA that are larger than 1kbp</a:t>
            </a:r>
          </a:p>
          <a:p>
            <a:r>
              <a:rPr lang="en-US" dirty="0" smtClean="0"/>
              <a:t>copy number variants are orange, insertions/deletions are dark green and inversions/inversion breakpoints are red. </a:t>
            </a:r>
            <a:endParaRPr lang="ko-KR" altLang="en-US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26204" cy="60722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803825"/>
            <a:ext cx="9144000" cy="24824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직사각형 2"/>
          <p:cNvSpPr/>
          <p:nvPr/>
        </p:nvSpPr>
        <p:spPr>
          <a:xfrm>
            <a:off x="6072198" y="2714620"/>
            <a:ext cx="1571636" cy="500066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ko-KR" dirty="0" smtClean="0"/>
              <a:t>HGSV Discordant Clone End Alignments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/>
              <a:t>Clone ends from 9 individuals</a:t>
            </a:r>
          </a:p>
          <a:p>
            <a:r>
              <a:rPr lang="en-US" altLang="ko-KR" dirty="0" smtClean="0"/>
              <a:t>End mappings were discordant with the reference genome</a:t>
            </a:r>
          </a:p>
          <a:p>
            <a:pPr lvl="1"/>
            <a:r>
              <a:rPr lang="en-US" altLang="ko-KR" dirty="0" smtClean="0">
                <a:solidFill>
                  <a:srgbClr val="FF0000"/>
                </a:solidFill>
              </a:rPr>
              <a:t>Deletion</a:t>
            </a:r>
          </a:p>
          <a:p>
            <a:pPr lvl="1"/>
            <a:r>
              <a:rPr lang="en-US" altLang="ko-KR" dirty="0" smtClean="0">
                <a:solidFill>
                  <a:srgbClr val="0070C0"/>
                </a:solidFill>
              </a:rPr>
              <a:t>Insertion</a:t>
            </a:r>
          </a:p>
          <a:p>
            <a:pPr lvl="1"/>
            <a:r>
              <a:rPr lang="en-US" altLang="ko-KR" dirty="0" smtClean="0">
                <a:solidFill>
                  <a:srgbClr val="00B050"/>
                </a:solidFill>
              </a:rPr>
              <a:t>Inversion</a:t>
            </a:r>
          </a:p>
          <a:p>
            <a:pPr lvl="1"/>
            <a:r>
              <a:rPr lang="en-US" altLang="ko-KR" dirty="0" smtClean="0">
                <a:solidFill>
                  <a:srgbClr val="FFC000"/>
                </a:solidFill>
              </a:rPr>
              <a:t>OEA</a:t>
            </a:r>
          </a:p>
          <a:p>
            <a:pPr lvl="1"/>
            <a:r>
              <a:rPr lang="en-US" altLang="ko-KR" dirty="0" err="1" smtClean="0"/>
              <a:t>transchrm</a:t>
            </a:r>
            <a:endParaRPr lang="ko-KR" altLang="en-US" dirty="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"/>
            <a:ext cx="9144000" cy="67362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803825"/>
            <a:ext cx="9144000" cy="24824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직사각형 2"/>
          <p:cNvSpPr/>
          <p:nvPr/>
        </p:nvSpPr>
        <p:spPr>
          <a:xfrm>
            <a:off x="7572396" y="2714620"/>
            <a:ext cx="1571636" cy="500066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b="1" dirty="0" smtClean="0"/>
              <a:t>Duplications of &gt;1000 Bases of </a:t>
            </a:r>
            <a:r>
              <a:rPr lang="en-US" sz="3200" b="1" dirty="0" smtClean="0"/>
              <a:t/>
            </a:r>
            <a:br>
              <a:rPr lang="en-US" sz="3200" b="1" dirty="0" smtClean="0"/>
            </a:br>
            <a:r>
              <a:rPr lang="en-US" sz="3200" b="1" dirty="0" smtClean="0"/>
              <a:t>Non-</a:t>
            </a:r>
            <a:r>
              <a:rPr lang="en-US" sz="3200" b="1" dirty="0" err="1" smtClean="0"/>
              <a:t>RepeatMasked</a:t>
            </a:r>
            <a:r>
              <a:rPr lang="en-US" sz="3200" b="1" dirty="0" smtClean="0"/>
              <a:t> Sequence</a:t>
            </a:r>
            <a:endParaRPr lang="ko-KR" altLang="en-US" sz="3200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/>
              <a:t>Putative genome duplication within the golden path</a:t>
            </a:r>
          </a:p>
          <a:p>
            <a:endParaRPr lang="ko-KR" altLang="en-US" dirty="0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3143248"/>
            <a:ext cx="9144000" cy="20870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err="1" smtClean="0"/>
              <a:t>dbSNP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/>
              <a:t>Build 129, 128, 127</a:t>
            </a:r>
          </a:p>
          <a:p>
            <a:r>
              <a:rPr lang="en-US" altLang="ko-KR" dirty="0" smtClean="0"/>
              <a:t>Class : Single, In-del, Heterozygous, MS</a:t>
            </a:r>
          </a:p>
          <a:p>
            <a:r>
              <a:rPr lang="en-US" altLang="ko-KR" dirty="0" smtClean="0"/>
              <a:t>Validation : Frequency, Cluster, </a:t>
            </a:r>
            <a:r>
              <a:rPr lang="en-US" altLang="ko-KR" dirty="0" err="1" smtClean="0"/>
              <a:t>HapMap</a:t>
            </a:r>
            <a:endParaRPr lang="en-US" altLang="ko-KR" dirty="0" smtClean="0"/>
          </a:p>
          <a:p>
            <a:endParaRPr lang="ko-KR" alt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3571876"/>
            <a:ext cx="9144000" cy="24389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803825"/>
            <a:ext cx="9144000" cy="24824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직사각형 2"/>
          <p:cNvSpPr/>
          <p:nvPr/>
        </p:nvSpPr>
        <p:spPr>
          <a:xfrm>
            <a:off x="0" y="3214686"/>
            <a:ext cx="1571636" cy="500066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Structural variation</a:t>
            </a:r>
            <a:endParaRPr lang="ko-KR" altLang="en-US" dirty="0"/>
          </a:p>
        </p:txBody>
      </p:sp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1714488"/>
            <a:ext cx="8656142" cy="30003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26268" cy="41433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803825"/>
            <a:ext cx="9144000" cy="24824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직사각형 2"/>
          <p:cNvSpPr/>
          <p:nvPr/>
        </p:nvSpPr>
        <p:spPr>
          <a:xfrm>
            <a:off x="1571604" y="3214686"/>
            <a:ext cx="7572396" cy="500066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ko-KR" dirty="0" smtClean="0"/>
              <a:t>Repeats </a:t>
            </a:r>
            <a:r>
              <a:rPr lang="en-US" altLang="ko-KR" dirty="0" err="1" smtClean="0"/>
              <a:t>Exapted</a:t>
            </a:r>
            <a:r>
              <a:rPr lang="en-US" altLang="ko-KR" dirty="0" smtClean="0"/>
              <a:t> as Conserved Non </a:t>
            </a:r>
            <a:r>
              <a:rPr lang="en-US" altLang="ko-KR" dirty="0" err="1" smtClean="0"/>
              <a:t>Exonic</a:t>
            </a:r>
            <a:r>
              <a:rPr lang="en-US" altLang="ko-KR" dirty="0" smtClean="0"/>
              <a:t> Elements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err="1" smtClean="0"/>
              <a:t>Exaptation</a:t>
            </a:r>
            <a:r>
              <a:rPr lang="en-US" altLang="ko-KR" dirty="0" smtClean="0"/>
              <a:t> (Gould et at. 1982) : conserved non-</a:t>
            </a:r>
            <a:r>
              <a:rPr lang="en-US" altLang="ko-KR" dirty="0" err="1" smtClean="0"/>
              <a:t>exonic</a:t>
            </a:r>
            <a:r>
              <a:rPr lang="en-US" altLang="ko-KR" dirty="0" smtClean="0"/>
              <a:t> element that have been deposited by mobile elements</a:t>
            </a:r>
          </a:p>
          <a:p>
            <a:r>
              <a:rPr lang="en-US" altLang="ko-KR" dirty="0" smtClean="0"/>
              <a:t>May act as distal transcriptional regulators for near by genes.</a:t>
            </a:r>
          </a:p>
          <a:p>
            <a:r>
              <a:rPr lang="en-US" altLang="ko-KR" dirty="0" err="1" smtClean="0"/>
              <a:t>RepeatMasker</a:t>
            </a:r>
            <a:r>
              <a:rPr lang="en-US" altLang="ko-KR" dirty="0" smtClean="0"/>
              <a:t> </a:t>
            </a:r>
            <a:r>
              <a:rPr lang="en-US" altLang="ko-KR" dirty="0" smtClean="0">
                <a:sym typeface="Wingdings" pitchFamily="2" charset="2"/>
              </a:rPr>
              <a:t> BLASTZ</a:t>
            </a:r>
            <a:endParaRPr lang="ko-KR" altLang="en-US" dirty="0"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err="1" smtClean="0"/>
              <a:t>RepeatMasker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altLang="ko-KR" dirty="0" err="1" smtClean="0"/>
              <a:t>RepBase</a:t>
            </a:r>
            <a:r>
              <a:rPr lang="en-US" altLang="ko-KR" dirty="0" smtClean="0"/>
              <a:t> database</a:t>
            </a:r>
          </a:p>
          <a:p>
            <a:r>
              <a:rPr lang="ko-KR" altLang="en-US" dirty="0" smtClean="0"/>
              <a:t>구분</a:t>
            </a:r>
            <a:endParaRPr lang="en-US" altLang="ko-KR" dirty="0" smtClean="0"/>
          </a:p>
          <a:p>
            <a:pPr lvl="1"/>
            <a:r>
              <a:rPr lang="en-US" altLang="ko-KR" dirty="0" smtClean="0"/>
              <a:t>SINE (include ALUs, 300bp </a:t>
            </a:r>
            <a:r>
              <a:rPr lang="ko-KR" altLang="en-US" dirty="0" smtClean="0"/>
              <a:t>미만</a:t>
            </a:r>
            <a:r>
              <a:rPr lang="en-US" altLang="ko-KR" dirty="0" smtClean="0"/>
              <a:t>)</a:t>
            </a:r>
          </a:p>
          <a:p>
            <a:pPr lvl="1"/>
            <a:r>
              <a:rPr lang="en-US" altLang="ko-KR" dirty="0" smtClean="0"/>
              <a:t>LINE (Long Interspersed Nuclear Element)</a:t>
            </a:r>
          </a:p>
          <a:p>
            <a:pPr lvl="1"/>
            <a:r>
              <a:rPr lang="en-US" altLang="ko-KR" dirty="0" smtClean="0"/>
              <a:t>LTR (Long Terminal Repeat, </a:t>
            </a:r>
            <a:r>
              <a:rPr lang="en-US" altLang="ko-KR" dirty="0" err="1" smtClean="0"/>
              <a:t>retroposons</a:t>
            </a:r>
            <a:r>
              <a:rPr lang="en-US" altLang="ko-KR" dirty="0" smtClean="0"/>
              <a:t>)</a:t>
            </a:r>
          </a:p>
          <a:p>
            <a:pPr lvl="1"/>
            <a:r>
              <a:rPr lang="en-US" altLang="ko-KR" dirty="0" smtClean="0"/>
              <a:t>Simple repeats (Microsatellite)</a:t>
            </a:r>
          </a:p>
          <a:p>
            <a:pPr lvl="1"/>
            <a:r>
              <a:rPr lang="en-US" altLang="ko-KR" dirty="0" smtClean="0"/>
              <a:t>Low complexity repeats</a:t>
            </a:r>
          </a:p>
          <a:p>
            <a:pPr lvl="1"/>
            <a:r>
              <a:rPr lang="en-US" altLang="ko-KR" dirty="0" smtClean="0"/>
              <a:t>Satellite repeats</a:t>
            </a:r>
          </a:p>
          <a:p>
            <a:pPr lvl="1"/>
            <a:r>
              <a:rPr lang="en-US" altLang="ko-KR" dirty="0" smtClean="0"/>
              <a:t>RNA repeats</a:t>
            </a:r>
          </a:p>
          <a:p>
            <a:pPr lvl="1"/>
            <a:r>
              <a:rPr lang="en-US" altLang="ko-KR" dirty="0" smtClean="0"/>
              <a:t>Other repeats / Unknown</a:t>
            </a:r>
            <a:endParaRPr lang="ko-KR" altLang="en-US" dirty="0"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928670"/>
            <a:ext cx="9144000" cy="40103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5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85728"/>
            <a:ext cx="9144000" cy="48630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" y="2071678"/>
            <a:ext cx="9018139" cy="2000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직사각형 2"/>
          <p:cNvSpPr/>
          <p:nvPr/>
        </p:nvSpPr>
        <p:spPr>
          <a:xfrm>
            <a:off x="4429124" y="3643314"/>
            <a:ext cx="1857356" cy="500066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" y="357190"/>
            <a:ext cx="9073161" cy="6000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000108"/>
            <a:ext cx="9151157" cy="47149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" y="0"/>
            <a:ext cx="832120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2400" y="0"/>
            <a:ext cx="8818756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803825"/>
            <a:ext cx="9144000" cy="24824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직사각형 2"/>
          <p:cNvSpPr/>
          <p:nvPr/>
        </p:nvSpPr>
        <p:spPr>
          <a:xfrm>
            <a:off x="4429124" y="2232453"/>
            <a:ext cx="1500198" cy="500066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348" y="4000504"/>
            <a:ext cx="7877175" cy="2200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20" y="357166"/>
            <a:ext cx="5019675" cy="3467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803825"/>
            <a:ext cx="9144000" cy="24824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직사각형 2"/>
          <p:cNvSpPr/>
          <p:nvPr/>
        </p:nvSpPr>
        <p:spPr>
          <a:xfrm>
            <a:off x="6000760" y="2232453"/>
            <a:ext cx="1643074" cy="500066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378</TotalTime>
  <Words>308</Words>
  <Application>Microsoft Office PowerPoint</Application>
  <PresentationFormat>화면 슬라이드 쇼(4:3)</PresentationFormat>
  <Paragraphs>51</Paragraphs>
  <Slides>39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39</vt:i4>
      </vt:variant>
    </vt:vector>
  </HeadingPairs>
  <TitlesOfParts>
    <vt:vector size="40" baseType="lpstr">
      <vt:lpstr>Office 테마</vt:lpstr>
      <vt:lpstr>Variation and Repeats in UCSC Genome Browser</vt:lpstr>
      <vt:lpstr>슬라이드 2</vt:lpstr>
      <vt:lpstr>dbSNP</vt:lpstr>
      <vt:lpstr>슬라이드 4</vt:lpstr>
      <vt:lpstr>슬라이드 5</vt:lpstr>
      <vt:lpstr>슬라이드 6</vt:lpstr>
      <vt:lpstr>슬라이드 7</vt:lpstr>
      <vt:lpstr>슬라이드 8</vt:lpstr>
      <vt:lpstr>슬라이드 9</vt:lpstr>
      <vt:lpstr>Human Genome Diversity Project SNP  Population Allele Frequencies</vt:lpstr>
      <vt:lpstr>슬라이드 11</vt:lpstr>
      <vt:lpstr>슬라이드 12</vt:lpstr>
      <vt:lpstr>HapMap SNPs</vt:lpstr>
      <vt:lpstr>슬라이드 14</vt:lpstr>
      <vt:lpstr>슬라이드 15</vt:lpstr>
      <vt:lpstr>슬라이드 16</vt:lpstr>
      <vt:lpstr>HapMap Linkage Disequilibrium</vt:lpstr>
      <vt:lpstr>슬라이드 18</vt:lpstr>
      <vt:lpstr>슬라이드 19</vt:lpstr>
      <vt:lpstr>Tajima’s D</vt:lpstr>
      <vt:lpstr>슬라이드 21</vt:lpstr>
      <vt:lpstr>슬라이드 22</vt:lpstr>
      <vt:lpstr>Database of Genomic Variants: Structural variation</vt:lpstr>
      <vt:lpstr>슬라이드 24</vt:lpstr>
      <vt:lpstr>슬라이드 25</vt:lpstr>
      <vt:lpstr>HGSV Discordant Clone End Alignments</vt:lpstr>
      <vt:lpstr>슬라이드 27</vt:lpstr>
      <vt:lpstr>슬라이드 28</vt:lpstr>
      <vt:lpstr>Duplications of &gt;1000 Bases of  Non-RepeatMasked Sequence</vt:lpstr>
      <vt:lpstr>슬라이드 30</vt:lpstr>
      <vt:lpstr>Structural variation</vt:lpstr>
      <vt:lpstr>슬라이드 32</vt:lpstr>
      <vt:lpstr>슬라이드 33</vt:lpstr>
      <vt:lpstr>Repeats Exapted as Conserved Non Exonic Elements</vt:lpstr>
      <vt:lpstr>RepeatMasker</vt:lpstr>
      <vt:lpstr>슬라이드 36</vt:lpstr>
      <vt:lpstr>슬라이드 37</vt:lpstr>
      <vt:lpstr>슬라이드 38</vt:lpstr>
      <vt:lpstr>슬라이드 39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Variation and Repeats in UCSC Genome Browser</dc:title>
  <dc:creator>yong27</dc:creator>
  <cp:lastModifiedBy>yong27</cp:lastModifiedBy>
  <cp:revision>31</cp:revision>
  <dcterms:created xsi:type="dcterms:W3CDTF">2009-03-25T02:43:13Z</dcterms:created>
  <dcterms:modified xsi:type="dcterms:W3CDTF">2009-03-26T16:42:10Z</dcterms:modified>
</cp:coreProperties>
</file>