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Default Extension="gif" ContentType="image/gif"/>
  <Default Extension="tiff" ContentType="image/tiff"/>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73" r:id="rId2"/>
  </p:sldMasterIdLst>
  <p:notesMasterIdLst>
    <p:notesMasterId r:id="rId166"/>
  </p:notesMasterIdLst>
  <p:sldIdLst>
    <p:sldId id="256" r:id="rId3"/>
    <p:sldId id="257" r:id="rId4"/>
    <p:sldId id="342" r:id="rId5"/>
    <p:sldId id="258" r:id="rId6"/>
    <p:sldId id="259" r:id="rId7"/>
    <p:sldId id="354" r:id="rId8"/>
    <p:sldId id="343" r:id="rId9"/>
    <p:sldId id="346" r:id="rId10"/>
    <p:sldId id="355" r:id="rId11"/>
    <p:sldId id="344" r:id="rId12"/>
    <p:sldId id="401" r:id="rId13"/>
    <p:sldId id="356" r:id="rId14"/>
    <p:sldId id="348" r:id="rId15"/>
    <p:sldId id="352" r:id="rId16"/>
    <p:sldId id="353" r:id="rId17"/>
    <p:sldId id="347" r:id="rId18"/>
    <p:sldId id="345" r:id="rId19"/>
    <p:sldId id="351" r:id="rId20"/>
    <p:sldId id="357" r:id="rId21"/>
    <p:sldId id="378" r:id="rId22"/>
    <p:sldId id="349" r:id="rId23"/>
    <p:sldId id="299" r:id="rId24"/>
    <p:sldId id="304" r:id="rId25"/>
    <p:sldId id="306" r:id="rId26"/>
    <p:sldId id="307" r:id="rId27"/>
    <p:sldId id="308" r:id="rId28"/>
    <p:sldId id="395" r:id="rId29"/>
    <p:sldId id="387" r:id="rId30"/>
    <p:sldId id="302" r:id="rId31"/>
    <p:sldId id="377" r:id="rId32"/>
    <p:sldId id="396" r:id="rId33"/>
    <p:sldId id="397" r:id="rId34"/>
    <p:sldId id="398" r:id="rId35"/>
    <p:sldId id="386" r:id="rId36"/>
    <p:sldId id="388" r:id="rId37"/>
    <p:sldId id="389" r:id="rId38"/>
    <p:sldId id="390" r:id="rId39"/>
    <p:sldId id="391" r:id="rId40"/>
    <p:sldId id="394" r:id="rId41"/>
    <p:sldId id="392" r:id="rId42"/>
    <p:sldId id="393" r:id="rId43"/>
    <p:sldId id="303" r:id="rId44"/>
    <p:sldId id="368" r:id="rId45"/>
    <p:sldId id="369" r:id="rId46"/>
    <p:sldId id="370" r:id="rId47"/>
    <p:sldId id="367" r:id="rId48"/>
    <p:sldId id="371" r:id="rId49"/>
    <p:sldId id="373" r:id="rId50"/>
    <p:sldId id="365" r:id="rId51"/>
    <p:sldId id="374" r:id="rId52"/>
    <p:sldId id="364" r:id="rId53"/>
    <p:sldId id="366" r:id="rId54"/>
    <p:sldId id="375" r:id="rId55"/>
    <p:sldId id="376" r:id="rId56"/>
    <p:sldId id="362" r:id="rId57"/>
    <p:sldId id="399" r:id="rId58"/>
    <p:sldId id="301" r:id="rId59"/>
    <p:sldId id="425" r:id="rId60"/>
    <p:sldId id="261" r:id="rId61"/>
    <p:sldId id="262" r:id="rId62"/>
    <p:sldId id="263" r:id="rId63"/>
    <p:sldId id="264" r:id="rId64"/>
    <p:sldId id="266" r:id="rId65"/>
    <p:sldId id="267" r:id="rId66"/>
    <p:sldId id="268" r:id="rId67"/>
    <p:sldId id="269" r:id="rId68"/>
    <p:sldId id="270" r:id="rId69"/>
    <p:sldId id="271" r:id="rId70"/>
    <p:sldId id="272" r:id="rId71"/>
    <p:sldId id="273" r:id="rId72"/>
    <p:sldId id="274" r:id="rId73"/>
    <p:sldId id="275" r:id="rId74"/>
    <p:sldId id="313" r:id="rId75"/>
    <p:sldId id="334" r:id="rId76"/>
    <p:sldId id="335" r:id="rId77"/>
    <p:sldId id="336" r:id="rId78"/>
    <p:sldId id="337" r:id="rId79"/>
    <p:sldId id="338" r:id="rId80"/>
    <p:sldId id="339" r:id="rId81"/>
    <p:sldId id="321" r:id="rId82"/>
    <p:sldId id="322" r:id="rId83"/>
    <p:sldId id="319" r:id="rId84"/>
    <p:sldId id="324" r:id="rId85"/>
    <p:sldId id="325" r:id="rId86"/>
    <p:sldId id="326" r:id="rId87"/>
    <p:sldId id="327" r:id="rId88"/>
    <p:sldId id="328" r:id="rId89"/>
    <p:sldId id="323" r:id="rId90"/>
    <p:sldId id="329" r:id="rId91"/>
    <p:sldId id="330" r:id="rId92"/>
    <p:sldId id="331" r:id="rId93"/>
    <p:sldId id="332" r:id="rId94"/>
    <p:sldId id="333" r:id="rId95"/>
    <p:sldId id="429" r:id="rId96"/>
    <p:sldId id="427" r:id="rId97"/>
    <p:sldId id="428" r:id="rId98"/>
    <p:sldId id="430" r:id="rId99"/>
    <p:sldId id="431" r:id="rId100"/>
    <p:sldId id="432" r:id="rId101"/>
    <p:sldId id="433" r:id="rId102"/>
    <p:sldId id="434" r:id="rId103"/>
    <p:sldId id="435" r:id="rId104"/>
    <p:sldId id="436" r:id="rId105"/>
    <p:sldId id="437" r:id="rId106"/>
    <p:sldId id="438" r:id="rId107"/>
    <p:sldId id="439" r:id="rId108"/>
    <p:sldId id="440" r:id="rId109"/>
    <p:sldId id="441" r:id="rId110"/>
    <p:sldId id="445" r:id="rId111"/>
    <p:sldId id="446" r:id="rId112"/>
    <p:sldId id="442" r:id="rId113"/>
    <p:sldId id="443" r:id="rId114"/>
    <p:sldId id="444" r:id="rId115"/>
    <p:sldId id="379" r:id="rId116"/>
    <p:sldId id="380" r:id="rId117"/>
    <p:sldId id="381" r:id="rId118"/>
    <p:sldId id="382" r:id="rId119"/>
    <p:sldId id="383" r:id="rId120"/>
    <p:sldId id="384" r:id="rId121"/>
    <p:sldId id="385" r:id="rId122"/>
    <p:sldId id="426" r:id="rId123"/>
    <p:sldId id="277" r:id="rId124"/>
    <p:sldId id="278" r:id="rId125"/>
    <p:sldId id="279" r:id="rId126"/>
    <p:sldId id="280" r:id="rId127"/>
    <p:sldId id="281" r:id="rId128"/>
    <p:sldId id="282" r:id="rId129"/>
    <p:sldId id="283" r:id="rId130"/>
    <p:sldId id="284" r:id="rId131"/>
    <p:sldId id="285" r:id="rId132"/>
    <p:sldId id="286" r:id="rId133"/>
    <p:sldId id="287" r:id="rId134"/>
    <p:sldId id="288" r:id="rId135"/>
    <p:sldId id="289" r:id="rId136"/>
    <p:sldId id="290" r:id="rId137"/>
    <p:sldId id="291" r:id="rId138"/>
    <p:sldId id="292" r:id="rId139"/>
    <p:sldId id="293" r:id="rId140"/>
    <p:sldId id="294" r:id="rId141"/>
    <p:sldId id="400" r:id="rId142"/>
    <p:sldId id="418" r:id="rId143"/>
    <p:sldId id="419" r:id="rId144"/>
    <p:sldId id="420" r:id="rId145"/>
    <p:sldId id="421" r:id="rId146"/>
    <p:sldId id="422" r:id="rId147"/>
    <p:sldId id="423" r:id="rId148"/>
    <p:sldId id="424" r:id="rId149"/>
    <p:sldId id="402" r:id="rId150"/>
    <p:sldId id="403" r:id="rId151"/>
    <p:sldId id="404" r:id="rId152"/>
    <p:sldId id="405" r:id="rId153"/>
    <p:sldId id="406" r:id="rId154"/>
    <p:sldId id="407" r:id="rId155"/>
    <p:sldId id="408" r:id="rId156"/>
    <p:sldId id="409" r:id="rId157"/>
    <p:sldId id="410" r:id="rId158"/>
    <p:sldId id="411" r:id="rId159"/>
    <p:sldId id="412" r:id="rId160"/>
    <p:sldId id="413" r:id="rId161"/>
    <p:sldId id="414" r:id="rId162"/>
    <p:sldId id="415" r:id="rId163"/>
    <p:sldId id="416" r:id="rId164"/>
    <p:sldId id="417" r:id="rId165"/>
  </p:sldIdLst>
  <p:sldSz cx="9144000" cy="6858000" type="screen4x3"/>
  <p:notesSz cx="6858000" cy="9144000"/>
  <p:defaultTextStyle>
    <a:defPPr>
      <a:defRPr lang="en-US"/>
    </a:defPPr>
    <a:lvl1pPr algn="l" rtl="0" fontAlgn="base" latinLnBrk="1">
      <a:spcBef>
        <a:spcPct val="20000"/>
      </a:spcBef>
      <a:spcAft>
        <a:spcPct val="0"/>
      </a:spcAft>
      <a:buChar char="•"/>
      <a:defRPr kumimoji="1" sz="2800" kern="1200">
        <a:solidFill>
          <a:schemeClr val="tx1"/>
        </a:solidFill>
        <a:latin typeface="Trebuchet MS" pitchFamily="34" charset="0"/>
        <a:ea typeface="굴림" pitchFamily="50" charset="-127"/>
        <a:cs typeface="+mn-cs"/>
      </a:defRPr>
    </a:lvl1pPr>
    <a:lvl2pPr marL="457200" algn="l" rtl="0" fontAlgn="base" latinLnBrk="1">
      <a:spcBef>
        <a:spcPct val="20000"/>
      </a:spcBef>
      <a:spcAft>
        <a:spcPct val="0"/>
      </a:spcAft>
      <a:buChar char="•"/>
      <a:defRPr kumimoji="1" sz="2800" kern="1200">
        <a:solidFill>
          <a:schemeClr val="tx1"/>
        </a:solidFill>
        <a:latin typeface="Trebuchet MS" pitchFamily="34" charset="0"/>
        <a:ea typeface="굴림" pitchFamily="50" charset="-127"/>
        <a:cs typeface="+mn-cs"/>
      </a:defRPr>
    </a:lvl2pPr>
    <a:lvl3pPr marL="914400" algn="l" rtl="0" fontAlgn="base" latinLnBrk="1">
      <a:spcBef>
        <a:spcPct val="20000"/>
      </a:spcBef>
      <a:spcAft>
        <a:spcPct val="0"/>
      </a:spcAft>
      <a:buChar char="•"/>
      <a:defRPr kumimoji="1" sz="2800" kern="1200">
        <a:solidFill>
          <a:schemeClr val="tx1"/>
        </a:solidFill>
        <a:latin typeface="Trebuchet MS" pitchFamily="34" charset="0"/>
        <a:ea typeface="굴림" pitchFamily="50" charset="-127"/>
        <a:cs typeface="+mn-cs"/>
      </a:defRPr>
    </a:lvl3pPr>
    <a:lvl4pPr marL="1371600" algn="l" rtl="0" fontAlgn="base" latinLnBrk="1">
      <a:spcBef>
        <a:spcPct val="20000"/>
      </a:spcBef>
      <a:spcAft>
        <a:spcPct val="0"/>
      </a:spcAft>
      <a:buChar char="•"/>
      <a:defRPr kumimoji="1" sz="2800" kern="1200">
        <a:solidFill>
          <a:schemeClr val="tx1"/>
        </a:solidFill>
        <a:latin typeface="Trebuchet MS" pitchFamily="34" charset="0"/>
        <a:ea typeface="굴림" pitchFamily="50" charset="-127"/>
        <a:cs typeface="+mn-cs"/>
      </a:defRPr>
    </a:lvl4pPr>
    <a:lvl5pPr marL="1828800" algn="l" rtl="0" fontAlgn="base" latinLnBrk="1">
      <a:spcBef>
        <a:spcPct val="20000"/>
      </a:spcBef>
      <a:spcAft>
        <a:spcPct val="0"/>
      </a:spcAft>
      <a:buChar char="•"/>
      <a:defRPr kumimoji="1" sz="2800" kern="1200">
        <a:solidFill>
          <a:schemeClr val="tx1"/>
        </a:solidFill>
        <a:latin typeface="Trebuchet MS" pitchFamily="34" charset="0"/>
        <a:ea typeface="굴림" pitchFamily="50" charset="-127"/>
        <a:cs typeface="+mn-cs"/>
      </a:defRPr>
    </a:lvl5pPr>
    <a:lvl6pPr marL="2286000" algn="l" defTabSz="914400" rtl="0" eaLnBrk="1" latinLnBrk="1" hangingPunct="1">
      <a:defRPr kumimoji="1" sz="2800" kern="1200">
        <a:solidFill>
          <a:schemeClr val="tx1"/>
        </a:solidFill>
        <a:latin typeface="Trebuchet MS" pitchFamily="34" charset="0"/>
        <a:ea typeface="굴림" pitchFamily="50" charset="-127"/>
        <a:cs typeface="+mn-cs"/>
      </a:defRPr>
    </a:lvl6pPr>
    <a:lvl7pPr marL="2743200" algn="l" defTabSz="914400" rtl="0" eaLnBrk="1" latinLnBrk="1" hangingPunct="1">
      <a:defRPr kumimoji="1" sz="2800" kern="1200">
        <a:solidFill>
          <a:schemeClr val="tx1"/>
        </a:solidFill>
        <a:latin typeface="Trebuchet MS" pitchFamily="34" charset="0"/>
        <a:ea typeface="굴림" pitchFamily="50" charset="-127"/>
        <a:cs typeface="+mn-cs"/>
      </a:defRPr>
    </a:lvl7pPr>
    <a:lvl8pPr marL="3200400" algn="l" defTabSz="914400" rtl="0" eaLnBrk="1" latinLnBrk="1" hangingPunct="1">
      <a:defRPr kumimoji="1" sz="2800" kern="1200">
        <a:solidFill>
          <a:schemeClr val="tx1"/>
        </a:solidFill>
        <a:latin typeface="Trebuchet MS" pitchFamily="34" charset="0"/>
        <a:ea typeface="굴림" pitchFamily="50" charset="-127"/>
        <a:cs typeface="+mn-cs"/>
      </a:defRPr>
    </a:lvl8pPr>
    <a:lvl9pPr marL="3657600" algn="l" defTabSz="914400" rtl="0" eaLnBrk="1" latinLnBrk="1" hangingPunct="1">
      <a:defRPr kumimoji="1" sz="2800" kern="1200">
        <a:solidFill>
          <a:schemeClr val="tx1"/>
        </a:solidFill>
        <a:latin typeface="Trebuchet MS" pitchFamily="34" charset="0"/>
        <a:ea typeface="굴림" pitchFamily="50" charset="-127"/>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C0000"/>
    <a:srgbClr val="0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73" autoAdjust="0"/>
    <p:restoredTop sz="94463" autoAdjust="0"/>
  </p:normalViewPr>
  <p:slideViewPr>
    <p:cSldViewPr>
      <p:cViewPr varScale="1">
        <p:scale>
          <a:sx n="80" d="100"/>
          <a:sy n="80" d="100"/>
        </p:scale>
        <p:origin x="-234"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38" Type="http://schemas.openxmlformats.org/officeDocument/2006/relationships/slide" Target="slides/slide136.xml"/><Relationship Id="rId159" Type="http://schemas.openxmlformats.org/officeDocument/2006/relationships/slide" Target="slides/slide157.xml"/><Relationship Id="rId170" Type="http://schemas.openxmlformats.org/officeDocument/2006/relationships/tableStyles" Target="tableStyles.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53" Type="http://schemas.openxmlformats.org/officeDocument/2006/relationships/slide" Target="slides/slide51.xml"/><Relationship Id="rId74" Type="http://schemas.openxmlformats.org/officeDocument/2006/relationships/slide" Target="slides/slide72.xml"/><Relationship Id="rId128" Type="http://schemas.openxmlformats.org/officeDocument/2006/relationships/slide" Target="slides/slide126.xml"/><Relationship Id="rId149" Type="http://schemas.openxmlformats.org/officeDocument/2006/relationships/slide" Target="slides/slide147.xml"/><Relationship Id="rId5" Type="http://schemas.openxmlformats.org/officeDocument/2006/relationships/slide" Target="slides/slide3.xml"/><Relationship Id="rId95" Type="http://schemas.openxmlformats.org/officeDocument/2006/relationships/slide" Target="slides/slide93.xml"/><Relationship Id="rId160" Type="http://schemas.openxmlformats.org/officeDocument/2006/relationships/slide" Target="slides/slide158.xml"/><Relationship Id="rId22" Type="http://schemas.openxmlformats.org/officeDocument/2006/relationships/slide" Target="slides/slide20.xml"/><Relationship Id="rId43" Type="http://schemas.openxmlformats.org/officeDocument/2006/relationships/slide" Target="slides/slide41.xml"/><Relationship Id="rId64" Type="http://schemas.openxmlformats.org/officeDocument/2006/relationships/slide" Target="slides/slide62.xml"/><Relationship Id="rId118" Type="http://schemas.openxmlformats.org/officeDocument/2006/relationships/slide" Target="slides/slide116.xml"/><Relationship Id="rId139" Type="http://schemas.openxmlformats.org/officeDocument/2006/relationships/slide" Target="slides/slide137.xml"/><Relationship Id="rId85" Type="http://schemas.openxmlformats.org/officeDocument/2006/relationships/slide" Target="slides/slide83.xml"/><Relationship Id="rId150" Type="http://schemas.openxmlformats.org/officeDocument/2006/relationships/slide" Target="slides/slide148.xml"/><Relationship Id="rId12" Type="http://schemas.openxmlformats.org/officeDocument/2006/relationships/slide" Target="slides/slide10.xml"/><Relationship Id="rId33" Type="http://schemas.openxmlformats.org/officeDocument/2006/relationships/slide" Target="slides/slide31.xml"/><Relationship Id="rId108" Type="http://schemas.openxmlformats.org/officeDocument/2006/relationships/slide" Target="slides/slide106.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openxmlformats.org/officeDocument/2006/relationships/slide" Target="slides/slide138.xml"/><Relationship Id="rId145" Type="http://schemas.openxmlformats.org/officeDocument/2006/relationships/slide" Target="slides/slide143.xml"/><Relationship Id="rId161" Type="http://schemas.openxmlformats.org/officeDocument/2006/relationships/slide" Target="slides/slide159.xml"/><Relationship Id="rId16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slide" Target="slides/slide128.xml"/><Relationship Id="rId135" Type="http://schemas.openxmlformats.org/officeDocument/2006/relationships/slide" Target="slides/slide133.xml"/><Relationship Id="rId151" Type="http://schemas.openxmlformats.org/officeDocument/2006/relationships/slide" Target="slides/slide149.xml"/><Relationship Id="rId156" Type="http://schemas.openxmlformats.org/officeDocument/2006/relationships/slide" Target="slides/slide154.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167"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openxmlformats.org/officeDocument/2006/relationships/slide" Target="slides/slide16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slide" Target="slides/slide155.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slide" Target="slides/slide161.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48" Type="http://schemas.openxmlformats.org/officeDocument/2006/relationships/slide" Target="slides/slide146.xml"/><Relationship Id="rId164" Type="http://schemas.openxmlformats.org/officeDocument/2006/relationships/slide" Target="slides/slide162.xml"/><Relationship Id="rId16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26" Type="http://schemas.openxmlformats.org/officeDocument/2006/relationships/slide" Target="slides/slide24.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54" Type="http://schemas.openxmlformats.org/officeDocument/2006/relationships/slide" Target="slides/slide152.xml"/><Relationship Id="rId16" Type="http://schemas.openxmlformats.org/officeDocument/2006/relationships/slide" Target="slides/slide14.xml"/><Relationship Id="rId37" Type="http://schemas.openxmlformats.org/officeDocument/2006/relationships/slide" Target="slides/slide35.xml"/><Relationship Id="rId58" Type="http://schemas.openxmlformats.org/officeDocument/2006/relationships/slide" Target="slides/slide56.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44" Type="http://schemas.openxmlformats.org/officeDocument/2006/relationships/slide" Target="slides/slide142.xml"/><Relationship Id="rId90" Type="http://schemas.openxmlformats.org/officeDocument/2006/relationships/slide" Target="slides/slide88.xml"/><Relationship Id="rId165" Type="http://schemas.openxmlformats.org/officeDocument/2006/relationships/slide" Target="slides/slide163.xml"/><Relationship Id="rId27" Type="http://schemas.openxmlformats.org/officeDocument/2006/relationships/slide" Target="slides/slide25.xml"/><Relationship Id="rId48" Type="http://schemas.openxmlformats.org/officeDocument/2006/relationships/slide" Target="slides/slide46.xml"/><Relationship Id="rId69" Type="http://schemas.openxmlformats.org/officeDocument/2006/relationships/slide" Target="slides/slide67.xml"/><Relationship Id="rId113" Type="http://schemas.openxmlformats.org/officeDocument/2006/relationships/slide" Target="slides/slide111.xml"/><Relationship Id="rId134" Type="http://schemas.openxmlformats.org/officeDocument/2006/relationships/slide" Target="slides/slide132.xml"/><Relationship Id="rId80" Type="http://schemas.openxmlformats.org/officeDocument/2006/relationships/slide" Target="slides/slide78.xml"/><Relationship Id="rId155" Type="http://schemas.openxmlformats.org/officeDocument/2006/relationships/slide" Target="slides/slide153.xml"/><Relationship Id="rId17" Type="http://schemas.openxmlformats.org/officeDocument/2006/relationships/slide" Target="slides/slide15.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24" Type="http://schemas.openxmlformats.org/officeDocument/2006/relationships/slide" Target="slides/slide12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5.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62.wmf"/><Relationship Id="rId1" Type="http://schemas.openxmlformats.org/officeDocument/2006/relationships/image" Target="../media/image61.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66.wmf"/><Relationship Id="rId1" Type="http://schemas.openxmlformats.org/officeDocument/2006/relationships/image" Target="../media/image65.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41.wmf"/><Relationship Id="rId1" Type="http://schemas.openxmlformats.org/officeDocument/2006/relationships/image" Target="../media/image14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154"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spcBef>
                <a:spcPct val="0"/>
              </a:spcBef>
              <a:buFontTx/>
              <a:buNone/>
              <a:defRPr sz="1200">
                <a:latin typeface="굴림" pitchFamily="50" charset="-127"/>
                <a:ea typeface="굴림" pitchFamily="50" charset="-127"/>
              </a:defRPr>
            </a:lvl1pPr>
          </a:lstStyle>
          <a:p>
            <a:pPr>
              <a:defRPr/>
            </a:pPr>
            <a:endParaRPr lang="en-US" altLang="ko-KR"/>
          </a:p>
        </p:txBody>
      </p:sp>
      <p:sp>
        <p:nvSpPr>
          <p:cNvPr id="49155"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spcBef>
                <a:spcPct val="0"/>
              </a:spcBef>
              <a:buFontTx/>
              <a:buNone/>
              <a:defRPr sz="1200">
                <a:latin typeface="굴림" pitchFamily="50" charset="-127"/>
                <a:ea typeface="굴림" pitchFamily="50" charset="-127"/>
              </a:defRPr>
            </a:lvl1pPr>
          </a:lstStyle>
          <a:p>
            <a:pPr>
              <a:defRPr/>
            </a:pPr>
            <a:endParaRPr lang="en-US" altLang="ko-KR"/>
          </a:p>
        </p:txBody>
      </p:sp>
      <p:sp>
        <p:nvSpPr>
          <p:cNvPr id="839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7"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ko-KR" altLang="en-US" noProof="0" smtClean="0"/>
              <a:t>마스터 텍스트 스타일을 편집합니다</a:t>
            </a:r>
          </a:p>
          <a:p>
            <a:pPr lvl="1"/>
            <a:r>
              <a:rPr lang="ko-KR" altLang="en-US" noProof="0" smtClean="0"/>
              <a:t>둘째 수준</a:t>
            </a:r>
          </a:p>
          <a:p>
            <a:pPr lvl="2"/>
            <a:r>
              <a:rPr lang="ko-KR" altLang="en-US" noProof="0" smtClean="0"/>
              <a:t>셋째 수준</a:t>
            </a:r>
          </a:p>
          <a:p>
            <a:pPr lvl="3"/>
            <a:r>
              <a:rPr lang="ko-KR" altLang="en-US" noProof="0" smtClean="0"/>
              <a:t>넷째 수준</a:t>
            </a:r>
          </a:p>
          <a:p>
            <a:pPr lvl="4"/>
            <a:r>
              <a:rPr lang="ko-KR" altLang="en-US" noProof="0" smtClean="0"/>
              <a:t>다섯째 수준</a:t>
            </a:r>
          </a:p>
        </p:txBody>
      </p:sp>
      <p:sp>
        <p:nvSpPr>
          <p:cNvPr id="49158"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spcBef>
                <a:spcPct val="0"/>
              </a:spcBef>
              <a:buFontTx/>
              <a:buNone/>
              <a:defRPr sz="1200">
                <a:latin typeface="굴림" pitchFamily="50" charset="-127"/>
                <a:ea typeface="굴림" pitchFamily="50" charset="-127"/>
              </a:defRPr>
            </a:lvl1pPr>
          </a:lstStyle>
          <a:p>
            <a:pPr>
              <a:defRPr/>
            </a:pPr>
            <a:endParaRPr lang="en-US" altLang="ko-KR"/>
          </a:p>
        </p:txBody>
      </p:sp>
      <p:sp>
        <p:nvSpPr>
          <p:cNvPr id="49159"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spcBef>
                <a:spcPct val="0"/>
              </a:spcBef>
              <a:buFontTx/>
              <a:buNone/>
              <a:defRPr sz="1200">
                <a:latin typeface="굴림" pitchFamily="50" charset="-127"/>
                <a:ea typeface="굴림" pitchFamily="50" charset="-127"/>
              </a:defRPr>
            </a:lvl1pPr>
          </a:lstStyle>
          <a:p>
            <a:pPr>
              <a:defRPr/>
            </a:pPr>
            <a:fld id="{609FE672-605A-4985-88D4-EF66F76A2AF4}" type="slidenum">
              <a:rPr lang="ko-KR" altLang="en-US"/>
              <a:pPr>
                <a:defRPr/>
              </a:pPr>
              <a:t>‹#›</a:t>
            </a:fld>
            <a:endParaRPr lang="en-US" altLang="ko-KR"/>
          </a:p>
        </p:txBody>
      </p:sp>
    </p:spTree>
    <p:extLst>
      <p:ext uri="{BB962C8B-B14F-4D97-AF65-F5344CB8AC3E}">
        <p14:creationId xmlns:p14="http://schemas.microsoft.com/office/powerpoint/2010/main" val="527325413"/>
      </p:ext>
    </p:extLst>
  </p:cSld>
  <p:clrMap bg1="lt1" tx1="dk1" bg2="lt2" tx2="dk2" accent1="accent1" accent2="accent2" accent3="accent3" accent4="accent4" accent5="accent5" accent6="accent6" hlink="hlink" folHlink="folHlink"/>
  <p:notesStyle>
    <a:lvl1pPr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1pPr>
    <a:lvl2pPr marL="457200"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2pPr>
    <a:lvl3pPr marL="914400"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3pPr>
    <a:lvl4pPr marL="1371600"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4pPr>
    <a:lvl5pPr marL="1828800"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800">
                <a:solidFill>
                  <a:schemeClr val="tx1"/>
                </a:solidFill>
                <a:latin typeface="Trebuchet MS" pitchFamily="34" charset="0"/>
                <a:ea typeface="굴림" pitchFamily="50" charset="-127"/>
              </a:defRPr>
            </a:lvl1pPr>
            <a:lvl2pPr marL="742950" indent="-285750" eaLnBrk="0" hangingPunct="0">
              <a:defRPr kumimoji="1" sz="2800">
                <a:solidFill>
                  <a:schemeClr val="tx1"/>
                </a:solidFill>
                <a:latin typeface="Trebuchet MS" pitchFamily="34" charset="0"/>
                <a:ea typeface="굴림" pitchFamily="50" charset="-127"/>
              </a:defRPr>
            </a:lvl2pPr>
            <a:lvl3pPr marL="1143000" indent="-228600" eaLnBrk="0" hangingPunct="0">
              <a:defRPr kumimoji="1" sz="2800">
                <a:solidFill>
                  <a:schemeClr val="tx1"/>
                </a:solidFill>
                <a:latin typeface="Trebuchet MS" pitchFamily="34" charset="0"/>
                <a:ea typeface="굴림" pitchFamily="50" charset="-127"/>
              </a:defRPr>
            </a:lvl3pPr>
            <a:lvl4pPr marL="1600200" indent="-228600" eaLnBrk="0" hangingPunct="0">
              <a:defRPr kumimoji="1" sz="2800">
                <a:solidFill>
                  <a:schemeClr val="tx1"/>
                </a:solidFill>
                <a:latin typeface="Trebuchet MS" pitchFamily="34" charset="0"/>
                <a:ea typeface="굴림" pitchFamily="50" charset="-127"/>
              </a:defRPr>
            </a:lvl4pPr>
            <a:lvl5pPr marL="2057400" indent="-228600" eaLnBrk="0" hangingPunct="0">
              <a:defRPr kumimoji="1" sz="2800">
                <a:solidFill>
                  <a:schemeClr val="tx1"/>
                </a:solidFill>
                <a:latin typeface="Trebuchet MS" pitchFamily="34" charset="0"/>
                <a:ea typeface="굴림" pitchFamily="50" charset="-127"/>
              </a:defRPr>
            </a:lvl5pPr>
            <a:lvl6pPr marL="2514600" indent="-228600" eaLnBrk="0" fontAlgn="base" hangingPunct="0">
              <a:spcBef>
                <a:spcPct val="20000"/>
              </a:spcBef>
              <a:spcAft>
                <a:spcPct val="0"/>
              </a:spcAft>
              <a:buChar char="•"/>
              <a:defRPr kumimoji="1" sz="2800">
                <a:solidFill>
                  <a:schemeClr val="tx1"/>
                </a:solidFill>
                <a:latin typeface="Trebuchet MS" pitchFamily="34" charset="0"/>
                <a:ea typeface="굴림" pitchFamily="50" charset="-127"/>
              </a:defRPr>
            </a:lvl6pPr>
            <a:lvl7pPr marL="2971800" indent="-228600" eaLnBrk="0" fontAlgn="base" hangingPunct="0">
              <a:spcBef>
                <a:spcPct val="20000"/>
              </a:spcBef>
              <a:spcAft>
                <a:spcPct val="0"/>
              </a:spcAft>
              <a:buChar char="•"/>
              <a:defRPr kumimoji="1" sz="2800">
                <a:solidFill>
                  <a:schemeClr val="tx1"/>
                </a:solidFill>
                <a:latin typeface="Trebuchet MS" pitchFamily="34" charset="0"/>
                <a:ea typeface="굴림" pitchFamily="50" charset="-127"/>
              </a:defRPr>
            </a:lvl7pPr>
            <a:lvl8pPr marL="3429000" indent="-228600" eaLnBrk="0" fontAlgn="base" hangingPunct="0">
              <a:spcBef>
                <a:spcPct val="20000"/>
              </a:spcBef>
              <a:spcAft>
                <a:spcPct val="0"/>
              </a:spcAft>
              <a:buChar char="•"/>
              <a:defRPr kumimoji="1" sz="2800">
                <a:solidFill>
                  <a:schemeClr val="tx1"/>
                </a:solidFill>
                <a:latin typeface="Trebuchet MS" pitchFamily="34" charset="0"/>
                <a:ea typeface="굴림" pitchFamily="50" charset="-127"/>
              </a:defRPr>
            </a:lvl8pPr>
            <a:lvl9pPr marL="3886200" indent="-228600" eaLnBrk="0" fontAlgn="base" hangingPunct="0">
              <a:spcBef>
                <a:spcPct val="20000"/>
              </a:spcBef>
              <a:spcAft>
                <a:spcPct val="0"/>
              </a:spcAft>
              <a:buChar char="•"/>
              <a:defRPr kumimoji="1" sz="2800">
                <a:solidFill>
                  <a:schemeClr val="tx1"/>
                </a:solidFill>
                <a:latin typeface="Trebuchet MS" pitchFamily="34" charset="0"/>
                <a:ea typeface="굴림" pitchFamily="50" charset="-127"/>
              </a:defRPr>
            </a:lvl9pPr>
          </a:lstStyle>
          <a:p>
            <a:pPr eaLnBrk="1" hangingPunct="1"/>
            <a:fld id="{FC43FBED-10A2-4461-876C-A21F94EB2525}" type="slidenum">
              <a:rPr lang="ko-KR" altLang="en-US" sz="1200" smtClean="0">
                <a:latin typeface="굴림" pitchFamily="50" charset="-127"/>
              </a:rPr>
              <a:pPr eaLnBrk="1" hangingPunct="1"/>
              <a:t>1</a:t>
            </a:fld>
            <a:endParaRPr lang="en-US" altLang="ko-KR" sz="1200" smtClean="0">
              <a:latin typeface="굴림" pitchFamily="50" charset="-127"/>
            </a:endParaRPr>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ko-KR"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슬라이드 이미지 개체 틀 1"/>
          <p:cNvSpPr>
            <a:spLocks noGrp="1" noRot="1" noChangeAspect="1" noTextEdit="1"/>
          </p:cNvSpPr>
          <p:nvPr>
            <p:ph type="sldImg"/>
          </p:nvPr>
        </p:nvSpPr>
        <p:spPr>
          <a:ln/>
        </p:spPr>
      </p:sp>
      <p:sp>
        <p:nvSpPr>
          <p:cNvPr id="41987" name="슬라이드 노트 개체 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ko-KR" altLang="en-US" smtClean="0"/>
          </a:p>
        </p:txBody>
      </p:sp>
      <p:sp>
        <p:nvSpPr>
          <p:cNvPr id="41988" name="슬라이드 번호 개체 틀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800">
                <a:solidFill>
                  <a:schemeClr val="tx1"/>
                </a:solidFill>
                <a:latin typeface="Trebuchet MS" pitchFamily="34" charset="0"/>
                <a:ea typeface="굴림" pitchFamily="50" charset="-127"/>
              </a:defRPr>
            </a:lvl1pPr>
            <a:lvl2pPr marL="742950" indent="-285750" eaLnBrk="0" hangingPunct="0">
              <a:defRPr kumimoji="1" sz="2800">
                <a:solidFill>
                  <a:schemeClr val="tx1"/>
                </a:solidFill>
                <a:latin typeface="Trebuchet MS" pitchFamily="34" charset="0"/>
                <a:ea typeface="굴림" pitchFamily="50" charset="-127"/>
              </a:defRPr>
            </a:lvl2pPr>
            <a:lvl3pPr marL="1143000" indent="-228600" eaLnBrk="0" hangingPunct="0">
              <a:defRPr kumimoji="1" sz="2800">
                <a:solidFill>
                  <a:schemeClr val="tx1"/>
                </a:solidFill>
                <a:latin typeface="Trebuchet MS" pitchFamily="34" charset="0"/>
                <a:ea typeface="굴림" pitchFamily="50" charset="-127"/>
              </a:defRPr>
            </a:lvl3pPr>
            <a:lvl4pPr marL="1600200" indent="-228600" eaLnBrk="0" hangingPunct="0">
              <a:defRPr kumimoji="1" sz="2800">
                <a:solidFill>
                  <a:schemeClr val="tx1"/>
                </a:solidFill>
                <a:latin typeface="Trebuchet MS" pitchFamily="34" charset="0"/>
                <a:ea typeface="굴림" pitchFamily="50" charset="-127"/>
              </a:defRPr>
            </a:lvl4pPr>
            <a:lvl5pPr marL="2057400" indent="-228600" eaLnBrk="0" hangingPunct="0">
              <a:defRPr kumimoji="1" sz="2800">
                <a:solidFill>
                  <a:schemeClr val="tx1"/>
                </a:solidFill>
                <a:latin typeface="Trebuchet MS" pitchFamily="34" charset="0"/>
                <a:ea typeface="굴림" pitchFamily="50" charset="-127"/>
              </a:defRPr>
            </a:lvl5pPr>
            <a:lvl6pPr marL="25146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6pPr>
            <a:lvl7pPr marL="29718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7pPr>
            <a:lvl8pPr marL="34290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8pPr>
            <a:lvl9pPr marL="38862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9pPr>
          </a:lstStyle>
          <a:p>
            <a:pPr eaLnBrk="1" hangingPunct="1"/>
            <a:fld id="{77F02684-C44A-4E87-8654-995BB06E7F1E}" type="slidenum">
              <a:rPr lang="ko-KR" altLang="en-US" sz="1200" smtClean="0">
                <a:latin typeface="굴림" pitchFamily="50" charset="-127"/>
              </a:rPr>
              <a:pPr eaLnBrk="1" hangingPunct="1"/>
              <a:t>86</a:t>
            </a:fld>
            <a:endParaRPr lang="en-US" altLang="ko-KR" sz="1200" smtClean="0">
              <a:latin typeface="굴림" pitchFamily="50" charset="-127"/>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슬라이드 이미지 개체 틀 1"/>
          <p:cNvSpPr>
            <a:spLocks noGrp="1" noRot="1" noChangeAspect="1" noTextEdit="1"/>
          </p:cNvSpPr>
          <p:nvPr>
            <p:ph type="sldImg"/>
          </p:nvPr>
        </p:nvSpPr>
        <p:spPr>
          <a:ln/>
        </p:spPr>
      </p:sp>
      <p:sp>
        <p:nvSpPr>
          <p:cNvPr id="43011" name="슬라이드 노트 개체 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ko-KR" altLang="en-US" smtClean="0"/>
          </a:p>
        </p:txBody>
      </p:sp>
      <p:sp>
        <p:nvSpPr>
          <p:cNvPr id="43012" name="슬라이드 번호 개체 틀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800">
                <a:solidFill>
                  <a:schemeClr val="tx1"/>
                </a:solidFill>
                <a:latin typeface="Trebuchet MS" pitchFamily="34" charset="0"/>
                <a:ea typeface="굴림" pitchFamily="50" charset="-127"/>
              </a:defRPr>
            </a:lvl1pPr>
            <a:lvl2pPr marL="742950" indent="-285750" eaLnBrk="0" hangingPunct="0">
              <a:defRPr kumimoji="1" sz="2800">
                <a:solidFill>
                  <a:schemeClr val="tx1"/>
                </a:solidFill>
                <a:latin typeface="Trebuchet MS" pitchFamily="34" charset="0"/>
                <a:ea typeface="굴림" pitchFamily="50" charset="-127"/>
              </a:defRPr>
            </a:lvl2pPr>
            <a:lvl3pPr marL="1143000" indent="-228600" eaLnBrk="0" hangingPunct="0">
              <a:defRPr kumimoji="1" sz="2800">
                <a:solidFill>
                  <a:schemeClr val="tx1"/>
                </a:solidFill>
                <a:latin typeface="Trebuchet MS" pitchFamily="34" charset="0"/>
                <a:ea typeface="굴림" pitchFamily="50" charset="-127"/>
              </a:defRPr>
            </a:lvl3pPr>
            <a:lvl4pPr marL="1600200" indent="-228600" eaLnBrk="0" hangingPunct="0">
              <a:defRPr kumimoji="1" sz="2800">
                <a:solidFill>
                  <a:schemeClr val="tx1"/>
                </a:solidFill>
                <a:latin typeface="Trebuchet MS" pitchFamily="34" charset="0"/>
                <a:ea typeface="굴림" pitchFamily="50" charset="-127"/>
              </a:defRPr>
            </a:lvl4pPr>
            <a:lvl5pPr marL="2057400" indent="-228600" eaLnBrk="0" hangingPunct="0">
              <a:defRPr kumimoji="1" sz="2800">
                <a:solidFill>
                  <a:schemeClr val="tx1"/>
                </a:solidFill>
                <a:latin typeface="Trebuchet MS" pitchFamily="34" charset="0"/>
                <a:ea typeface="굴림" pitchFamily="50" charset="-127"/>
              </a:defRPr>
            </a:lvl5pPr>
            <a:lvl6pPr marL="25146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6pPr>
            <a:lvl7pPr marL="29718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7pPr>
            <a:lvl8pPr marL="34290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8pPr>
            <a:lvl9pPr marL="38862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9pPr>
          </a:lstStyle>
          <a:p>
            <a:pPr eaLnBrk="1" hangingPunct="1"/>
            <a:fld id="{AC410ED2-0D75-434A-9FA5-0BBD652659CA}" type="slidenum">
              <a:rPr lang="ko-KR" altLang="en-US" sz="1200" smtClean="0">
                <a:latin typeface="굴림" pitchFamily="50" charset="-127"/>
              </a:rPr>
              <a:pPr eaLnBrk="1" hangingPunct="1"/>
              <a:t>87</a:t>
            </a:fld>
            <a:endParaRPr lang="en-US" altLang="ko-KR" sz="1200" smtClean="0">
              <a:latin typeface="굴림" pitchFamily="50" charset="-127"/>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슬라이드 이미지 개체 틀 1"/>
          <p:cNvSpPr>
            <a:spLocks noGrp="1" noRot="1" noChangeAspect="1" noTextEdit="1"/>
          </p:cNvSpPr>
          <p:nvPr>
            <p:ph type="sldImg"/>
          </p:nvPr>
        </p:nvSpPr>
        <p:spPr>
          <a:ln/>
        </p:spPr>
      </p:sp>
      <p:sp>
        <p:nvSpPr>
          <p:cNvPr id="37891" name="슬라이드 노트 개체 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ko-KR" altLang="en-US" smtClean="0"/>
          </a:p>
        </p:txBody>
      </p:sp>
      <p:sp>
        <p:nvSpPr>
          <p:cNvPr id="37892" name="슬라이드 번호 개체 틀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800">
                <a:solidFill>
                  <a:schemeClr val="tx1"/>
                </a:solidFill>
                <a:latin typeface="Trebuchet MS" pitchFamily="34" charset="0"/>
                <a:ea typeface="굴림" pitchFamily="50" charset="-127"/>
              </a:defRPr>
            </a:lvl1pPr>
            <a:lvl2pPr marL="742950" indent="-285750" eaLnBrk="0" hangingPunct="0">
              <a:defRPr kumimoji="1" sz="2800">
                <a:solidFill>
                  <a:schemeClr val="tx1"/>
                </a:solidFill>
                <a:latin typeface="Trebuchet MS" pitchFamily="34" charset="0"/>
                <a:ea typeface="굴림" pitchFamily="50" charset="-127"/>
              </a:defRPr>
            </a:lvl2pPr>
            <a:lvl3pPr marL="1143000" indent="-228600" eaLnBrk="0" hangingPunct="0">
              <a:defRPr kumimoji="1" sz="2800">
                <a:solidFill>
                  <a:schemeClr val="tx1"/>
                </a:solidFill>
                <a:latin typeface="Trebuchet MS" pitchFamily="34" charset="0"/>
                <a:ea typeface="굴림" pitchFamily="50" charset="-127"/>
              </a:defRPr>
            </a:lvl3pPr>
            <a:lvl4pPr marL="1600200" indent="-228600" eaLnBrk="0" hangingPunct="0">
              <a:defRPr kumimoji="1" sz="2800">
                <a:solidFill>
                  <a:schemeClr val="tx1"/>
                </a:solidFill>
                <a:latin typeface="Trebuchet MS" pitchFamily="34" charset="0"/>
                <a:ea typeface="굴림" pitchFamily="50" charset="-127"/>
              </a:defRPr>
            </a:lvl4pPr>
            <a:lvl5pPr marL="2057400" indent="-228600" eaLnBrk="0" hangingPunct="0">
              <a:defRPr kumimoji="1" sz="2800">
                <a:solidFill>
                  <a:schemeClr val="tx1"/>
                </a:solidFill>
                <a:latin typeface="Trebuchet MS" pitchFamily="34" charset="0"/>
                <a:ea typeface="굴림" pitchFamily="50" charset="-127"/>
              </a:defRPr>
            </a:lvl5pPr>
            <a:lvl6pPr marL="25146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6pPr>
            <a:lvl7pPr marL="29718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7pPr>
            <a:lvl8pPr marL="34290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8pPr>
            <a:lvl9pPr marL="38862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9pPr>
          </a:lstStyle>
          <a:p>
            <a:pPr eaLnBrk="1" hangingPunct="1"/>
            <a:fld id="{A1C1F495-470A-4620-BA58-FE106753C9CE}" type="slidenum">
              <a:rPr lang="ko-KR" altLang="en-US" sz="1200" smtClean="0">
                <a:latin typeface="굴림" pitchFamily="50" charset="-127"/>
              </a:rPr>
              <a:pPr eaLnBrk="1" hangingPunct="1"/>
              <a:t>88</a:t>
            </a:fld>
            <a:endParaRPr lang="en-US" altLang="ko-KR" sz="1200" smtClean="0">
              <a:latin typeface="굴림" pitchFamily="50" charset="-127"/>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슬라이드 이미지 개체 틀 1"/>
          <p:cNvSpPr>
            <a:spLocks noGrp="1" noRot="1" noChangeAspect="1" noTextEdit="1"/>
          </p:cNvSpPr>
          <p:nvPr>
            <p:ph type="sldImg"/>
          </p:nvPr>
        </p:nvSpPr>
        <p:spPr>
          <a:ln/>
        </p:spPr>
      </p:sp>
      <p:sp>
        <p:nvSpPr>
          <p:cNvPr id="44035" name="슬라이드 노트 개체 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ko-KR" altLang="en-US" smtClean="0"/>
          </a:p>
        </p:txBody>
      </p:sp>
      <p:sp>
        <p:nvSpPr>
          <p:cNvPr id="44036" name="슬라이드 번호 개체 틀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800">
                <a:solidFill>
                  <a:schemeClr val="tx1"/>
                </a:solidFill>
                <a:latin typeface="Trebuchet MS" pitchFamily="34" charset="0"/>
                <a:ea typeface="굴림" pitchFamily="50" charset="-127"/>
              </a:defRPr>
            </a:lvl1pPr>
            <a:lvl2pPr marL="742950" indent="-285750" eaLnBrk="0" hangingPunct="0">
              <a:defRPr kumimoji="1" sz="2800">
                <a:solidFill>
                  <a:schemeClr val="tx1"/>
                </a:solidFill>
                <a:latin typeface="Trebuchet MS" pitchFamily="34" charset="0"/>
                <a:ea typeface="굴림" pitchFamily="50" charset="-127"/>
              </a:defRPr>
            </a:lvl2pPr>
            <a:lvl3pPr marL="1143000" indent="-228600" eaLnBrk="0" hangingPunct="0">
              <a:defRPr kumimoji="1" sz="2800">
                <a:solidFill>
                  <a:schemeClr val="tx1"/>
                </a:solidFill>
                <a:latin typeface="Trebuchet MS" pitchFamily="34" charset="0"/>
                <a:ea typeface="굴림" pitchFamily="50" charset="-127"/>
              </a:defRPr>
            </a:lvl3pPr>
            <a:lvl4pPr marL="1600200" indent="-228600" eaLnBrk="0" hangingPunct="0">
              <a:defRPr kumimoji="1" sz="2800">
                <a:solidFill>
                  <a:schemeClr val="tx1"/>
                </a:solidFill>
                <a:latin typeface="Trebuchet MS" pitchFamily="34" charset="0"/>
                <a:ea typeface="굴림" pitchFamily="50" charset="-127"/>
              </a:defRPr>
            </a:lvl4pPr>
            <a:lvl5pPr marL="2057400" indent="-228600" eaLnBrk="0" hangingPunct="0">
              <a:defRPr kumimoji="1" sz="2800">
                <a:solidFill>
                  <a:schemeClr val="tx1"/>
                </a:solidFill>
                <a:latin typeface="Trebuchet MS" pitchFamily="34" charset="0"/>
                <a:ea typeface="굴림" pitchFamily="50" charset="-127"/>
              </a:defRPr>
            </a:lvl5pPr>
            <a:lvl6pPr marL="25146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6pPr>
            <a:lvl7pPr marL="29718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7pPr>
            <a:lvl8pPr marL="34290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8pPr>
            <a:lvl9pPr marL="38862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9pPr>
          </a:lstStyle>
          <a:p>
            <a:pPr eaLnBrk="1" hangingPunct="1"/>
            <a:fld id="{D816AE9C-06F5-4FCA-A803-E1F36F4D02C4}" type="slidenum">
              <a:rPr lang="ko-KR" altLang="en-US" sz="1200" smtClean="0">
                <a:latin typeface="굴림" pitchFamily="50" charset="-127"/>
              </a:rPr>
              <a:pPr eaLnBrk="1" hangingPunct="1"/>
              <a:t>89</a:t>
            </a:fld>
            <a:endParaRPr lang="en-US" altLang="ko-KR" sz="1200" smtClean="0">
              <a:latin typeface="굴림" pitchFamily="50" charset="-127"/>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슬라이드 이미지 개체 틀 1"/>
          <p:cNvSpPr>
            <a:spLocks noGrp="1" noRot="1" noChangeAspect="1" noTextEdit="1"/>
          </p:cNvSpPr>
          <p:nvPr>
            <p:ph type="sldImg"/>
          </p:nvPr>
        </p:nvSpPr>
        <p:spPr>
          <a:ln/>
        </p:spPr>
      </p:sp>
      <p:sp>
        <p:nvSpPr>
          <p:cNvPr id="45059" name="슬라이드 노트 개체 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ko-KR" altLang="en-US" smtClean="0"/>
          </a:p>
        </p:txBody>
      </p:sp>
      <p:sp>
        <p:nvSpPr>
          <p:cNvPr id="45060" name="슬라이드 번호 개체 틀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800">
                <a:solidFill>
                  <a:schemeClr val="tx1"/>
                </a:solidFill>
                <a:latin typeface="Trebuchet MS" pitchFamily="34" charset="0"/>
                <a:ea typeface="굴림" pitchFamily="50" charset="-127"/>
              </a:defRPr>
            </a:lvl1pPr>
            <a:lvl2pPr marL="742950" indent="-285750" eaLnBrk="0" hangingPunct="0">
              <a:defRPr kumimoji="1" sz="2800">
                <a:solidFill>
                  <a:schemeClr val="tx1"/>
                </a:solidFill>
                <a:latin typeface="Trebuchet MS" pitchFamily="34" charset="0"/>
                <a:ea typeface="굴림" pitchFamily="50" charset="-127"/>
              </a:defRPr>
            </a:lvl2pPr>
            <a:lvl3pPr marL="1143000" indent="-228600" eaLnBrk="0" hangingPunct="0">
              <a:defRPr kumimoji="1" sz="2800">
                <a:solidFill>
                  <a:schemeClr val="tx1"/>
                </a:solidFill>
                <a:latin typeface="Trebuchet MS" pitchFamily="34" charset="0"/>
                <a:ea typeface="굴림" pitchFamily="50" charset="-127"/>
              </a:defRPr>
            </a:lvl3pPr>
            <a:lvl4pPr marL="1600200" indent="-228600" eaLnBrk="0" hangingPunct="0">
              <a:defRPr kumimoji="1" sz="2800">
                <a:solidFill>
                  <a:schemeClr val="tx1"/>
                </a:solidFill>
                <a:latin typeface="Trebuchet MS" pitchFamily="34" charset="0"/>
                <a:ea typeface="굴림" pitchFamily="50" charset="-127"/>
              </a:defRPr>
            </a:lvl4pPr>
            <a:lvl5pPr marL="2057400" indent="-228600" eaLnBrk="0" hangingPunct="0">
              <a:defRPr kumimoji="1" sz="2800">
                <a:solidFill>
                  <a:schemeClr val="tx1"/>
                </a:solidFill>
                <a:latin typeface="Trebuchet MS" pitchFamily="34" charset="0"/>
                <a:ea typeface="굴림" pitchFamily="50" charset="-127"/>
              </a:defRPr>
            </a:lvl5pPr>
            <a:lvl6pPr marL="25146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6pPr>
            <a:lvl7pPr marL="29718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7pPr>
            <a:lvl8pPr marL="34290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8pPr>
            <a:lvl9pPr marL="38862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9pPr>
          </a:lstStyle>
          <a:p>
            <a:pPr eaLnBrk="1" hangingPunct="1"/>
            <a:fld id="{70BFAE42-43AB-4CB0-9C4E-F95FFBF0B41B}" type="slidenum">
              <a:rPr lang="ko-KR" altLang="en-US" sz="1200" smtClean="0">
                <a:latin typeface="굴림" pitchFamily="50" charset="-127"/>
              </a:rPr>
              <a:pPr eaLnBrk="1" hangingPunct="1"/>
              <a:t>90</a:t>
            </a:fld>
            <a:endParaRPr lang="en-US" altLang="ko-KR" sz="1200" smtClean="0">
              <a:latin typeface="굴림" pitchFamily="50" charset="-127"/>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슬라이드 이미지 개체 틀 1"/>
          <p:cNvSpPr>
            <a:spLocks noGrp="1" noRot="1" noChangeAspect="1" noTextEdit="1"/>
          </p:cNvSpPr>
          <p:nvPr>
            <p:ph type="sldImg"/>
          </p:nvPr>
        </p:nvSpPr>
        <p:spPr>
          <a:ln/>
        </p:spPr>
      </p:sp>
      <p:sp>
        <p:nvSpPr>
          <p:cNvPr id="46083" name="슬라이드 노트 개체 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ko-KR" altLang="en-US" smtClean="0"/>
          </a:p>
        </p:txBody>
      </p:sp>
      <p:sp>
        <p:nvSpPr>
          <p:cNvPr id="46084" name="슬라이드 번호 개체 틀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800">
                <a:solidFill>
                  <a:schemeClr val="tx1"/>
                </a:solidFill>
                <a:latin typeface="Trebuchet MS" pitchFamily="34" charset="0"/>
                <a:ea typeface="굴림" pitchFamily="50" charset="-127"/>
              </a:defRPr>
            </a:lvl1pPr>
            <a:lvl2pPr marL="742950" indent="-285750" eaLnBrk="0" hangingPunct="0">
              <a:defRPr kumimoji="1" sz="2800">
                <a:solidFill>
                  <a:schemeClr val="tx1"/>
                </a:solidFill>
                <a:latin typeface="Trebuchet MS" pitchFamily="34" charset="0"/>
                <a:ea typeface="굴림" pitchFamily="50" charset="-127"/>
              </a:defRPr>
            </a:lvl2pPr>
            <a:lvl3pPr marL="1143000" indent="-228600" eaLnBrk="0" hangingPunct="0">
              <a:defRPr kumimoji="1" sz="2800">
                <a:solidFill>
                  <a:schemeClr val="tx1"/>
                </a:solidFill>
                <a:latin typeface="Trebuchet MS" pitchFamily="34" charset="0"/>
                <a:ea typeface="굴림" pitchFamily="50" charset="-127"/>
              </a:defRPr>
            </a:lvl3pPr>
            <a:lvl4pPr marL="1600200" indent="-228600" eaLnBrk="0" hangingPunct="0">
              <a:defRPr kumimoji="1" sz="2800">
                <a:solidFill>
                  <a:schemeClr val="tx1"/>
                </a:solidFill>
                <a:latin typeface="Trebuchet MS" pitchFamily="34" charset="0"/>
                <a:ea typeface="굴림" pitchFamily="50" charset="-127"/>
              </a:defRPr>
            </a:lvl4pPr>
            <a:lvl5pPr marL="2057400" indent="-228600" eaLnBrk="0" hangingPunct="0">
              <a:defRPr kumimoji="1" sz="2800">
                <a:solidFill>
                  <a:schemeClr val="tx1"/>
                </a:solidFill>
                <a:latin typeface="Trebuchet MS" pitchFamily="34" charset="0"/>
                <a:ea typeface="굴림" pitchFamily="50" charset="-127"/>
              </a:defRPr>
            </a:lvl5pPr>
            <a:lvl6pPr marL="25146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6pPr>
            <a:lvl7pPr marL="29718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7pPr>
            <a:lvl8pPr marL="34290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8pPr>
            <a:lvl9pPr marL="38862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9pPr>
          </a:lstStyle>
          <a:p>
            <a:pPr eaLnBrk="1" hangingPunct="1"/>
            <a:fld id="{1EA5D402-F0C5-41C2-8497-C21AE7D69F3A}" type="slidenum">
              <a:rPr lang="ko-KR" altLang="en-US" sz="1200" smtClean="0">
                <a:latin typeface="굴림" pitchFamily="50" charset="-127"/>
              </a:rPr>
              <a:pPr eaLnBrk="1" hangingPunct="1"/>
              <a:t>91</a:t>
            </a:fld>
            <a:endParaRPr lang="en-US" altLang="ko-KR" sz="1200" smtClean="0">
              <a:latin typeface="굴림" pitchFamily="50" charset="-127"/>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슬라이드 이미지 개체 틀 1"/>
          <p:cNvSpPr>
            <a:spLocks noGrp="1" noRot="1" noChangeAspect="1" noTextEdit="1"/>
          </p:cNvSpPr>
          <p:nvPr>
            <p:ph type="sldImg"/>
          </p:nvPr>
        </p:nvSpPr>
        <p:spPr>
          <a:ln/>
        </p:spPr>
      </p:sp>
      <p:sp>
        <p:nvSpPr>
          <p:cNvPr id="47107" name="슬라이드 노트 개체 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ko-KR" altLang="en-US" smtClean="0"/>
          </a:p>
        </p:txBody>
      </p:sp>
      <p:sp>
        <p:nvSpPr>
          <p:cNvPr id="47108" name="슬라이드 번호 개체 틀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800">
                <a:solidFill>
                  <a:schemeClr val="tx1"/>
                </a:solidFill>
                <a:latin typeface="Trebuchet MS" pitchFamily="34" charset="0"/>
                <a:ea typeface="굴림" pitchFamily="50" charset="-127"/>
              </a:defRPr>
            </a:lvl1pPr>
            <a:lvl2pPr marL="742950" indent="-285750" eaLnBrk="0" hangingPunct="0">
              <a:defRPr kumimoji="1" sz="2800">
                <a:solidFill>
                  <a:schemeClr val="tx1"/>
                </a:solidFill>
                <a:latin typeface="Trebuchet MS" pitchFamily="34" charset="0"/>
                <a:ea typeface="굴림" pitchFamily="50" charset="-127"/>
              </a:defRPr>
            </a:lvl2pPr>
            <a:lvl3pPr marL="1143000" indent="-228600" eaLnBrk="0" hangingPunct="0">
              <a:defRPr kumimoji="1" sz="2800">
                <a:solidFill>
                  <a:schemeClr val="tx1"/>
                </a:solidFill>
                <a:latin typeface="Trebuchet MS" pitchFamily="34" charset="0"/>
                <a:ea typeface="굴림" pitchFamily="50" charset="-127"/>
              </a:defRPr>
            </a:lvl3pPr>
            <a:lvl4pPr marL="1600200" indent="-228600" eaLnBrk="0" hangingPunct="0">
              <a:defRPr kumimoji="1" sz="2800">
                <a:solidFill>
                  <a:schemeClr val="tx1"/>
                </a:solidFill>
                <a:latin typeface="Trebuchet MS" pitchFamily="34" charset="0"/>
                <a:ea typeface="굴림" pitchFamily="50" charset="-127"/>
              </a:defRPr>
            </a:lvl4pPr>
            <a:lvl5pPr marL="2057400" indent="-228600" eaLnBrk="0" hangingPunct="0">
              <a:defRPr kumimoji="1" sz="2800">
                <a:solidFill>
                  <a:schemeClr val="tx1"/>
                </a:solidFill>
                <a:latin typeface="Trebuchet MS" pitchFamily="34" charset="0"/>
                <a:ea typeface="굴림" pitchFamily="50" charset="-127"/>
              </a:defRPr>
            </a:lvl5pPr>
            <a:lvl6pPr marL="25146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6pPr>
            <a:lvl7pPr marL="29718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7pPr>
            <a:lvl8pPr marL="34290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8pPr>
            <a:lvl9pPr marL="38862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9pPr>
          </a:lstStyle>
          <a:p>
            <a:pPr eaLnBrk="1" hangingPunct="1"/>
            <a:fld id="{126DFABA-B52D-4280-B968-99648F749467}" type="slidenum">
              <a:rPr lang="ko-KR" altLang="en-US" sz="1200" smtClean="0">
                <a:latin typeface="굴림" pitchFamily="50" charset="-127"/>
              </a:rPr>
              <a:pPr eaLnBrk="1" hangingPunct="1"/>
              <a:t>92</a:t>
            </a:fld>
            <a:endParaRPr lang="en-US" altLang="ko-KR" sz="1200" smtClean="0">
              <a:latin typeface="굴림" pitchFamily="50" charset="-127"/>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슬라이드 이미지 개체 틀 1"/>
          <p:cNvSpPr>
            <a:spLocks noGrp="1" noRot="1" noChangeAspect="1" noTextEdit="1"/>
          </p:cNvSpPr>
          <p:nvPr>
            <p:ph type="sldImg"/>
          </p:nvPr>
        </p:nvSpPr>
        <p:spPr>
          <a:ln/>
        </p:spPr>
      </p:sp>
      <p:sp>
        <p:nvSpPr>
          <p:cNvPr id="48131" name="슬라이드 노트 개체 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ko-KR" altLang="en-US" smtClean="0"/>
          </a:p>
        </p:txBody>
      </p:sp>
      <p:sp>
        <p:nvSpPr>
          <p:cNvPr id="48132" name="슬라이드 번호 개체 틀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800">
                <a:solidFill>
                  <a:schemeClr val="tx1"/>
                </a:solidFill>
                <a:latin typeface="Trebuchet MS" pitchFamily="34" charset="0"/>
                <a:ea typeface="굴림" pitchFamily="50" charset="-127"/>
              </a:defRPr>
            </a:lvl1pPr>
            <a:lvl2pPr marL="742950" indent="-285750" eaLnBrk="0" hangingPunct="0">
              <a:defRPr kumimoji="1" sz="2800">
                <a:solidFill>
                  <a:schemeClr val="tx1"/>
                </a:solidFill>
                <a:latin typeface="Trebuchet MS" pitchFamily="34" charset="0"/>
                <a:ea typeface="굴림" pitchFamily="50" charset="-127"/>
              </a:defRPr>
            </a:lvl2pPr>
            <a:lvl3pPr marL="1143000" indent="-228600" eaLnBrk="0" hangingPunct="0">
              <a:defRPr kumimoji="1" sz="2800">
                <a:solidFill>
                  <a:schemeClr val="tx1"/>
                </a:solidFill>
                <a:latin typeface="Trebuchet MS" pitchFamily="34" charset="0"/>
                <a:ea typeface="굴림" pitchFamily="50" charset="-127"/>
              </a:defRPr>
            </a:lvl3pPr>
            <a:lvl4pPr marL="1600200" indent="-228600" eaLnBrk="0" hangingPunct="0">
              <a:defRPr kumimoji="1" sz="2800">
                <a:solidFill>
                  <a:schemeClr val="tx1"/>
                </a:solidFill>
                <a:latin typeface="Trebuchet MS" pitchFamily="34" charset="0"/>
                <a:ea typeface="굴림" pitchFamily="50" charset="-127"/>
              </a:defRPr>
            </a:lvl4pPr>
            <a:lvl5pPr marL="2057400" indent="-228600" eaLnBrk="0" hangingPunct="0">
              <a:defRPr kumimoji="1" sz="2800">
                <a:solidFill>
                  <a:schemeClr val="tx1"/>
                </a:solidFill>
                <a:latin typeface="Trebuchet MS" pitchFamily="34" charset="0"/>
                <a:ea typeface="굴림" pitchFamily="50" charset="-127"/>
              </a:defRPr>
            </a:lvl5pPr>
            <a:lvl6pPr marL="25146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6pPr>
            <a:lvl7pPr marL="29718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7pPr>
            <a:lvl8pPr marL="34290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8pPr>
            <a:lvl9pPr marL="38862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9pPr>
          </a:lstStyle>
          <a:p>
            <a:pPr eaLnBrk="1" hangingPunct="1"/>
            <a:fld id="{DF2776E0-83A8-44E4-BEE0-5F24DB6DBB80}" type="slidenum">
              <a:rPr lang="ko-KR" altLang="en-US" sz="1200" smtClean="0">
                <a:latin typeface="굴림" pitchFamily="50" charset="-127"/>
              </a:rPr>
              <a:pPr eaLnBrk="1" hangingPunct="1"/>
              <a:t>93</a:t>
            </a:fld>
            <a:endParaRPr lang="en-US" altLang="ko-KR" sz="1200" smtClean="0">
              <a:latin typeface="굴림" pitchFamily="50" charset="-127"/>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pPr>
              <a:defRPr/>
            </a:pPr>
            <a:fld id="{DBB1271C-09EE-42FF-A952-7DBCF738CF33}" type="slidenum">
              <a:rPr lang="ko-KR" altLang="en-US" smtClean="0"/>
              <a:pPr>
                <a:defRPr/>
              </a:pPr>
              <a:t>99</a:t>
            </a:fld>
            <a:endParaRPr lang="en-US" altLang="ko-KR"/>
          </a:p>
        </p:txBody>
      </p:sp>
    </p:spTree>
    <p:extLst>
      <p:ext uri="{BB962C8B-B14F-4D97-AF65-F5344CB8AC3E}">
        <p14:creationId xmlns:p14="http://schemas.microsoft.com/office/powerpoint/2010/main" val="17932906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pPr>
              <a:defRPr/>
            </a:pPr>
            <a:fld id="{DBB1271C-09EE-42FF-A952-7DBCF738CF33}" type="slidenum">
              <a:rPr lang="ko-KR" altLang="en-US" smtClean="0"/>
              <a:pPr>
                <a:defRPr/>
              </a:pPr>
              <a:t>100</a:t>
            </a:fld>
            <a:endParaRPr lang="en-US" altLang="ko-KR"/>
          </a:p>
        </p:txBody>
      </p:sp>
    </p:spTree>
    <p:extLst>
      <p:ext uri="{BB962C8B-B14F-4D97-AF65-F5344CB8AC3E}">
        <p14:creationId xmlns:p14="http://schemas.microsoft.com/office/powerpoint/2010/main" val="35407124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AC2DEF1-9550-4316-BCFA-B917AA03F993}" type="slidenum">
              <a:rPr lang="ko-KR" altLang="en-US"/>
              <a:pPr/>
              <a:t>11</a:t>
            </a:fld>
            <a:endParaRPr lang="en-US" altLang="ko-KR"/>
          </a:p>
        </p:txBody>
      </p:sp>
      <p:sp>
        <p:nvSpPr>
          <p:cNvPr id="427010" name="Rectangle 2"/>
          <p:cNvSpPr>
            <a:spLocks noGrp="1" noRot="1" noChangeAspect="1" noChangeArrowheads="1" noTextEdit="1"/>
          </p:cNvSpPr>
          <p:nvPr>
            <p:ph type="sldImg"/>
          </p:nvPr>
        </p:nvSpPr>
        <p:spPr>
          <a:ln/>
        </p:spPr>
      </p:sp>
      <p:sp>
        <p:nvSpPr>
          <p:cNvPr id="427011" name="Rectangle 3"/>
          <p:cNvSpPr>
            <a:spLocks noGrp="1" noChangeArrowheads="1"/>
          </p:cNvSpPr>
          <p:nvPr>
            <p:ph type="body" idx="1"/>
          </p:nvPr>
        </p:nvSpPr>
        <p:spPr/>
        <p:txBody>
          <a:bodyPr/>
          <a:lstStyle/>
          <a:p>
            <a:endParaRPr lang="ko-KR"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pPr>
              <a:defRPr/>
            </a:pPr>
            <a:fld id="{DBB1271C-09EE-42FF-A952-7DBCF738CF33}" type="slidenum">
              <a:rPr lang="ko-KR" altLang="en-US" smtClean="0"/>
              <a:pPr>
                <a:defRPr/>
              </a:pPr>
              <a:t>113</a:t>
            </a:fld>
            <a:endParaRPr lang="en-US" altLang="ko-KR"/>
          </a:p>
        </p:txBody>
      </p:sp>
    </p:spTree>
    <p:extLst>
      <p:ext uri="{BB962C8B-B14F-4D97-AF65-F5344CB8AC3E}">
        <p14:creationId xmlns:p14="http://schemas.microsoft.com/office/powerpoint/2010/main" val="33212254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endParaRPr lang="ko-KR"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a:ln/>
        </p:spPr>
      </p:sp>
      <p:sp>
        <p:nvSpPr>
          <p:cNvPr id="67587" name="Rectangle 3"/>
          <p:cNvSpPr>
            <a:spLocks noGrp="1" noChangeArrowheads="1"/>
          </p:cNvSpPr>
          <p:nvPr>
            <p:ph type="body" idx="1"/>
          </p:nvPr>
        </p:nvSpPr>
        <p:spPr>
          <a:noFill/>
          <a:ln w="9525"/>
        </p:spPr>
        <p:txBody>
          <a:bodyPr/>
          <a:lstStyle/>
          <a:p>
            <a:pPr eaLnBrk="1" hangingPunct="1"/>
            <a:endParaRPr lang="ko-KR" altLang="en-US" smtClean="0">
              <a:latin typeface="굴림" charset="-127"/>
              <a:ea typeface="굴림" charset="-127"/>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슬라이드 이미지 개체 틀 1"/>
          <p:cNvSpPr>
            <a:spLocks noGrp="1" noRot="1" noChangeAspect="1" noTextEdit="1"/>
          </p:cNvSpPr>
          <p:nvPr>
            <p:ph type="sldImg"/>
          </p:nvPr>
        </p:nvSpPr>
        <p:spPr>
          <a:ln/>
        </p:spPr>
      </p:sp>
      <p:sp>
        <p:nvSpPr>
          <p:cNvPr id="68611" name="슬라이드 노트 개체 틀 2"/>
          <p:cNvSpPr>
            <a:spLocks noGrp="1"/>
          </p:cNvSpPr>
          <p:nvPr>
            <p:ph type="body" idx="1"/>
          </p:nvPr>
        </p:nvSpPr>
        <p:spPr>
          <a:noFill/>
          <a:ln w="9525"/>
        </p:spPr>
        <p:txBody>
          <a:bodyPr/>
          <a:lstStyle/>
          <a:p>
            <a:pPr eaLnBrk="1" hangingPunct="1"/>
            <a:endParaRPr lang="ko-KR" altLang="en-US" smtClean="0">
              <a:latin typeface="굴림" charset="-127"/>
              <a:ea typeface="굴림" charset="-127"/>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슬라이드 이미지 개체 틀 1"/>
          <p:cNvSpPr>
            <a:spLocks noGrp="1" noRot="1" noChangeAspect="1" noTextEdit="1"/>
          </p:cNvSpPr>
          <p:nvPr>
            <p:ph type="sldImg"/>
          </p:nvPr>
        </p:nvSpPr>
        <p:spPr>
          <a:ln/>
        </p:spPr>
      </p:sp>
      <p:sp>
        <p:nvSpPr>
          <p:cNvPr id="69635" name="슬라이드 노트 개체 틀 2"/>
          <p:cNvSpPr>
            <a:spLocks noGrp="1"/>
          </p:cNvSpPr>
          <p:nvPr>
            <p:ph type="body" idx="1"/>
          </p:nvPr>
        </p:nvSpPr>
        <p:spPr>
          <a:noFill/>
          <a:ln w="9525"/>
        </p:spPr>
        <p:txBody>
          <a:bodyPr/>
          <a:lstStyle/>
          <a:p>
            <a:pPr eaLnBrk="1" hangingPunct="1"/>
            <a:endParaRPr lang="ko-KR" altLang="en-US" smtClean="0">
              <a:latin typeface="굴림" charset="-127"/>
              <a:ea typeface="굴림" charset="-127"/>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endParaRPr lang="ko-KR"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endParaRPr lang="ko-KR"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슬라이드 이미지 개체 틀 1"/>
          <p:cNvSpPr>
            <a:spLocks noGrp="1" noRot="1" noChangeAspect="1" noTextEdit="1"/>
          </p:cNvSpPr>
          <p:nvPr>
            <p:ph type="sldImg"/>
          </p:nvPr>
        </p:nvSpPr>
        <p:spPr>
          <a:ln/>
        </p:spPr>
      </p:sp>
      <p:sp>
        <p:nvSpPr>
          <p:cNvPr id="71683" name="슬라이드 노트 개체 틀 2"/>
          <p:cNvSpPr>
            <a:spLocks noGrp="1"/>
          </p:cNvSpPr>
          <p:nvPr>
            <p:ph type="body" idx="1"/>
          </p:nvPr>
        </p:nvSpPr>
        <p:spPr>
          <a:noFill/>
          <a:ln w="9525"/>
        </p:spPr>
        <p:txBody>
          <a:bodyPr/>
          <a:lstStyle/>
          <a:p>
            <a:pPr eaLnBrk="1" hangingPunct="1"/>
            <a:endParaRPr lang="ko-KR" altLang="en-US" smtClean="0">
              <a:latin typeface="굴림" charset="-127"/>
              <a:ea typeface="굴림" charset="-127"/>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endParaRPr lang="ko-KR"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800">
                <a:solidFill>
                  <a:schemeClr val="tx1"/>
                </a:solidFill>
                <a:latin typeface="Trebuchet MS" pitchFamily="34" charset="0"/>
                <a:ea typeface="굴림" pitchFamily="50" charset="-127"/>
              </a:defRPr>
            </a:lvl1pPr>
            <a:lvl2pPr marL="742950" indent="-285750" eaLnBrk="0" hangingPunct="0">
              <a:defRPr kumimoji="1" sz="2800">
                <a:solidFill>
                  <a:schemeClr val="tx1"/>
                </a:solidFill>
                <a:latin typeface="Trebuchet MS" pitchFamily="34" charset="0"/>
                <a:ea typeface="굴림" pitchFamily="50" charset="-127"/>
              </a:defRPr>
            </a:lvl2pPr>
            <a:lvl3pPr marL="1143000" indent="-228600" eaLnBrk="0" hangingPunct="0">
              <a:defRPr kumimoji="1" sz="2800">
                <a:solidFill>
                  <a:schemeClr val="tx1"/>
                </a:solidFill>
                <a:latin typeface="Trebuchet MS" pitchFamily="34" charset="0"/>
                <a:ea typeface="굴림" pitchFamily="50" charset="-127"/>
              </a:defRPr>
            </a:lvl3pPr>
            <a:lvl4pPr marL="1600200" indent="-228600" eaLnBrk="0" hangingPunct="0">
              <a:defRPr kumimoji="1" sz="2800">
                <a:solidFill>
                  <a:schemeClr val="tx1"/>
                </a:solidFill>
                <a:latin typeface="Trebuchet MS" pitchFamily="34" charset="0"/>
                <a:ea typeface="굴림" pitchFamily="50" charset="-127"/>
              </a:defRPr>
            </a:lvl4pPr>
            <a:lvl5pPr marL="2057400" indent="-228600" eaLnBrk="0" hangingPunct="0">
              <a:defRPr kumimoji="1" sz="2800">
                <a:solidFill>
                  <a:schemeClr val="tx1"/>
                </a:solidFill>
                <a:latin typeface="Trebuchet MS" pitchFamily="34" charset="0"/>
                <a:ea typeface="굴림" pitchFamily="50" charset="-127"/>
              </a:defRPr>
            </a:lvl5pPr>
            <a:lvl6pPr marL="25146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6pPr>
            <a:lvl7pPr marL="29718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7pPr>
            <a:lvl8pPr marL="34290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8pPr>
            <a:lvl9pPr marL="38862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9pPr>
          </a:lstStyle>
          <a:p>
            <a:pPr eaLnBrk="1" hangingPunct="1"/>
            <a:fld id="{47280EC8-75D0-42FD-8884-28A3AA0B4458}" type="slidenum">
              <a:rPr lang="ko-KR" altLang="en-US" sz="1200" smtClean="0">
                <a:latin typeface="굴림" pitchFamily="50" charset="-127"/>
              </a:rPr>
              <a:pPr eaLnBrk="1" hangingPunct="1"/>
              <a:t>73</a:t>
            </a:fld>
            <a:endParaRPr lang="en-US" altLang="ko-KR" sz="1200" smtClean="0">
              <a:latin typeface="굴림" pitchFamily="50" charset="-127"/>
            </a:endParaRPr>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ko-KR"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슬라이드 이미지 개체 틀 1"/>
          <p:cNvSpPr>
            <a:spLocks noGrp="1" noRot="1" noChangeAspect="1" noTextEdit="1"/>
          </p:cNvSpPr>
          <p:nvPr>
            <p:ph type="sldImg"/>
          </p:nvPr>
        </p:nvSpPr>
        <p:spPr>
          <a:ln/>
        </p:spPr>
      </p:sp>
      <p:sp>
        <p:nvSpPr>
          <p:cNvPr id="35843" name="슬라이드 노트 개체 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ko-KR" altLang="en-US" smtClean="0"/>
          </a:p>
        </p:txBody>
      </p:sp>
      <p:sp>
        <p:nvSpPr>
          <p:cNvPr id="35844" name="슬라이드 번호 개체 틀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800">
                <a:solidFill>
                  <a:schemeClr val="tx1"/>
                </a:solidFill>
                <a:latin typeface="Trebuchet MS" pitchFamily="34" charset="0"/>
                <a:ea typeface="굴림" pitchFamily="50" charset="-127"/>
              </a:defRPr>
            </a:lvl1pPr>
            <a:lvl2pPr marL="742950" indent="-285750" eaLnBrk="0" hangingPunct="0">
              <a:defRPr kumimoji="1" sz="2800">
                <a:solidFill>
                  <a:schemeClr val="tx1"/>
                </a:solidFill>
                <a:latin typeface="Trebuchet MS" pitchFamily="34" charset="0"/>
                <a:ea typeface="굴림" pitchFamily="50" charset="-127"/>
              </a:defRPr>
            </a:lvl2pPr>
            <a:lvl3pPr marL="1143000" indent="-228600" eaLnBrk="0" hangingPunct="0">
              <a:defRPr kumimoji="1" sz="2800">
                <a:solidFill>
                  <a:schemeClr val="tx1"/>
                </a:solidFill>
                <a:latin typeface="Trebuchet MS" pitchFamily="34" charset="0"/>
                <a:ea typeface="굴림" pitchFamily="50" charset="-127"/>
              </a:defRPr>
            </a:lvl3pPr>
            <a:lvl4pPr marL="1600200" indent="-228600" eaLnBrk="0" hangingPunct="0">
              <a:defRPr kumimoji="1" sz="2800">
                <a:solidFill>
                  <a:schemeClr val="tx1"/>
                </a:solidFill>
                <a:latin typeface="Trebuchet MS" pitchFamily="34" charset="0"/>
                <a:ea typeface="굴림" pitchFamily="50" charset="-127"/>
              </a:defRPr>
            </a:lvl4pPr>
            <a:lvl5pPr marL="2057400" indent="-228600" eaLnBrk="0" hangingPunct="0">
              <a:defRPr kumimoji="1" sz="2800">
                <a:solidFill>
                  <a:schemeClr val="tx1"/>
                </a:solidFill>
                <a:latin typeface="Trebuchet MS" pitchFamily="34" charset="0"/>
                <a:ea typeface="굴림" pitchFamily="50" charset="-127"/>
              </a:defRPr>
            </a:lvl5pPr>
            <a:lvl6pPr marL="25146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6pPr>
            <a:lvl7pPr marL="29718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7pPr>
            <a:lvl8pPr marL="34290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8pPr>
            <a:lvl9pPr marL="38862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9pPr>
          </a:lstStyle>
          <a:p>
            <a:pPr eaLnBrk="1" hangingPunct="1"/>
            <a:fld id="{DA701C7E-ACA8-4CC6-B164-C57CD5A2CD1D}" type="slidenum">
              <a:rPr lang="ko-KR" altLang="en-US" sz="1200" smtClean="0">
                <a:latin typeface="굴림" pitchFamily="50" charset="-127"/>
              </a:rPr>
              <a:pPr eaLnBrk="1" hangingPunct="1"/>
              <a:t>80</a:t>
            </a:fld>
            <a:endParaRPr lang="en-US" altLang="ko-KR" sz="1200" smtClean="0">
              <a:latin typeface="굴림" pitchFamily="50" charset="-127"/>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슬라이드 이미지 개체 틀 1"/>
          <p:cNvSpPr>
            <a:spLocks noGrp="1" noRot="1" noChangeAspect="1" noTextEdit="1"/>
          </p:cNvSpPr>
          <p:nvPr>
            <p:ph type="sldImg"/>
          </p:nvPr>
        </p:nvSpPr>
        <p:spPr>
          <a:ln/>
        </p:spPr>
      </p:sp>
      <p:sp>
        <p:nvSpPr>
          <p:cNvPr id="36867" name="슬라이드 노트 개체 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ko-KR" altLang="en-US" smtClean="0"/>
          </a:p>
        </p:txBody>
      </p:sp>
      <p:sp>
        <p:nvSpPr>
          <p:cNvPr id="36868" name="슬라이드 번호 개체 틀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800">
                <a:solidFill>
                  <a:schemeClr val="tx1"/>
                </a:solidFill>
                <a:latin typeface="Trebuchet MS" pitchFamily="34" charset="0"/>
                <a:ea typeface="굴림" pitchFamily="50" charset="-127"/>
              </a:defRPr>
            </a:lvl1pPr>
            <a:lvl2pPr marL="742950" indent="-285750" eaLnBrk="0" hangingPunct="0">
              <a:defRPr kumimoji="1" sz="2800">
                <a:solidFill>
                  <a:schemeClr val="tx1"/>
                </a:solidFill>
                <a:latin typeface="Trebuchet MS" pitchFamily="34" charset="0"/>
                <a:ea typeface="굴림" pitchFamily="50" charset="-127"/>
              </a:defRPr>
            </a:lvl2pPr>
            <a:lvl3pPr marL="1143000" indent="-228600" eaLnBrk="0" hangingPunct="0">
              <a:defRPr kumimoji="1" sz="2800">
                <a:solidFill>
                  <a:schemeClr val="tx1"/>
                </a:solidFill>
                <a:latin typeface="Trebuchet MS" pitchFamily="34" charset="0"/>
                <a:ea typeface="굴림" pitchFamily="50" charset="-127"/>
              </a:defRPr>
            </a:lvl3pPr>
            <a:lvl4pPr marL="1600200" indent="-228600" eaLnBrk="0" hangingPunct="0">
              <a:defRPr kumimoji="1" sz="2800">
                <a:solidFill>
                  <a:schemeClr val="tx1"/>
                </a:solidFill>
                <a:latin typeface="Trebuchet MS" pitchFamily="34" charset="0"/>
                <a:ea typeface="굴림" pitchFamily="50" charset="-127"/>
              </a:defRPr>
            </a:lvl4pPr>
            <a:lvl5pPr marL="2057400" indent="-228600" eaLnBrk="0" hangingPunct="0">
              <a:defRPr kumimoji="1" sz="2800">
                <a:solidFill>
                  <a:schemeClr val="tx1"/>
                </a:solidFill>
                <a:latin typeface="Trebuchet MS" pitchFamily="34" charset="0"/>
                <a:ea typeface="굴림" pitchFamily="50" charset="-127"/>
              </a:defRPr>
            </a:lvl5pPr>
            <a:lvl6pPr marL="25146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6pPr>
            <a:lvl7pPr marL="29718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7pPr>
            <a:lvl8pPr marL="34290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8pPr>
            <a:lvl9pPr marL="38862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9pPr>
          </a:lstStyle>
          <a:p>
            <a:pPr eaLnBrk="1" hangingPunct="1"/>
            <a:fld id="{B12B970E-BA8A-4823-9CA2-90F7CDCD3AF1}" type="slidenum">
              <a:rPr lang="ko-KR" altLang="en-US" sz="1200" smtClean="0">
                <a:latin typeface="굴림" pitchFamily="50" charset="-127"/>
              </a:rPr>
              <a:pPr eaLnBrk="1" hangingPunct="1"/>
              <a:t>81</a:t>
            </a:fld>
            <a:endParaRPr lang="en-US" altLang="ko-KR" sz="1200" smtClean="0">
              <a:latin typeface="굴림" pitchFamily="50" charset="-127"/>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슬라이드 이미지 개체 틀 1"/>
          <p:cNvSpPr>
            <a:spLocks noGrp="1" noRot="1" noChangeAspect="1" noTextEdit="1"/>
          </p:cNvSpPr>
          <p:nvPr>
            <p:ph type="sldImg"/>
          </p:nvPr>
        </p:nvSpPr>
        <p:spPr>
          <a:ln/>
        </p:spPr>
      </p:sp>
      <p:sp>
        <p:nvSpPr>
          <p:cNvPr id="33795" name="슬라이드 노트 개체 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ko-KR" altLang="en-US" smtClean="0"/>
          </a:p>
        </p:txBody>
      </p:sp>
      <p:sp>
        <p:nvSpPr>
          <p:cNvPr id="33796" name="슬라이드 번호 개체 틀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800">
                <a:solidFill>
                  <a:schemeClr val="tx1"/>
                </a:solidFill>
                <a:latin typeface="Trebuchet MS" pitchFamily="34" charset="0"/>
                <a:ea typeface="굴림" pitchFamily="50" charset="-127"/>
              </a:defRPr>
            </a:lvl1pPr>
            <a:lvl2pPr marL="742950" indent="-285750" eaLnBrk="0" hangingPunct="0">
              <a:defRPr kumimoji="1" sz="2800">
                <a:solidFill>
                  <a:schemeClr val="tx1"/>
                </a:solidFill>
                <a:latin typeface="Trebuchet MS" pitchFamily="34" charset="0"/>
                <a:ea typeface="굴림" pitchFamily="50" charset="-127"/>
              </a:defRPr>
            </a:lvl2pPr>
            <a:lvl3pPr marL="1143000" indent="-228600" eaLnBrk="0" hangingPunct="0">
              <a:defRPr kumimoji="1" sz="2800">
                <a:solidFill>
                  <a:schemeClr val="tx1"/>
                </a:solidFill>
                <a:latin typeface="Trebuchet MS" pitchFamily="34" charset="0"/>
                <a:ea typeface="굴림" pitchFamily="50" charset="-127"/>
              </a:defRPr>
            </a:lvl3pPr>
            <a:lvl4pPr marL="1600200" indent="-228600" eaLnBrk="0" hangingPunct="0">
              <a:defRPr kumimoji="1" sz="2800">
                <a:solidFill>
                  <a:schemeClr val="tx1"/>
                </a:solidFill>
                <a:latin typeface="Trebuchet MS" pitchFamily="34" charset="0"/>
                <a:ea typeface="굴림" pitchFamily="50" charset="-127"/>
              </a:defRPr>
            </a:lvl4pPr>
            <a:lvl5pPr marL="2057400" indent="-228600" eaLnBrk="0" hangingPunct="0">
              <a:defRPr kumimoji="1" sz="2800">
                <a:solidFill>
                  <a:schemeClr val="tx1"/>
                </a:solidFill>
                <a:latin typeface="Trebuchet MS" pitchFamily="34" charset="0"/>
                <a:ea typeface="굴림" pitchFamily="50" charset="-127"/>
              </a:defRPr>
            </a:lvl5pPr>
            <a:lvl6pPr marL="25146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6pPr>
            <a:lvl7pPr marL="29718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7pPr>
            <a:lvl8pPr marL="34290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8pPr>
            <a:lvl9pPr marL="38862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9pPr>
          </a:lstStyle>
          <a:p>
            <a:pPr eaLnBrk="1" hangingPunct="1"/>
            <a:fld id="{220CE9FB-7529-4E9D-BF93-C8570680F9A4}" type="slidenum">
              <a:rPr lang="ko-KR" altLang="en-US" sz="1200" smtClean="0">
                <a:latin typeface="굴림" pitchFamily="50" charset="-127"/>
              </a:rPr>
              <a:pPr eaLnBrk="1" hangingPunct="1"/>
              <a:t>82</a:t>
            </a:fld>
            <a:endParaRPr lang="en-US" altLang="ko-KR" sz="1200" smtClean="0">
              <a:latin typeface="굴림" pitchFamily="50" charset="-127"/>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슬라이드 이미지 개체 틀 1"/>
          <p:cNvSpPr>
            <a:spLocks noGrp="1" noRot="1" noChangeAspect="1" noTextEdit="1"/>
          </p:cNvSpPr>
          <p:nvPr>
            <p:ph type="sldImg"/>
          </p:nvPr>
        </p:nvSpPr>
        <p:spPr>
          <a:ln/>
        </p:spPr>
      </p:sp>
      <p:sp>
        <p:nvSpPr>
          <p:cNvPr id="38915" name="슬라이드 노트 개체 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ko-KR" altLang="en-US" smtClean="0"/>
          </a:p>
        </p:txBody>
      </p:sp>
      <p:sp>
        <p:nvSpPr>
          <p:cNvPr id="38916" name="슬라이드 번호 개체 틀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800">
                <a:solidFill>
                  <a:schemeClr val="tx1"/>
                </a:solidFill>
                <a:latin typeface="Trebuchet MS" pitchFamily="34" charset="0"/>
                <a:ea typeface="굴림" pitchFamily="50" charset="-127"/>
              </a:defRPr>
            </a:lvl1pPr>
            <a:lvl2pPr marL="742950" indent="-285750" eaLnBrk="0" hangingPunct="0">
              <a:defRPr kumimoji="1" sz="2800">
                <a:solidFill>
                  <a:schemeClr val="tx1"/>
                </a:solidFill>
                <a:latin typeface="Trebuchet MS" pitchFamily="34" charset="0"/>
                <a:ea typeface="굴림" pitchFamily="50" charset="-127"/>
              </a:defRPr>
            </a:lvl2pPr>
            <a:lvl3pPr marL="1143000" indent="-228600" eaLnBrk="0" hangingPunct="0">
              <a:defRPr kumimoji="1" sz="2800">
                <a:solidFill>
                  <a:schemeClr val="tx1"/>
                </a:solidFill>
                <a:latin typeface="Trebuchet MS" pitchFamily="34" charset="0"/>
                <a:ea typeface="굴림" pitchFamily="50" charset="-127"/>
              </a:defRPr>
            </a:lvl3pPr>
            <a:lvl4pPr marL="1600200" indent="-228600" eaLnBrk="0" hangingPunct="0">
              <a:defRPr kumimoji="1" sz="2800">
                <a:solidFill>
                  <a:schemeClr val="tx1"/>
                </a:solidFill>
                <a:latin typeface="Trebuchet MS" pitchFamily="34" charset="0"/>
                <a:ea typeface="굴림" pitchFamily="50" charset="-127"/>
              </a:defRPr>
            </a:lvl4pPr>
            <a:lvl5pPr marL="2057400" indent="-228600" eaLnBrk="0" hangingPunct="0">
              <a:defRPr kumimoji="1" sz="2800">
                <a:solidFill>
                  <a:schemeClr val="tx1"/>
                </a:solidFill>
                <a:latin typeface="Trebuchet MS" pitchFamily="34" charset="0"/>
                <a:ea typeface="굴림" pitchFamily="50" charset="-127"/>
              </a:defRPr>
            </a:lvl5pPr>
            <a:lvl6pPr marL="25146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6pPr>
            <a:lvl7pPr marL="29718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7pPr>
            <a:lvl8pPr marL="34290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8pPr>
            <a:lvl9pPr marL="38862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9pPr>
          </a:lstStyle>
          <a:p>
            <a:pPr eaLnBrk="1" hangingPunct="1"/>
            <a:fld id="{095FB7C5-2059-4503-8B26-64DD035E6D66}" type="slidenum">
              <a:rPr lang="ko-KR" altLang="en-US" sz="1200" smtClean="0">
                <a:latin typeface="굴림" pitchFamily="50" charset="-127"/>
              </a:rPr>
              <a:pPr eaLnBrk="1" hangingPunct="1"/>
              <a:t>83</a:t>
            </a:fld>
            <a:endParaRPr lang="en-US" altLang="ko-KR" sz="1200" smtClean="0">
              <a:latin typeface="굴림" pitchFamily="50" charset="-127"/>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슬라이드 이미지 개체 틀 1"/>
          <p:cNvSpPr>
            <a:spLocks noGrp="1" noRot="1" noChangeAspect="1" noTextEdit="1"/>
          </p:cNvSpPr>
          <p:nvPr>
            <p:ph type="sldImg"/>
          </p:nvPr>
        </p:nvSpPr>
        <p:spPr>
          <a:ln/>
        </p:spPr>
      </p:sp>
      <p:sp>
        <p:nvSpPr>
          <p:cNvPr id="39939" name="슬라이드 노트 개체 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ko-KR" altLang="en-US" smtClean="0"/>
          </a:p>
        </p:txBody>
      </p:sp>
      <p:sp>
        <p:nvSpPr>
          <p:cNvPr id="39940" name="슬라이드 번호 개체 틀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800">
                <a:solidFill>
                  <a:schemeClr val="tx1"/>
                </a:solidFill>
                <a:latin typeface="Trebuchet MS" pitchFamily="34" charset="0"/>
                <a:ea typeface="굴림" pitchFamily="50" charset="-127"/>
              </a:defRPr>
            </a:lvl1pPr>
            <a:lvl2pPr marL="742950" indent="-285750" eaLnBrk="0" hangingPunct="0">
              <a:defRPr kumimoji="1" sz="2800">
                <a:solidFill>
                  <a:schemeClr val="tx1"/>
                </a:solidFill>
                <a:latin typeface="Trebuchet MS" pitchFamily="34" charset="0"/>
                <a:ea typeface="굴림" pitchFamily="50" charset="-127"/>
              </a:defRPr>
            </a:lvl2pPr>
            <a:lvl3pPr marL="1143000" indent="-228600" eaLnBrk="0" hangingPunct="0">
              <a:defRPr kumimoji="1" sz="2800">
                <a:solidFill>
                  <a:schemeClr val="tx1"/>
                </a:solidFill>
                <a:latin typeface="Trebuchet MS" pitchFamily="34" charset="0"/>
                <a:ea typeface="굴림" pitchFamily="50" charset="-127"/>
              </a:defRPr>
            </a:lvl3pPr>
            <a:lvl4pPr marL="1600200" indent="-228600" eaLnBrk="0" hangingPunct="0">
              <a:defRPr kumimoji="1" sz="2800">
                <a:solidFill>
                  <a:schemeClr val="tx1"/>
                </a:solidFill>
                <a:latin typeface="Trebuchet MS" pitchFamily="34" charset="0"/>
                <a:ea typeface="굴림" pitchFamily="50" charset="-127"/>
              </a:defRPr>
            </a:lvl4pPr>
            <a:lvl5pPr marL="2057400" indent="-228600" eaLnBrk="0" hangingPunct="0">
              <a:defRPr kumimoji="1" sz="2800">
                <a:solidFill>
                  <a:schemeClr val="tx1"/>
                </a:solidFill>
                <a:latin typeface="Trebuchet MS" pitchFamily="34" charset="0"/>
                <a:ea typeface="굴림" pitchFamily="50" charset="-127"/>
              </a:defRPr>
            </a:lvl5pPr>
            <a:lvl6pPr marL="25146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6pPr>
            <a:lvl7pPr marL="29718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7pPr>
            <a:lvl8pPr marL="34290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8pPr>
            <a:lvl9pPr marL="38862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9pPr>
          </a:lstStyle>
          <a:p>
            <a:pPr eaLnBrk="1" hangingPunct="1"/>
            <a:fld id="{FFA2B794-55FE-40C7-B7EC-6B7DB1B0FF1F}" type="slidenum">
              <a:rPr lang="ko-KR" altLang="en-US" sz="1200" smtClean="0">
                <a:latin typeface="굴림" pitchFamily="50" charset="-127"/>
              </a:rPr>
              <a:pPr eaLnBrk="1" hangingPunct="1"/>
              <a:t>84</a:t>
            </a:fld>
            <a:endParaRPr lang="en-US" altLang="ko-KR" sz="1200" smtClean="0">
              <a:latin typeface="굴림" pitchFamily="50" charset="-127"/>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슬라이드 이미지 개체 틀 1"/>
          <p:cNvSpPr>
            <a:spLocks noGrp="1" noRot="1" noChangeAspect="1" noTextEdit="1"/>
          </p:cNvSpPr>
          <p:nvPr>
            <p:ph type="sldImg"/>
          </p:nvPr>
        </p:nvSpPr>
        <p:spPr>
          <a:ln/>
        </p:spPr>
      </p:sp>
      <p:sp>
        <p:nvSpPr>
          <p:cNvPr id="40963" name="슬라이드 노트 개체 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ko-KR" altLang="en-US" smtClean="0"/>
          </a:p>
        </p:txBody>
      </p:sp>
      <p:sp>
        <p:nvSpPr>
          <p:cNvPr id="40964" name="슬라이드 번호 개체 틀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800">
                <a:solidFill>
                  <a:schemeClr val="tx1"/>
                </a:solidFill>
                <a:latin typeface="Trebuchet MS" pitchFamily="34" charset="0"/>
                <a:ea typeface="굴림" pitchFamily="50" charset="-127"/>
              </a:defRPr>
            </a:lvl1pPr>
            <a:lvl2pPr marL="742950" indent="-285750" eaLnBrk="0" hangingPunct="0">
              <a:defRPr kumimoji="1" sz="2800">
                <a:solidFill>
                  <a:schemeClr val="tx1"/>
                </a:solidFill>
                <a:latin typeface="Trebuchet MS" pitchFamily="34" charset="0"/>
                <a:ea typeface="굴림" pitchFamily="50" charset="-127"/>
              </a:defRPr>
            </a:lvl2pPr>
            <a:lvl3pPr marL="1143000" indent="-228600" eaLnBrk="0" hangingPunct="0">
              <a:defRPr kumimoji="1" sz="2800">
                <a:solidFill>
                  <a:schemeClr val="tx1"/>
                </a:solidFill>
                <a:latin typeface="Trebuchet MS" pitchFamily="34" charset="0"/>
                <a:ea typeface="굴림" pitchFamily="50" charset="-127"/>
              </a:defRPr>
            </a:lvl3pPr>
            <a:lvl4pPr marL="1600200" indent="-228600" eaLnBrk="0" hangingPunct="0">
              <a:defRPr kumimoji="1" sz="2800">
                <a:solidFill>
                  <a:schemeClr val="tx1"/>
                </a:solidFill>
                <a:latin typeface="Trebuchet MS" pitchFamily="34" charset="0"/>
                <a:ea typeface="굴림" pitchFamily="50" charset="-127"/>
              </a:defRPr>
            </a:lvl4pPr>
            <a:lvl5pPr marL="2057400" indent="-228600" eaLnBrk="0" hangingPunct="0">
              <a:defRPr kumimoji="1" sz="2800">
                <a:solidFill>
                  <a:schemeClr val="tx1"/>
                </a:solidFill>
                <a:latin typeface="Trebuchet MS" pitchFamily="34" charset="0"/>
                <a:ea typeface="굴림" pitchFamily="50" charset="-127"/>
              </a:defRPr>
            </a:lvl5pPr>
            <a:lvl6pPr marL="25146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6pPr>
            <a:lvl7pPr marL="29718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7pPr>
            <a:lvl8pPr marL="34290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8pPr>
            <a:lvl9pPr marL="3886200" indent="-228600" eaLnBrk="0" fontAlgn="base" hangingPunct="0">
              <a:spcBef>
                <a:spcPct val="0"/>
              </a:spcBef>
              <a:spcAft>
                <a:spcPct val="0"/>
              </a:spcAft>
              <a:defRPr kumimoji="1" sz="2800">
                <a:solidFill>
                  <a:schemeClr val="tx1"/>
                </a:solidFill>
                <a:latin typeface="Trebuchet MS" pitchFamily="34" charset="0"/>
                <a:ea typeface="굴림" pitchFamily="50" charset="-127"/>
              </a:defRPr>
            </a:lvl9pPr>
          </a:lstStyle>
          <a:p>
            <a:pPr eaLnBrk="1" hangingPunct="1"/>
            <a:fld id="{34959E57-70D1-41EE-ACE2-490611C63E29}" type="slidenum">
              <a:rPr lang="ko-KR" altLang="en-US" sz="1200" smtClean="0">
                <a:latin typeface="굴림" pitchFamily="50" charset="-127"/>
              </a:rPr>
              <a:pPr eaLnBrk="1" hangingPunct="1"/>
              <a:t>85</a:t>
            </a:fld>
            <a:endParaRPr lang="en-US" altLang="ko-KR" sz="1200" smtClean="0">
              <a:latin typeface="굴림" pitchFamily="50"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2130425"/>
            <a:ext cx="7772400" cy="1470025"/>
          </a:xfrm>
        </p:spPr>
        <p:txBody>
          <a:bodyPr/>
          <a:lstStyle/>
          <a:p>
            <a:r>
              <a:rPr lang="ko-KR" altLang="en-US" smtClean="0"/>
              <a:t>마스터 제목 스타일 편집</a:t>
            </a:r>
            <a:endParaRPr lang="ko-KR" altLang="en-US"/>
          </a:p>
        </p:txBody>
      </p:sp>
      <p:sp>
        <p:nvSpPr>
          <p:cNvPr id="3" name="부제목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ko-KR" altLang="en-US" smtClean="0"/>
              <a:t>마스터 부제목 스타일 편집</a:t>
            </a:r>
            <a:endParaRPr lang="ko-KR"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ko-K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ko-KR"/>
          </a:p>
        </p:txBody>
      </p:sp>
      <p:sp>
        <p:nvSpPr>
          <p:cNvPr id="6" name="Rectangle 6"/>
          <p:cNvSpPr>
            <a:spLocks noGrp="1" noChangeArrowheads="1"/>
          </p:cNvSpPr>
          <p:nvPr>
            <p:ph type="sldNum" sz="quarter" idx="12"/>
          </p:nvPr>
        </p:nvSpPr>
        <p:spPr>
          <a:ln/>
        </p:spPr>
        <p:txBody>
          <a:bodyPr/>
          <a:lstStyle>
            <a:lvl1pPr>
              <a:defRPr/>
            </a:lvl1pPr>
          </a:lstStyle>
          <a:p>
            <a:pPr>
              <a:defRPr/>
            </a:pPr>
            <a:fld id="{B2C526C2-2237-442C-9C59-8E95FD6378DC}" type="slidenum">
              <a:rPr lang="ko-KR" altLang="en-US"/>
              <a:pPr>
                <a:defRPr/>
              </a:pPr>
              <a:t>‹#›</a:t>
            </a:fld>
            <a:endParaRPr lang="en-US" altLang="ko-KR"/>
          </a:p>
        </p:txBody>
      </p:sp>
    </p:spTree>
    <p:extLst>
      <p:ext uri="{BB962C8B-B14F-4D97-AF65-F5344CB8AC3E}">
        <p14:creationId xmlns:p14="http://schemas.microsoft.com/office/powerpoint/2010/main" val="26955338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ko-K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ko-KR"/>
          </a:p>
        </p:txBody>
      </p:sp>
      <p:sp>
        <p:nvSpPr>
          <p:cNvPr id="6" name="Rectangle 6"/>
          <p:cNvSpPr>
            <a:spLocks noGrp="1" noChangeArrowheads="1"/>
          </p:cNvSpPr>
          <p:nvPr>
            <p:ph type="sldNum" sz="quarter" idx="12"/>
          </p:nvPr>
        </p:nvSpPr>
        <p:spPr>
          <a:ln/>
        </p:spPr>
        <p:txBody>
          <a:bodyPr/>
          <a:lstStyle>
            <a:lvl1pPr>
              <a:defRPr/>
            </a:lvl1pPr>
          </a:lstStyle>
          <a:p>
            <a:pPr>
              <a:defRPr/>
            </a:pPr>
            <a:fld id="{5DD19935-D313-4A5B-989C-BB6305D7ACB5}" type="slidenum">
              <a:rPr lang="ko-KR" altLang="en-US"/>
              <a:pPr>
                <a:defRPr/>
              </a:pPr>
              <a:t>‹#›</a:t>
            </a:fld>
            <a:endParaRPr lang="en-US" altLang="ko-KR"/>
          </a:p>
        </p:txBody>
      </p:sp>
    </p:spTree>
    <p:extLst>
      <p:ext uri="{BB962C8B-B14F-4D97-AF65-F5344CB8AC3E}">
        <p14:creationId xmlns:p14="http://schemas.microsoft.com/office/powerpoint/2010/main" val="4686548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6629400" y="274638"/>
            <a:ext cx="2057400" cy="5851525"/>
          </a:xfrm>
        </p:spPr>
        <p:txBody>
          <a:bodyPr vert="eaVert"/>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457200" y="274638"/>
            <a:ext cx="6019800" cy="5851525"/>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ko-K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ko-KR"/>
          </a:p>
        </p:txBody>
      </p:sp>
      <p:sp>
        <p:nvSpPr>
          <p:cNvPr id="6" name="Rectangle 6"/>
          <p:cNvSpPr>
            <a:spLocks noGrp="1" noChangeArrowheads="1"/>
          </p:cNvSpPr>
          <p:nvPr>
            <p:ph type="sldNum" sz="quarter" idx="12"/>
          </p:nvPr>
        </p:nvSpPr>
        <p:spPr>
          <a:ln/>
        </p:spPr>
        <p:txBody>
          <a:bodyPr/>
          <a:lstStyle>
            <a:lvl1pPr>
              <a:defRPr/>
            </a:lvl1pPr>
          </a:lstStyle>
          <a:p>
            <a:pPr>
              <a:defRPr/>
            </a:pPr>
            <a:fld id="{E8577D8C-FCEE-454C-B2CC-6D45746A5792}" type="slidenum">
              <a:rPr lang="ko-KR" altLang="en-US"/>
              <a:pPr>
                <a:defRPr/>
              </a:pPr>
              <a:t>‹#›</a:t>
            </a:fld>
            <a:endParaRPr lang="en-US" altLang="ko-KR"/>
          </a:p>
        </p:txBody>
      </p:sp>
    </p:spTree>
    <p:extLst>
      <p:ext uri="{BB962C8B-B14F-4D97-AF65-F5344CB8AC3E}">
        <p14:creationId xmlns:p14="http://schemas.microsoft.com/office/powerpoint/2010/main" val="9040246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제목 슬라이드">
    <p:spTree>
      <p:nvGrpSpPr>
        <p:cNvPr id="1" name=""/>
        <p:cNvGrpSpPr/>
        <p:nvPr/>
      </p:nvGrpSpPr>
      <p:grpSpPr>
        <a:xfrm>
          <a:off x="0" y="0"/>
          <a:ext cx="0" cy="0"/>
          <a:chOff x="0" y="0"/>
          <a:chExt cx="0" cy="0"/>
        </a:xfrm>
      </p:grpSpPr>
      <p:sp>
        <p:nvSpPr>
          <p:cNvPr id="4" name="Rectangle 6"/>
          <p:cNvSpPr/>
          <p:nvPr/>
        </p:nvSpPr>
        <p:spPr bwMode="gray">
          <a:xfrm>
            <a:off x="8210550" y="2789238"/>
            <a:ext cx="933450" cy="1004887"/>
          </a:xfrm>
          <a:prstGeom prst="rect">
            <a:avLst/>
          </a:prstGeom>
          <a:solidFill>
            <a:schemeClr val="accent5">
              <a:lumMod val="60000"/>
              <a:lumOff val="4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Rectangle 7"/>
          <p:cNvSpPr/>
          <p:nvPr/>
        </p:nvSpPr>
        <p:spPr bwMode="gray">
          <a:xfrm>
            <a:off x="0" y="2130425"/>
            <a:ext cx="8458200" cy="914400"/>
          </a:xfrm>
          <a:prstGeom prst="rect">
            <a:avLst/>
          </a:prstGeom>
          <a:solidFill>
            <a:schemeClr val="tx2">
              <a:lumMod val="40000"/>
              <a:lumOff val="6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ectangle 8"/>
          <p:cNvSpPr/>
          <p:nvPr/>
        </p:nvSpPr>
        <p:spPr bwMode="gray">
          <a:xfrm>
            <a:off x="2495550" y="0"/>
            <a:ext cx="1711325" cy="2359025"/>
          </a:xfrm>
          <a:prstGeom prst="rect">
            <a:avLst/>
          </a:prstGeom>
          <a:solidFill>
            <a:schemeClr val="accent6">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Rectangle 9"/>
          <p:cNvSpPr/>
          <p:nvPr/>
        </p:nvSpPr>
        <p:spPr bwMode="gray">
          <a:xfrm>
            <a:off x="0" y="0"/>
            <a:ext cx="2789238" cy="2359025"/>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8" name="Picture 2" descr="C:\Documents and Settings\admin\바탕 화면\ttt.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72375" y="6588125"/>
            <a:ext cx="642938"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3" descr="C:\Documents and Settings\admin\바탕 화면\kais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15313" y="6565900"/>
            <a:ext cx="92868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descr="pbi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29375" y="6561138"/>
            <a:ext cx="1143000"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420624" y="3118104"/>
            <a:ext cx="7781544" cy="1470025"/>
          </a:xfrm>
        </p:spPr>
        <p:txBody>
          <a:bodyPr rtlCol="0" anchor="t">
            <a:normAutofit/>
          </a:bodyPr>
          <a:lstStyle>
            <a:lvl1pPr algn="r" defTabSz="914400" rtl="0" eaLnBrk="1" latinLnBrk="0" hangingPunct="1">
              <a:spcBef>
                <a:spcPct val="0"/>
              </a:spcBef>
              <a:buNone/>
              <a:defRPr lang="en-US" sz="4800" b="1" kern="1200" smtClean="0">
                <a:solidFill>
                  <a:schemeClr val="tx2"/>
                </a:solidFill>
                <a:latin typeface="+mj-lt"/>
                <a:ea typeface="+mj-ea"/>
                <a:cs typeface="+mj-cs"/>
              </a:defRPr>
            </a:lvl1pPr>
          </a:lstStyle>
          <a:p>
            <a:r>
              <a:rPr lang="ko-KR" altLang="en-US" smtClean="0"/>
              <a:t>마스터 제목 스타일 편집</a:t>
            </a:r>
            <a:endParaRPr lang="en-US" dirty="0"/>
          </a:p>
        </p:txBody>
      </p:sp>
      <p:sp>
        <p:nvSpPr>
          <p:cNvPr id="3" name="Subtitle 2"/>
          <p:cNvSpPr>
            <a:spLocks noGrp="1"/>
          </p:cNvSpPr>
          <p:nvPr>
            <p:ph type="subTitle" idx="1"/>
          </p:nvPr>
        </p:nvSpPr>
        <p:spPr>
          <a:xfrm>
            <a:off x="504092" y="4786322"/>
            <a:ext cx="8211312" cy="1071570"/>
          </a:xfrm>
        </p:spPr>
        <p:txBody>
          <a:bodyPr rtlCol="0" anchor="b">
            <a:normAutofit/>
          </a:bodyPr>
          <a:lstStyle>
            <a:lvl1pPr marL="0" indent="0" algn="ctr" defTabSz="914400" rtl="0" eaLnBrk="1" latinLnBrk="0" hangingPunct="1">
              <a:spcBef>
                <a:spcPct val="20000"/>
              </a:spcBef>
              <a:buClr>
                <a:schemeClr val="accent1"/>
              </a:buClr>
              <a:buSzPct val="90000"/>
              <a:buFont typeface="Wingdings 3" pitchFamily="18" charset="2"/>
              <a:buNone/>
              <a:defRPr lang="en-US" sz="2400" kern="1200" smtClean="0">
                <a:solidFill>
                  <a:schemeClr val="tx1"/>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smtClean="0"/>
              <a:t>마스터 부제목 스타일 편집</a:t>
            </a:r>
            <a:endParaRPr lang="en-US" dirty="0"/>
          </a:p>
        </p:txBody>
      </p:sp>
      <p:sp>
        <p:nvSpPr>
          <p:cNvPr id="11" name="Date Placeholder 3"/>
          <p:cNvSpPr>
            <a:spLocks noGrp="1"/>
          </p:cNvSpPr>
          <p:nvPr>
            <p:ph type="dt" sz="half" idx="10"/>
          </p:nvPr>
        </p:nvSpPr>
        <p:spPr/>
        <p:txBody>
          <a:bodyPr/>
          <a:lstStyle>
            <a:lvl1pPr>
              <a:defRPr/>
            </a:lvl1pPr>
          </a:lstStyle>
          <a:p>
            <a:pPr>
              <a:defRPr/>
            </a:pPr>
            <a:endParaRPr lang="en-US" altLang="ko-KR"/>
          </a:p>
        </p:txBody>
      </p:sp>
      <p:sp>
        <p:nvSpPr>
          <p:cNvPr id="12" name="Footer Placeholder 4"/>
          <p:cNvSpPr>
            <a:spLocks noGrp="1"/>
          </p:cNvSpPr>
          <p:nvPr>
            <p:ph type="ftr" sz="quarter" idx="11"/>
          </p:nvPr>
        </p:nvSpPr>
        <p:spPr/>
        <p:txBody>
          <a:bodyPr/>
          <a:lstStyle>
            <a:lvl1pPr>
              <a:defRPr/>
            </a:lvl1pPr>
          </a:lstStyle>
          <a:p>
            <a:pPr>
              <a:defRPr/>
            </a:pPr>
            <a:endParaRPr lang="en-US" altLang="ko-KR"/>
          </a:p>
        </p:txBody>
      </p:sp>
      <p:sp>
        <p:nvSpPr>
          <p:cNvPr id="13" name="Slide Number Placeholder 5"/>
          <p:cNvSpPr>
            <a:spLocks noGrp="1"/>
          </p:cNvSpPr>
          <p:nvPr>
            <p:ph type="sldNum" sz="quarter" idx="12"/>
          </p:nvPr>
        </p:nvSpPr>
        <p:spPr/>
        <p:txBody>
          <a:bodyPr/>
          <a:lstStyle>
            <a:lvl1pPr>
              <a:defRPr/>
            </a:lvl1pPr>
          </a:lstStyle>
          <a:p>
            <a:pPr>
              <a:defRPr/>
            </a:pPr>
            <a:fld id="{EDF2D5CF-E851-40AA-A587-CB660B12F0F2}" type="slidenum">
              <a:rPr lang="ko-KR" altLang="en-US"/>
              <a:pPr>
                <a:defRPr/>
              </a:pPr>
              <a:t>‹#›</a:t>
            </a:fld>
            <a:endParaRPr lang="en-US" altLang="ko-KR"/>
          </a:p>
        </p:txBody>
      </p:sp>
    </p:spTree>
    <p:extLst>
      <p:ext uri="{BB962C8B-B14F-4D97-AF65-F5344CB8AC3E}">
        <p14:creationId xmlns:p14="http://schemas.microsoft.com/office/powerpoint/2010/main" val="25686895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pic>
        <p:nvPicPr>
          <p:cNvPr id="4" name="Picture 2" descr="C:\Documents and Settings\admin\바탕 화면\ttt.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72375" y="6572250"/>
            <a:ext cx="642938"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descr="C:\Documents and Settings\admin\바탕 화면\kais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15313" y="6565900"/>
            <a:ext cx="92868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9" descr="pbi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29375" y="6561138"/>
            <a:ext cx="1143000"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descr="C:\Documents and Settings\admin\바탕 화면\ttt.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72375" y="6588125"/>
            <a:ext cx="642938"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 descr="C:\Documents and Settings\admin\바탕 화면\kais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15313" y="6565900"/>
            <a:ext cx="92868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9" descr="pbi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29375" y="6561138"/>
            <a:ext cx="1143000"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ko-KR" altLang="en-US" smtClean="0"/>
              <a:t>마스터 제목 스타일 편집</a:t>
            </a:r>
            <a:endParaRPr lang="en-US"/>
          </a:p>
        </p:txBody>
      </p:sp>
      <p:sp>
        <p:nvSpPr>
          <p:cNvPr id="3" name="Content Placeholder 2"/>
          <p:cNvSpPr>
            <a:spLocks noGrp="1"/>
          </p:cNvSpPr>
          <p:nvPr>
            <p:ph idx="1"/>
          </p:nvPr>
        </p:nvSpPr>
        <p:spPr/>
        <p:txBody>
          <a:bodyPr/>
          <a:lstStyle>
            <a:lvl2pPr>
              <a:defRPr>
                <a:solidFill>
                  <a:srgbClr val="C00000"/>
                </a:solidFill>
              </a:defRPr>
            </a:lvl2pPr>
            <a:lvl3pPr>
              <a:defRPr>
                <a:solidFill>
                  <a:srgbClr val="002060"/>
                </a:solidFill>
              </a:defRPr>
            </a:lvl3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10" name="Date Placeholder 3"/>
          <p:cNvSpPr>
            <a:spLocks noGrp="1"/>
          </p:cNvSpPr>
          <p:nvPr>
            <p:ph type="dt" sz="half" idx="10"/>
          </p:nvPr>
        </p:nvSpPr>
        <p:spPr/>
        <p:txBody>
          <a:bodyPr/>
          <a:lstStyle>
            <a:lvl1pPr>
              <a:defRPr/>
            </a:lvl1pPr>
          </a:lstStyle>
          <a:p>
            <a:pPr>
              <a:defRPr/>
            </a:pPr>
            <a:endParaRPr lang="en-US" altLang="ko-KR"/>
          </a:p>
        </p:txBody>
      </p:sp>
      <p:sp>
        <p:nvSpPr>
          <p:cNvPr id="11" name="Footer Placeholder 4"/>
          <p:cNvSpPr>
            <a:spLocks noGrp="1"/>
          </p:cNvSpPr>
          <p:nvPr>
            <p:ph type="ftr" sz="quarter" idx="11"/>
          </p:nvPr>
        </p:nvSpPr>
        <p:spPr/>
        <p:txBody>
          <a:bodyPr/>
          <a:lstStyle>
            <a:lvl1pPr>
              <a:defRPr/>
            </a:lvl1pPr>
          </a:lstStyle>
          <a:p>
            <a:pPr>
              <a:defRPr/>
            </a:pPr>
            <a:endParaRPr lang="en-US" altLang="ko-KR"/>
          </a:p>
        </p:txBody>
      </p:sp>
      <p:sp>
        <p:nvSpPr>
          <p:cNvPr id="12" name="Slide Number Placeholder 5"/>
          <p:cNvSpPr>
            <a:spLocks noGrp="1"/>
          </p:cNvSpPr>
          <p:nvPr>
            <p:ph type="sldNum" sz="quarter" idx="12"/>
          </p:nvPr>
        </p:nvSpPr>
        <p:spPr/>
        <p:txBody>
          <a:bodyPr/>
          <a:lstStyle>
            <a:lvl1pPr>
              <a:defRPr/>
            </a:lvl1pPr>
          </a:lstStyle>
          <a:p>
            <a:pPr>
              <a:defRPr/>
            </a:pPr>
            <a:fld id="{AB8D3CDC-4D9F-4BCF-BFB7-806CAF1B4D0E}" type="slidenum">
              <a:rPr lang="ko-KR" altLang="en-US"/>
              <a:pPr>
                <a:defRPr/>
              </a:pPr>
              <a:t>‹#›</a:t>
            </a:fld>
            <a:endParaRPr lang="en-US" altLang="ko-KR"/>
          </a:p>
        </p:txBody>
      </p:sp>
    </p:spTree>
    <p:extLst>
      <p:ext uri="{BB962C8B-B14F-4D97-AF65-F5344CB8AC3E}">
        <p14:creationId xmlns:p14="http://schemas.microsoft.com/office/powerpoint/2010/main" val="38358759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구역 머리글">
    <p:spTree>
      <p:nvGrpSpPr>
        <p:cNvPr id="1" name=""/>
        <p:cNvGrpSpPr/>
        <p:nvPr/>
      </p:nvGrpSpPr>
      <p:grpSpPr>
        <a:xfrm>
          <a:off x="0" y="0"/>
          <a:ext cx="0" cy="0"/>
          <a:chOff x="0" y="0"/>
          <a:chExt cx="0" cy="0"/>
        </a:xfrm>
      </p:grpSpPr>
      <p:sp>
        <p:nvSpPr>
          <p:cNvPr id="4" name="Rectangle 6"/>
          <p:cNvSpPr/>
          <p:nvPr/>
        </p:nvSpPr>
        <p:spPr bwMode="gray">
          <a:xfrm>
            <a:off x="8210550" y="2789238"/>
            <a:ext cx="933450" cy="1004887"/>
          </a:xfrm>
          <a:prstGeom prst="rect">
            <a:avLst/>
          </a:prstGeom>
          <a:solidFill>
            <a:schemeClr val="accent5">
              <a:lumMod val="60000"/>
              <a:lumOff val="4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Rectangle 7"/>
          <p:cNvSpPr/>
          <p:nvPr/>
        </p:nvSpPr>
        <p:spPr bwMode="gray">
          <a:xfrm>
            <a:off x="0" y="2130425"/>
            <a:ext cx="8458200" cy="914400"/>
          </a:xfrm>
          <a:prstGeom prst="rect">
            <a:avLst/>
          </a:prstGeom>
          <a:solidFill>
            <a:schemeClr val="tx2">
              <a:lumMod val="40000"/>
              <a:lumOff val="6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ectangle 8"/>
          <p:cNvSpPr/>
          <p:nvPr/>
        </p:nvSpPr>
        <p:spPr bwMode="gray">
          <a:xfrm>
            <a:off x="2495550" y="0"/>
            <a:ext cx="1711325" cy="2359025"/>
          </a:xfrm>
          <a:prstGeom prst="rect">
            <a:avLst/>
          </a:prstGeom>
          <a:solidFill>
            <a:schemeClr val="accent6">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Rectangle 9"/>
          <p:cNvSpPr/>
          <p:nvPr/>
        </p:nvSpPr>
        <p:spPr bwMode="gray">
          <a:xfrm>
            <a:off x="0" y="0"/>
            <a:ext cx="2789238" cy="2670175"/>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 name="Text Placeholder 2"/>
          <p:cNvSpPr>
            <a:spLocks noGrp="1"/>
          </p:cNvSpPr>
          <p:nvPr>
            <p:ph type="body" idx="1"/>
          </p:nvPr>
        </p:nvSpPr>
        <p:spPr>
          <a:xfrm>
            <a:off x="3511296" y="3044952"/>
            <a:ext cx="4690872" cy="740664"/>
          </a:xfrm>
        </p:spPr>
        <p:txBody>
          <a:bodyPr rtlCol="0" anchor="ctr">
            <a:normAutofit/>
          </a:bodyPr>
          <a:lstStyle>
            <a:lvl1pPr marL="0" indent="0">
              <a:buNone/>
              <a:defRPr lang="en-US" sz="2400" kern="1200" smtClean="0">
                <a:solidFill>
                  <a:schemeClr val="tx1"/>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smtClean="0"/>
              <a:t>마스터 텍스트 스타일을 편집합니다</a:t>
            </a:r>
          </a:p>
        </p:txBody>
      </p:sp>
      <p:sp>
        <p:nvSpPr>
          <p:cNvPr id="11" name="Title 10"/>
          <p:cNvSpPr>
            <a:spLocks noGrp="1"/>
          </p:cNvSpPr>
          <p:nvPr>
            <p:ph type="title"/>
          </p:nvPr>
        </p:nvSpPr>
        <p:spPr>
          <a:xfrm>
            <a:off x="457200" y="3813048"/>
            <a:ext cx="7772400" cy="1143000"/>
          </a:xfrm>
        </p:spPr>
        <p:txBody>
          <a:bodyPr rtlCol="0">
            <a:normAutofit/>
          </a:bodyPr>
          <a:lstStyle>
            <a:lvl1pPr algn="r" defTabSz="914400" rtl="0" eaLnBrk="1" latinLnBrk="0" hangingPunct="1">
              <a:spcBef>
                <a:spcPct val="0"/>
              </a:spcBef>
              <a:buNone/>
              <a:defRPr lang="en-US" sz="4400" kern="1200" smtClean="0">
                <a:solidFill>
                  <a:schemeClr val="tx2"/>
                </a:solidFill>
                <a:latin typeface="+mj-lt"/>
                <a:ea typeface="+mj-ea"/>
                <a:cs typeface="+mj-cs"/>
              </a:defRPr>
            </a:lvl1pPr>
          </a:lstStyle>
          <a:p>
            <a:r>
              <a:rPr lang="ko-KR" altLang="en-US" smtClean="0"/>
              <a:t>마스터 제목 스타일 편집</a:t>
            </a:r>
            <a:endParaRPr lang="en-US"/>
          </a:p>
        </p:txBody>
      </p:sp>
      <p:sp>
        <p:nvSpPr>
          <p:cNvPr id="8" name="Date Placeholder 3"/>
          <p:cNvSpPr>
            <a:spLocks noGrp="1"/>
          </p:cNvSpPr>
          <p:nvPr>
            <p:ph type="dt" sz="half" idx="10"/>
          </p:nvPr>
        </p:nvSpPr>
        <p:spPr/>
        <p:txBody>
          <a:bodyPr/>
          <a:lstStyle>
            <a:lvl1pPr>
              <a:defRPr/>
            </a:lvl1pPr>
          </a:lstStyle>
          <a:p>
            <a:pPr>
              <a:defRPr/>
            </a:pPr>
            <a:endParaRPr lang="en-US" altLang="ko-KR"/>
          </a:p>
        </p:txBody>
      </p:sp>
      <p:sp>
        <p:nvSpPr>
          <p:cNvPr id="9" name="Footer Placeholder 4"/>
          <p:cNvSpPr>
            <a:spLocks noGrp="1"/>
          </p:cNvSpPr>
          <p:nvPr>
            <p:ph type="ftr" sz="quarter" idx="11"/>
          </p:nvPr>
        </p:nvSpPr>
        <p:spPr/>
        <p:txBody>
          <a:bodyPr/>
          <a:lstStyle>
            <a:lvl1pPr>
              <a:defRPr/>
            </a:lvl1pPr>
          </a:lstStyle>
          <a:p>
            <a:pPr>
              <a:defRPr/>
            </a:pPr>
            <a:endParaRPr lang="en-US" altLang="ko-KR"/>
          </a:p>
        </p:txBody>
      </p:sp>
      <p:sp>
        <p:nvSpPr>
          <p:cNvPr id="10" name="Slide Number Placeholder 5"/>
          <p:cNvSpPr>
            <a:spLocks noGrp="1"/>
          </p:cNvSpPr>
          <p:nvPr>
            <p:ph type="sldNum" sz="quarter" idx="12"/>
          </p:nvPr>
        </p:nvSpPr>
        <p:spPr/>
        <p:txBody>
          <a:bodyPr/>
          <a:lstStyle>
            <a:lvl1pPr>
              <a:defRPr/>
            </a:lvl1pPr>
          </a:lstStyle>
          <a:p>
            <a:pPr>
              <a:defRPr/>
            </a:pPr>
            <a:fld id="{3B7B01E3-2176-4175-ACF0-317FA5D7B9E1}" type="slidenum">
              <a:rPr lang="ko-KR" altLang="en-US"/>
              <a:pPr>
                <a:defRPr/>
              </a:pPr>
              <a:t>‹#›</a:t>
            </a:fld>
            <a:endParaRPr lang="en-US" altLang="ko-KR"/>
          </a:p>
        </p:txBody>
      </p:sp>
    </p:spTree>
    <p:extLst>
      <p:ext uri="{BB962C8B-B14F-4D97-AF65-F5344CB8AC3E}">
        <p14:creationId xmlns:p14="http://schemas.microsoft.com/office/powerpoint/2010/main" val="31060328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US"/>
          </a:p>
        </p:txBody>
      </p:sp>
      <p:sp>
        <p:nvSpPr>
          <p:cNvPr id="3" name="Content Placeholder 2"/>
          <p:cNvSpPr>
            <a:spLocks noGrp="1"/>
          </p:cNvSpPr>
          <p:nvPr>
            <p:ph sz="half" idx="1"/>
          </p:nvPr>
        </p:nvSpPr>
        <p:spPr>
          <a:xfrm>
            <a:off x="457200" y="167802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4" name="Content Placeholder 3"/>
          <p:cNvSpPr>
            <a:spLocks noGrp="1"/>
          </p:cNvSpPr>
          <p:nvPr>
            <p:ph sz="half" idx="2"/>
          </p:nvPr>
        </p:nvSpPr>
        <p:spPr>
          <a:xfrm>
            <a:off x="4648200" y="167802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5" name="Date Placeholder 3"/>
          <p:cNvSpPr>
            <a:spLocks noGrp="1"/>
          </p:cNvSpPr>
          <p:nvPr>
            <p:ph type="dt" sz="half" idx="10"/>
          </p:nvPr>
        </p:nvSpPr>
        <p:spPr/>
        <p:txBody>
          <a:bodyPr/>
          <a:lstStyle>
            <a:lvl1pPr>
              <a:defRPr/>
            </a:lvl1pPr>
          </a:lstStyle>
          <a:p>
            <a:pPr>
              <a:defRPr/>
            </a:pPr>
            <a:endParaRPr lang="en-US" altLang="ko-KR"/>
          </a:p>
        </p:txBody>
      </p:sp>
      <p:sp>
        <p:nvSpPr>
          <p:cNvPr id="6" name="Footer Placeholder 4"/>
          <p:cNvSpPr>
            <a:spLocks noGrp="1"/>
          </p:cNvSpPr>
          <p:nvPr>
            <p:ph type="ftr" sz="quarter" idx="11"/>
          </p:nvPr>
        </p:nvSpPr>
        <p:spPr/>
        <p:txBody>
          <a:bodyPr/>
          <a:lstStyle>
            <a:lvl1pPr>
              <a:defRPr/>
            </a:lvl1pPr>
          </a:lstStyle>
          <a:p>
            <a:pPr>
              <a:defRPr/>
            </a:pPr>
            <a:endParaRPr lang="en-US" altLang="ko-KR"/>
          </a:p>
        </p:txBody>
      </p:sp>
      <p:sp>
        <p:nvSpPr>
          <p:cNvPr id="7" name="Slide Number Placeholder 5"/>
          <p:cNvSpPr>
            <a:spLocks noGrp="1"/>
          </p:cNvSpPr>
          <p:nvPr>
            <p:ph type="sldNum" sz="quarter" idx="12"/>
          </p:nvPr>
        </p:nvSpPr>
        <p:spPr/>
        <p:txBody>
          <a:bodyPr/>
          <a:lstStyle>
            <a:lvl1pPr>
              <a:defRPr/>
            </a:lvl1pPr>
          </a:lstStyle>
          <a:p>
            <a:pPr>
              <a:defRPr/>
            </a:pPr>
            <a:fld id="{03A1ED61-6863-4128-9D93-2A97C0F5A35D}" type="slidenum">
              <a:rPr lang="ko-KR" altLang="en-US"/>
              <a:pPr>
                <a:defRPr/>
              </a:pPr>
              <a:t>‹#›</a:t>
            </a:fld>
            <a:endParaRPr lang="en-US" altLang="ko-KR"/>
          </a:p>
        </p:txBody>
      </p:sp>
    </p:spTree>
    <p:extLst>
      <p:ext uri="{BB962C8B-B14F-4D97-AF65-F5344CB8AC3E}">
        <p14:creationId xmlns:p14="http://schemas.microsoft.com/office/powerpoint/2010/main" val="14058385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ko-KR" altLang="en-US" smtClean="0"/>
              <a:t>마스터 제목 스타일 편집</a:t>
            </a:r>
            <a:endParaRPr lang="en-US"/>
          </a:p>
        </p:txBody>
      </p:sp>
      <p:sp>
        <p:nvSpPr>
          <p:cNvPr id="3" name="Text Placeholder 2"/>
          <p:cNvSpPr>
            <a:spLocks noGrp="1"/>
          </p:cNvSpPr>
          <p:nvPr>
            <p:ph type="body" idx="1"/>
          </p:nvPr>
        </p:nvSpPr>
        <p:spPr bwMode="gray">
          <a:xfrm>
            <a:off x="457200" y="1627632"/>
            <a:ext cx="4040188" cy="639762"/>
          </a:xfrm>
        </p:spPr>
        <p:txBody>
          <a:bodyPr rtlCol="0" anchor="b">
            <a:normAutofit/>
          </a:bodyPr>
          <a:lstStyle>
            <a:lvl1pPr marL="0" indent="0">
              <a:buNone/>
              <a:defRPr lang="en-US" sz="2400" b="1" kern="1200" cap="none" spc="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Content Placeholder 3"/>
          <p:cNvSpPr>
            <a:spLocks noGrp="1"/>
          </p:cNvSpPr>
          <p:nvPr>
            <p:ph sz="half" idx="2"/>
          </p:nvPr>
        </p:nvSpPr>
        <p:spPr>
          <a:xfrm>
            <a:off x="457200" y="2286000"/>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5" name="Text Placeholder 4"/>
          <p:cNvSpPr>
            <a:spLocks noGrp="1"/>
          </p:cNvSpPr>
          <p:nvPr>
            <p:ph type="body" sz="quarter" idx="3"/>
          </p:nvPr>
        </p:nvSpPr>
        <p:spPr bwMode="gray">
          <a:xfrm>
            <a:off x="4645025" y="1627632"/>
            <a:ext cx="4041775" cy="639762"/>
          </a:xfrm>
        </p:spPr>
        <p:txBody>
          <a:bodyPr rtlCol="0" anchor="b">
            <a:normAutofit/>
          </a:bodyPr>
          <a:lstStyle>
            <a:lvl1pPr marL="0" indent="0">
              <a:buNone/>
              <a:defRPr lang="en-US" sz="2400" b="1" kern="1200" cap="none" spc="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Content Placeholder 5"/>
          <p:cNvSpPr>
            <a:spLocks noGrp="1"/>
          </p:cNvSpPr>
          <p:nvPr>
            <p:ph sz="quarter" idx="4"/>
          </p:nvPr>
        </p:nvSpPr>
        <p:spPr>
          <a:xfrm>
            <a:off x="4645025" y="2286000"/>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7" name="Date Placeholder 3"/>
          <p:cNvSpPr>
            <a:spLocks noGrp="1"/>
          </p:cNvSpPr>
          <p:nvPr>
            <p:ph type="dt" sz="half" idx="10"/>
          </p:nvPr>
        </p:nvSpPr>
        <p:spPr/>
        <p:txBody>
          <a:bodyPr/>
          <a:lstStyle>
            <a:lvl1pPr>
              <a:defRPr/>
            </a:lvl1pPr>
          </a:lstStyle>
          <a:p>
            <a:pPr>
              <a:defRPr/>
            </a:pPr>
            <a:endParaRPr lang="en-US" altLang="ko-KR"/>
          </a:p>
        </p:txBody>
      </p:sp>
      <p:sp>
        <p:nvSpPr>
          <p:cNvPr id="8" name="Footer Placeholder 4"/>
          <p:cNvSpPr>
            <a:spLocks noGrp="1"/>
          </p:cNvSpPr>
          <p:nvPr>
            <p:ph type="ftr" sz="quarter" idx="11"/>
          </p:nvPr>
        </p:nvSpPr>
        <p:spPr/>
        <p:txBody>
          <a:bodyPr/>
          <a:lstStyle>
            <a:lvl1pPr>
              <a:defRPr/>
            </a:lvl1pPr>
          </a:lstStyle>
          <a:p>
            <a:pPr>
              <a:defRPr/>
            </a:pPr>
            <a:endParaRPr lang="en-US" altLang="ko-KR"/>
          </a:p>
        </p:txBody>
      </p:sp>
      <p:sp>
        <p:nvSpPr>
          <p:cNvPr id="9" name="Slide Number Placeholder 5"/>
          <p:cNvSpPr>
            <a:spLocks noGrp="1"/>
          </p:cNvSpPr>
          <p:nvPr>
            <p:ph type="sldNum" sz="quarter" idx="12"/>
          </p:nvPr>
        </p:nvSpPr>
        <p:spPr/>
        <p:txBody>
          <a:bodyPr/>
          <a:lstStyle>
            <a:lvl1pPr>
              <a:defRPr/>
            </a:lvl1pPr>
          </a:lstStyle>
          <a:p>
            <a:pPr>
              <a:defRPr/>
            </a:pPr>
            <a:fld id="{38817D9B-4793-4554-97B3-41E741033C08}" type="slidenum">
              <a:rPr lang="ko-KR" altLang="en-US"/>
              <a:pPr>
                <a:defRPr/>
              </a:pPr>
              <a:t>‹#›</a:t>
            </a:fld>
            <a:endParaRPr lang="en-US" altLang="ko-KR"/>
          </a:p>
        </p:txBody>
      </p:sp>
    </p:spTree>
    <p:extLst>
      <p:ext uri="{BB962C8B-B14F-4D97-AF65-F5344CB8AC3E}">
        <p14:creationId xmlns:p14="http://schemas.microsoft.com/office/powerpoint/2010/main" val="24508196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제목만">
    <p:spTree>
      <p:nvGrpSpPr>
        <p:cNvPr id="1" name=""/>
        <p:cNvGrpSpPr/>
        <p:nvPr/>
      </p:nvGrpSpPr>
      <p:grpSpPr>
        <a:xfrm>
          <a:off x="0" y="0"/>
          <a:ext cx="0" cy="0"/>
          <a:chOff x="0" y="0"/>
          <a:chExt cx="0" cy="0"/>
        </a:xfrm>
      </p:grpSpPr>
      <p:sp>
        <p:nvSpPr>
          <p:cNvPr id="3" name="Rectangle 5"/>
          <p:cNvSpPr/>
          <p:nvPr/>
        </p:nvSpPr>
        <p:spPr>
          <a:xfrm>
            <a:off x="0" y="6500813"/>
            <a:ext cx="9144000" cy="357187"/>
          </a:xfrm>
          <a:prstGeom prst="rect">
            <a:avLst/>
          </a:prstGeom>
          <a:solidFill>
            <a:schemeClr val="accent6">
              <a:lumMod val="60000"/>
              <a:lumOff val="4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 name="Rectangle 6"/>
          <p:cNvSpPr/>
          <p:nvPr/>
        </p:nvSpPr>
        <p:spPr bwMode="gray">
          <a:xfrm>
            <a:off x="0" y="0"/>
            <a:ext cx="9144000" cy="301625"/>
          </a:xfrm>
          <a:prstGeom prst="rect">
            <a:avLst/>
          </a:prstGeom>
          <a:solidFill>
            <a:schemeClr val="accent5">
              <a:lumMod val="60000"/>
              <a:lumOff val="4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Rectangle 7"/>
          <p:cNvSpPr/>
          <p:nvPr/>
        </p:nvSpPr>
        <p:spPr bwMode="gray">
          <a:xfrm>
            <a:off x="0" y="0"/>
            <a:ext cx="2432050" cy="530225"/>
          </a:xfrm>
          <a:prstGeom prst="rect">
            <a:avLst/>
          </a:prstGeom>
          <a:solidFill>
            <a:schemeClr val="accent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ectangle 8"/>
          <p:cNvSpPr/>
          <p:nvPr/>
        </p:nvSpPr>
        <p:spPr bwMode="gray">
          <a:xfrm>
            <a:off x="1427163" y="0"/>
            <a:ext cx="1571625" cy="438150"/>
          </a:xfrm>
          <a:prstGeom prst="rect">
            <a:avLst/>
          </a:prstGeom>
          <a:solidFill>
            <a:schemeClr val="accent6">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p:txBody>
          <a:bodyPr rtlCol="0">
            <a:normAutofit/>
          </a:bodyPr>
          <a:lstStyle>
            <a:lvl1pPr algn="ctr" defTabSz="914400" rtl="0" eaLnBrk="1" latinLnBrk="0" hangingPunct="1">
              <a:spcBef>
                <a:spcPct val="0"/>
              </a:spcBef>
              <a:buNone/>
              <a:defRPr lang="en-US" sz="4400" kern="1200" smtClean="0">
                <a:solidFill>
                  <a:schemeClr val="tx2"/>
                </a:solidFill>
                <a:latin typeface="+mj-lt"/>
                <a:ea typeface="+mj-ea"/>
                <a:cs typeface="+mj-cs"/>
              </a:defRPr>
            </a:lvl1pPr>
          </a:lstStyle>
          <a:p>
            <a:r>
              <a:rPr lang="ko-KR" altLang="en-US" smtClean="0"/>
              <a:t>마스터 제목 스타일 편집</a:t>
            </a:r>
            <a:endParaRPr lang="en-US"/>
          </a:p>
        </p:txBody>
      </p:sp>
      <p:sp>
        <p:nvSpPr>
          <p:cNvPr id="7" name="Date Placeholder 2"/>
          <p:cNvSpPr>
            <a:spLocks noGrp="1"/>
          </p:cNvSpPr>
          <p:nvPr>
            <p:ph type="dt" sz="half" idx="10"/>
          </p:nvPr>
        </p:nvSpPr>
        <p:spPr/>
        <p:txBody>
          <a:bodyPr/>
          <a:lstStyle>
            <a:lvl1pPr>
              <a:defRPr/>
            </a:lvl1pPr>
          </a:lstStyle>
          <a:p>
            <a:pPr>
              <a:defRPr/>
            </a:pPr>
            <a:endParaRPr lang="en-US" altLang="ko-KR"/>
          </a:p>
        </p:txBody>
      </p:sp>
      <p:sp>
        <p:nvSpPr>
          <p:cNvPr id="8" name="Footer Placeholder 3"/>
          <p:cNvSpPr>
            <a:spLocks noGrp="1"/>
          </p:cNvSpPr>
          <p:nvPr>
            <p:ph type="ftr" sz="quarter" idx="11"/>
          </p:nvPr>
        </p:nvSpPr>
        <p:spPr/>
        <p:txBody>
          <a:bodyPr/>
          <a:lstStyle>
            <a:lvl1pPr>
              <a:defRPr/>
            </a:lvl1pPr>
          </a:lstStyle>
          <a:p>
            <a:pPr>
              <a:defRPr/>
            </a:pPr>
            <a:endParaRPr lang="en-US" altLang="ko-KR"/>
          </a:p>
        </p:txBody>
      </p:sp>
      <p:sp>
        <p:nvSpPr>
          <p:cNvPr id="9" name="Slide Number Placeholder 4"/>
          <p:cNvSpPr>
            <a:spLocks noGrp="1"/>
          </p:cNvSpPr>
          <p:nvPr>
            <p:ph type="sldNum" sz="quarter" idx="12"/>
          </p:nvPr>
        </p:nvSpPr>
        <p:spPr/>
        <p:txBody>
          <a:bodyPr/>
          <a:lstStyle>
            <a:lvl1pPr>
              <a:defRPr/>
            </a:lvl1pPr>
          </a:lstStyle>
          <a:p>
            <a:pPr>
              <a:defRPr/>
            </a:pPr>
            <a:fld id="{B53A0F5C-E333-4379-8E1F-AF0FDF532498}" type="slidenum">
              <a:rPr lang="ko-KR" altLang="en-US"/>
              <a:pPr>
                <a:defRPr/>
              </a:pPr>
              <a:t>‹#›</a:t>
            </a:fld>
            <a:endParaRPr lang="en-US" altLang="ko-KR"/>
          </a:p>
        </p:txBody>
      </p:sp>
    </p:spTree>
    <p:extLst>
      <p:ext uri="{BB962C8B-B14F-4D97-AF65-F5344CB8AC3E}">
        <p14:creationId xmlns:p14="http://schemas.microsoft.com/office/powerpoint/2010/main" val="29474146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빈 화면">
    <p:spTree>
      <p:nvGrpSpPr>
        <p:cNvPr id="1" name=""/>
        <p:cNvGrpSpPr/>
        <p:nvPr/>
      </p:nvGrpSpPr>
      <p:grpSpPr>
        <a:xfrm>
          <a:off x="0" y="0"/>
          <a:ext cx="0" cy="0"/>
          <a:chOff x="0" y="0"/>
          <a:chExt cx="0" cy="0"/>
        </a:xfrm>
      </p:grpSpPr>
      <p:sp>
        <p:nvSpPr>
          <p:cNvPr id="2" name="Rectangle 10"/>
          <p:cNvSpPr/>
          <p:nvPr/>
        </p:nvSpPr>
        <p:spPr bwMode="gray">
          <a:xfrm>
            <a:off x="0" y="6500813"/>
            <a:ext cx="9144000" cy="357187"/>
          </a:xfrm>
          <a:prstGeom prst="rect">
            <a:avLst/>
          </a:prstGeom>
          <a:solidFill>
            <a:schemeClr val="accent6">
              <a:lumMod val="60000"/>
              <a:lumOff val="4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 name="Rectangle 11"/>
          <p:cNvSpPr/>
          <p:nvPr/>
        </p:nvSpPr>
        <p:spPr bwMode="gray">
          <a:xfrm>
            <a:off x="0" y="0"/>
            <a:ext cx="9144000" cy="301625"/>
          </a:xfrm>
          <a:prstGeom prst="rect">
            <a:avLst/>
          </a:prstGeom>
          <a:solidFill>
            <a:schemeClr val="accent5">
              <a:lumMod val="60000"/>
              <a:lumOff val="4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 name="Rectangle 12"/>
          <p:cNvSpPr/>
          <p:nvPr/>
        </p:nvSpPr>
        <p:spPr bwMode="gray">
          <a:xfrm>
            <a:off x="0" y="0"/>
            <a:ext cx="301625" cy="6858000"/>
          </a:xfrm>
          <a:prstGeom prst="rect">
            <a:avLst/>
          </a:prstGeom>
          <a:solidFill>
            <a:srgbClr val="9BBB5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Rectangle 13"/>
          <p:cNvSpPr/>
          <p:nvPr/>
        </p:nvSpPr>
        <p:spPr bwMode="gray">
          <a:xfrm>
            <a:off x="0" y="0"/>
            <a:ext cx="2432050" cy="530225"/>
          </a:xfrm>
          <a:prstGeom prst="rect">
            <a:avLst/>
          </a:prstGeom>
          <a:solidFill>
            <a:schemeClr val="accent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ectangle 14"/>
          <p:cNvSpPr/>
          <p:nvPr/>
        </p:nvSpPr>
        <p:spPr bwMode="gray">
          <a:xfrm>
            <a:off x="1427163" y="0"/>
            <a:ext cx="1571625" cy="438150"/>
          </a:xfrm>
          <a:prstGeom prst="rect">
            <a:avLst/>
          </a:prstGeom>
          <a:solidFill>
            <a:schemeClr val="accent6">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Rectangle 15"/>
          <p:cNvSpPr/>
          <p:nvPr/>
        </p:nvSpPr>
        <p:spPr bwMode="gray">
          <a:xfrm>
            <a:off x="8842375" y="0"/>
            <a:ext cx="301625" cy="6858000"/>
          </a:xfrm>
          <a:prstGeom prst="rect">
            <a:avLst/>
          </a:prstGeom>
          <a:solidFill>
            <a:srgbClr val="9BBB5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Date Placeholder 1"/>
          <p:cNvSpPr>
            <a:spLocks noGrp="1"/>
          </p:cNvSpPr>
          <p:nvPr>
            <p:ph type="dt" sz="half" idx="10"/>
          </p:nvPr>
        </p:nvSpPr>
        <p:spPr/>
        <p:txBody>
          <a:bodyPr/>
          <a:lstStyle>
            <a:lvl1pPr>
              <a:defRPr/>
            </a:lvl1pPr>
          </a:lstStyle>
          <a:p>
            <a:pPr>
              <a:defRPr/>
            </a:pPr>
            <a:endParaRPr lang="en-US" altLang="ko-KR"/>
          </a:p>
        </p:txBody>
      </p:sp>
      <p:sp>
        <p:nvSpPr>
          <p:cNvPr id="9" name="Footer Placeholder 2"/>
          <p:cNvSpPr>
            <a:spLocks noGrp="1"/>
          </p:cNvSpPr>
          <p:nvPr>
            <p:ph type="ftr" sz="quarter" idx="11"/>
          </p:nvPr>
        </p:nvSpPr>
        <p:spPr/>
        <p:txBody>
          <a:bodyPr/>
          <a:lstStyle>
            <a:lvl1pPr>
              <a:defRPr/>
            </a:lvl1pPr>
          </a:lstStyle>
          <a:p>
            <a:pPr>
              <a:defRPr/>
            </a:pPr>
            <a:endParaRPr lang="en-US" altLang="ko-KR"/>
          </a:p>
        </p:txBody>
      </p:sp>
      <p:sp>
        <p:nvSpPr>
          <p:cNvPr id="10" name="Slide Number Placeholder 3"/>
          <p:cNvSpPr>
            <a:spLocks noGrp="1"/>
          </p:cNvSpPr>
          <p:nvPr>
            <p:ph type="sldNum" sz="quarter" idx="12"/>
          </p:nvPr>
        </p:nvSpPr>
        <p:spPr/>
        <p:txBody>
          <a:bodyPr/>
          <a:lstStyle>
            <a:lvl1pPr>
              <a:defRPr/>
            </a:lvl1pPr>
          </a:lstStyle>
          <a:p>
            <a:pPr>
              <a:defRPr/>
            </a:pPr>
            <a:fld id="{2EB428DC-9F8A-4FDD-B9B9-538AF6FFFA4B}" type="slidenum">
              <a:rPr lang="ko-KR" altLang="en-US"/>
              <a:pPr>
                <a:defRPr/>
              </a:pPr>
              <a:t>‹#›</a:t>
            </a:fld>
            <a:endParaRPr lang="en-US" altLang="ko-KR"/>
          </a:p>
        </p:txBody>
      </p:sp>
    </p:spTree>
    <p:extLst>
      <p:ext uri="{BB962C8B-B14F-4D97-AF65-F5344CB8AC3E}">
        <p14:creationId xmlns:p14="http://schemas.microsoft.com/office/powerpoint/2010/main" val="35779393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캡션 있는 콘텐츠">
    <p:spTree>
      <p:nvGrpSpPr>
        <p:cNvPr id="1" name=""/>
        <p:cNvGrpSpPr/>
        <p:nvPr/>
      </p:nvGrpSpPr>
      <p:grpSpPr>
        <a:xfrm>
          <a:off x="0" y="0"/>
          <a:ext cx="0" cy="0"/>
          <a:chOff x="0" y="0"/>
          <a:chExt cx="0" cy="0"/>
        </a:xfrm>
      </p:grpSpPr>
      <p:sp>
        <p:nvSpPr>
          <p:cNvPr id="2" name="Title 1"/>
          <p:cNvSpPr>
            <a:spLocks noGrp="1"/>
          </p:cNvSpPr>
          <p:nvPr>
            <p:ph type="title"/>
          </p:nvPr>
        </p:nvSpPr>
        <p:spPr>
          <a:xfrm>
            <a:off x="457199" y="548640"/>
            <a:ext cx="7699248" cy="932688"/>
          </a:xfrm>
        </p:spPr>
        <p:txBody>
          <a:bodyPr rtlCol="0">
            <a:normAutofit/>
          </a:bodyPr>
          <a:lstStyle>
            <a:lvl1pPr algn="l" defTabSz="914400" rtl="0" eaLnBrk="1" latinLnBrk="0" hangingPunct="1">
              <a:spcBef>
                <a:spcPct val="0"/>
              </a:spcBef>
              <a:buNone/>
              <a:defRPr lang="en-US" sz="3200" b="1" kern="1200" smtClean="0">
                <a:solidFill>
                  <a:schemeClr val="tx2"/>
                </a:solidFill>
                <a:latin typeface="+mj-lt"/>
                <a:ea typeface="+mj-ea"/>
                <a:cs typeface="+mj-cs"/>
              </a:defRPr>
            </a:lvl1pPr>
          </a:lstStyle>
          <a:p>
            <a:r>
              <a:rPr lang="ko-KR" altLang="en-US" smtClean="0"/>
              <a:t>마스터 제목 스타일 편집</a:t>
            </a:r>
            <a:endParaRPr lang="en-US"/>
          </a:p>
        </p:txBody>
      </p:sp>
      <p:sp>
        <p:nvSpPr>
          <p:cNvPr id="4" name="Text Placeholder 3"/>
          <p:cNvSpPr>
            <a:spLocks noGrp="1"/>
          </p:cNvSpPr>
          <p:nvPr>
            <p:ph type="body" sz="half" idx="2"/>
          </p:nvPr>
        </p:nvSpPr>
        <p:spPr>
          <a:xfrm>
            <a:off x="5330952" y="1645920"/>
            <a:ext cx="2816352" cy="4480560"/>
          </a:xfrm>
        </p:spPr>
        <p:txBody>
          <a:bodyPr rtlCol="0">
            <a:normAutofit/>
          </a:bodyPr>
          <a:lstStyle>
            <a:lvl1pPr marL="0" indent="0">
              <a:buNone/>
              <a:defRPr lang="en-US" sz="1400" kern="1200" smtClean="0">
                <a:solidFill>
                  <a:schemeClr val="tx1"/>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9" name="Content Placeholder 8"/>
          <p:cNvSpPr>
            <a:spLocks noGrp="1"/>
          </p:cNvSpPr>
          <p:nvPr>
            <p:ph sz="quarter" idx="13"/>
          </p:nvPr>
        </p:nvSpPr>
        <p:spPr>
          <a:xfrm>
            <a:off x="457200" y="1645920"/>
            <a:ext cx="4800600" cy="4480560"/>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5" name="Date Placeholder 3"/>
          <p:cNvSpPr>
            <a:spLocks noGrp="1"/>
          </p:cNvSpPr>
          <p:nvPr>
            <p:ph type="dt" sz="half" idx="14"/>
          </p:nvPr>
        </p:nvSpPr>
        <p:spPr/>
        <p:txBody>
          <a:bodyPr/>
          <a:lstStyle>
            <a:lvl1pPr>
              <a:defRPr/>
            </a:lvl1pPr>
          </a:lstStyle>
          <a:p>
            <a:pPr>
              <a:defRPr/>
            </a:pPr>
            <a:endParaRPr lang="en-US" altLang="ko-KR"/>
          </a:p>
        </p:txBody>
      </p:sp>
      <p:sp>
        <p:nvSpPr>
          <p:cNvPr id="6" name="Footer Placeholder 4"/>
          <p:cNvSpPr>
            <a:spLocks noGrp="1"/>
          </p:cNvSpPr>
          <p:nvPr>
            <p:ph type="ftr" sz="quarter" idx="15"/>
          </p:nvPr>
        </p:nvSpPr>
        <p:spPr/>
        <p:txBody>
          <a:bodyPr/>
          <a:lstStyle>
            <a:lvl1pPr>
              <a:defRPr/>
            </a:lvl1pPr>
          </a:lstStyle>
          <a:p>
            <a:pPr>
              <a:defRPr/>
            </a:pPr>
            <a:endParaRPr lang="en-US" altLang="ko-KR"/>
          </a:p>
        </p:txBody>
      </p:sp>
      <p:sp>
        <p:nvSpPr>
          <p:cNvPr id="7" name="Slide Number Placeholder 5"/>
          <p:cNvSpPr>
            <a:spLocks noGrp="1"/>
          </p:cNvSpPr>
          <p:nvPr>
            <p:ph type="sldNum" sz="quarter" idx="16"/>
          </p:nvPr>
        </p:nvSpPr>
        <p:spPr/>
        <p:txBody>
          <a:bodyPr/>
          <a:lstStyle>
            <a:lvl1pPr>
              <a:defRPr/>
            </a:lvl1pPr>
          </a:lstStyle>
          <a:p>
            <a:pPr>
              <a:defRPr/>
            </a:pPr>
            <a:fld id="{E8613232-7294-4F4C-9E9F-940F925DFF6C}" type="slidenum">
              <a:rPr lang="ko-KR" altLang="en-US"/>
              <a:pPr>
                <a:defRPr/>
              </a:pPr>
              <a:t>‹#›</a:t>
            </a:fld>
            <a:endParaRPr lang="en-US" altLang="ko-KR"/>
          </a:p>
        </p:txBody>
      </p:sp>
    </p:spTree>
    <p:extLst>
      <p:ext uri="{BB962C8B-B14F-4D97-AF65-F5344CB8AC3E}">
        <p14:creationId xmlns:p14="http://schemas.microsoft.com/office/powerpoint/2010/main" val="19633693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idx="1"/>
          </p:nvPr>
        </p:nvSpPr>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ko-K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ko-KR"/>
          </a:p>
        </p:txBody>
      </p:sp>
      <p:sp>
        <p:nvSpPr>
          <p:cNvPr id="6" name="Rectangle 6"/>
          <p:cNvSpPr>
            <a:spLocks noGrp="1" noChangeArrowheads="1"/>
          </p:cNvSpPr>
          <p:nvPr>
            <p:ph type="sldNum" sz="quarter" idx="12"/>
          </p:nvPr>
        </p:nvSpPr>
        <p:spPr>
          <a:ln/>
        </p:spPr>
        <p:txBody>
          <a:bodyPr/>
          <a:lstStyle>
            <a:lvl1pPr>
              <a:defRPr/>
            </a:lvl1pPr>
          </a:lstStyle>
          <a:p>
            <a:pPr>
              <a:defRPr/>
            </a:pPr>
            <a:fld id="{EF69EA02-7E8F-42F0-9C12-7AB3E5EF1868}" type="slidenum">
              <a:rPr lang="ko-KR" altLang="en-US"/>
              <a:pPr>
                <a:defRPr/>
              </a:pPr>
              <a:t>‹#›</a:t>
            </a:fld>
            <a:endParaRPr lang="en-US" altLang="ko-KR"/>
          </a:p>
        </p:txBody>
      </p:sp>
    </p:spTree>
    <p:extLst>
      <p:ext uri="{BB962C8B-B14F-4D97-AF65-F5344CB8AC3E}">
        <p14:creationId xmlns:p14="http://schemas.microsoft.com/office/powerpoint/2010/main" val="21765639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Title 1"/>
          <p:cNvSpPr>
            <a:spLocks noGrp="1"/>
          </p:cNvSpPr>
          <p:nvPr>
            <p:ph type="title"/>
          </p:nvPr>
        </p:nvSpPr>
        <p:spPr>
          <a:xfrm>
            <a:off x="1801368" y="658368"/>
            <a:ext cx="5486400" cy="822960"/>
          </a:xfrm>
        </p:spPr>
        <p:txBody>
          <a:bodyPr rtlCol="0" anchor="b">
            <a:normAutofit/>
          </a:bodyPr>
          <a:lstStyle>
            <a:lvl1pPr algn="ctr" defTabSz="914400" rtl="0" eaLnBrk="1" latinLnBrk="0" hangingPunct="1">
              <a:spcBef>
                <a:spcPct val="0"/>
              </a:spcBef>
              <a:buNone/>
              <a:defRPr lang="en-US" sz="2800" b="1" kern="1200" smtClean="0">
                <a:solidFill>
                  <a:schemeClr val="tx2"/>
                </a:solidFill>
                <a:latin typeface="+mj-lt"/>
                <a:ea typeface="+mj-ea"/>
                <a:cs typeface="+mj-cs"/>
              </a:defRPr>
            </a:lvl1pPr>
          </a:lstStyle>
          <a:p>
            <a:r>
              <a:rPr lang="ko-KR" altLang="en-US" smtClean="0"/>
              <a:t>마스터 제목 스타일 편집</a:t>
            </a:r>
            <a:endParaRPr lang="en-US"/>
          </a:p>
        </p:txBody>
      </p:sp>
      <p:sp>
        <p:nvSpPr>
          <p:cNvPr id="3" name="Picture Placeholder 2"/>
          <p:cNvSpPr>
            <a:spLocks noGrp="1"/>
          </p:cNvSpPr>
          <p:nvPr>
            <p:ph type="pic" idx="1"/>
          </p:nvPr>
        </p:nvSpPr>
        <p:spPr bwMode="gray">
          <a:xfrm>
            <a:off x="1792224" y="1618488"/>
            <a:ext cx="5486400" cy="3639312"/>
          </a:xfrm>
          <a:solidFill>
            <a:srgbClr val="F8F8F8"/>
          </a:solidFill>
          <a:ln w="76200" cmpd="sng">
            <a:solidFill>
              <a:srgbClr val="FFFFFF"/>
            </a:solidFill>
          </a:ln>
          <a:effectLst>
            <a:outerShdw blurRad="50800" dist="38100" dir="5400000" algn="t" rotWithShape="0">
              <a:prstClr val="black">
                <a:alpha val="40000"/>
              </a:prstClr>
            </a:outerShdw>
          </a:effectLst>
        </p:spPr>
        <p:txBody>
          <a:bodyPr rtlCol="0">
            <a:normAutofit/>
          </a:bodyPr>
          <a:lstStyle>
            <a:lvl1pPr marL="0" indent="0" algn="l" defTabSz="914400" rtl="0" eaLnBrk="1" latinLnBrk="0" hangingPunct="1">
              <a:spcBef>
                <a:spcPct val="20000"/>
              </a:spcBef>
              <a:buClr>
                <a:schemeClr val="accent1"/>
              </a:buClr>
              <a:buSzPct val="90000"/>
              <a:buFont typeface="Wingdings 3" pitchFamily="18" charset="2"/>
              <a:buNone/>
              <a:defRPr lang="en-US" sz="3200" kern="1200" smtClean="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ko-KR" altLang="en-US" noProof="0" smtClean="0"/>
              <a:t>그림을 추가하려면 아이콘을 클릭하십시오</a:t>
            </a:r>
            <a:endParaRPr lang="en-US" noProof="0"/>
          </a:p>
        </p:txBody>
      </p:sp>
      <p:sp>
        <p:nvSpPr>
          <p:cNvPr id="4" name="Text Placeholder 3"/>
          <p:cNvSpPr>
            <a:spLocks noGrp="1"/>
          </p:cNvSpPr>
          <p:nvPr>
            <p:ph type="body" sz="half" idx="2"/>
          </p:nvPr>
        </p:nvSpPr>
        <p:spPr>
          <a:xfrm>
            <a:off x="1792224" y="5413248"/>
            <a:ext cx="5486400" cy="98755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Date Placeholder 3"/>
          <p:cNvSpPr>
            <a:spLocks noGrp="1"/>
          </p:cNvSpPr>
          <p:nvPr>
            <p:ph type="dt" sz="half" idx="10"/>
          </p:nvPr>
        </p:nvSpPr>
        <p:spPr/>
        <p:txBody>
          <a:bodyPr/>
          <a:lstStyle>
            <a:lvl1pPr>
              <a:defRPr/>
            </a:lvl1pPr>
          </a:lstStyle>
          <a:p>
            <a:pPr>
              <a:defRPr/>
            </a:pPr>
            <a:endParaRPr lang="en-US" altLang="ko-KR"/>
          </a:p>
        </p:txBody>
      </p:sp>
      <p:sp>
        <p:nvSpPr>
          <p:cNvPr id="6" name="Footer Placeholder 4"/>
          <p:cNvSpPr>
            <a:spLocks noGrp="1"/>
          </p:cNvSpPr>
          <p:nvPr>
            <p:ph type="ftr" sz="quarter" idx="11"/>
          </p:nvPr>
        </p:nvSpPr>
        <p:spPr/>
        <p:txBody>
          <a:bodyPr/>
          <a:lstStyle>
            <a:lvl1pPr>
              <a:defRPr/>
            </a:lvl1pPr>
          </a:lstStyle>
          <a:p>
            <a:pPr>
              <a:defRPr/>
            </a:pPr>
            <a:endParaRPr lang="en-US" altLang="ko-KR"/>
          </a:p>
        </p:txBody>
      </p:sp>
      <p:sp>
        <p:nvSpPr>
          <p:cNvPr id="7" name="Slide Number Placeholder 5"/>
          <p:cNvSpPr>
            <a:spLocks noGrp="1"/>
          </p:cNvSpPr>
          <p:nvPr>
            <p:ph type="sldNum" sz="quarter" idx="12"/>
          </p:nvPr>
        </p:nvSpPr>
        <p:spPr/>
        <p:txBody>
          <a:bodyPr/>
          <a:lstStyle>
            <a:lvl1pPr>
              <a:defRPr/>
            </a:lvl1pPr>
          </a:lstStyle>
          <a:p>
            <a:pPr>
              <a:defRPr/>
            </a:pPr>
            <a:fld id="{3326896D-9122-4CED-9C72-F2DCBC01BD76}" type="slidenum">
              <a:rPr lang="ko-KR" altLang="en-US"/>
              <a:pPr>
                <a:defRPr/>
              </a:pPr>
              <a:t>‹#›</a:t>
            </a:fld>
            <a:endParaRPr lang="en-US" altLang="ko-KR"/>
          </a:p>
        </p:txBody>
      </p:sp>
    </p:spTree>
    <p:extLst>
      <p:ext uri="{BB962C8B-B14F-4D97-AF65-F5344CB8AC3E}">
        <p14:creationId xmlns:p14="http://schemas.microsoft.com/office/powerpoint/2010/main" val="13475474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US"/>
          </a:p>
        </p:txBody>
      </p:sp>
      <p:sp>
        <p:nvSpPr>
          <p:cNvPr id="3" name="Vertical Text Placeholder 2"/>
          <p:cNvSpPr>
            <a:spLocks noGrp="1"/>
          </p:cNvSpPr>
          <p:nvPr>
            <p:ph type="body" orient="vert" idx="1"/>
          </p:nvPr>
        </p:nvSpPr>
        <p:spPr>
          <a:xfrm>
            <a:off x="457200" y="1600200"/>
            <a:ext cx="7693074" cy="4525963"/>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ko-KR"/>
          </a:p>
        </p:txBody>
      </p:sp>
      <p:sp>
        <p:nvSpPr>
          <p:cNvPr id="5" name="Footer Placeholder 4"/>
          <p:cNvSpPr>
            <a:spLocks noGrp="1"/>
          </p:cNvSpPr>
          <p:nvPr>
            <p:ph type="ftr" sz="quarter" idx="11"/>
          </p:nvPr>
        </p:nvSpPr>
        <p:spPr/>
        <p:txBody>
          <a:bodyPr/>
          <a:lstStyle>
            <a:lvl1pPr>
              <a:defRPr/>
            </a:lvl1pPr>
          </a:lstStyle>
          <a:p>
            <a:pPr>
              <a:defRPr/>
            </a:pPr>
            <a:endParaRPr lang="en-US" altLang="ko-KR"/>
          </a:p>
        </p:txBody>
      </p:sp>
      <p:sp>
        <p:nvSpPr>
          <p:cNvPr id="6" name="Slide Number Placeholder 5"/>
          <p:cNvSpPr>
            <a:spLocks noGrp="1"/>
          </p:cNvSpPr>
          <p:nvPr>
            <p:ph type="sldNum" sz="quarter" idx="12"/>
          </p:nvPr>
        </p:nvSpPr>
        <p:spPr/>
        <p:txBody>
          <a:bodyPr/>
          <a:lstStyle>
            <a:lvl1pPr>
              <a:defRPr/>
            </a:lvl1pPr>
          </a:lstStyle>
          <a:p>
            <a:pPr>
              <a:defRPr/>
            </a:pPr>
            <a:fld id="{1F4B4344-8F83-4E0C-BE44-4B13C54B8E50}" type="slidenum">
              <a:rPr lang="ko-KR" altLang="en-US"/>
              <a:pPr>
                <a:defRPr/>
              </a:pPr>
              <a:t>‹#›</a:t>
            </a:fld>
            <a:endParaRPr lang="en-US" altLang="ko-KR"/>
          </a:p>
        </p:txBody>
      </p:sp>
    </p:spTree>
    <p:extLst>
      <p:ext uri="{BB962C8B-B14F-4D97-AF65-F5344CB8AC3E}">
        <p14:creationId xmlns:p14="http://schemas.microsoft.com/office/powerpoint/2010/main" val="41692220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세로 제목 및 텍스트">
    <p:spTree>
      <p:nvGrpSpPr>
        <p:cNvPr id="1" name=""/>
        <p:cNvGrpSpPr/>
        <p:nvPr/>
      </p:nvGrpSpPr>
      <p:grpSpPr>
        <a:xfrm>
          <a:off x="0" y="0"/>
          <a:ext cx="0" cy="0"/>
          <a:chOff x="0" y="0"/>
          <a:chExt cx="0" cy="0"/>
        </a:xfrm>
      </p:grpSpPr>
      <p:sp>
        <p:nvSpPr>
          <p:cNvPr id="4" name="Rectangle 6"/>
          <p:cNvSpPr/>
          <p:nvPr/>
        </p:nvSpPr>
        <p:spPr bwMode="gray">
          <a:xfrm rot="5400000">
            <a:off x="4572000" y="2349500"/>
            <a:ext cx="6519863" cy="1811337"/>
          </a:xfrm>
          <a:prstGeom prst="rect">
            <a:avLst/>
          </a:prstGeom>
          <a:solidFill>
            <a:schemeClr val="tx2">
              <a:lumMod val="40000"/>
              <a:lumOff val="6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Rectangle 7"/>
          <p:cNvSpPr/>
          <p:nvPr/>
        </p:nvSpPr>
        <p:spPr bwMode="gray">
          <a:xfrm>
            <a:off x="6553200" y="6135688"/>
            <a:ext cx="987425" cy="722312"/>
          </a:xfrm>
          <a:prstGeom prst="rect">
            <a:avLst/>
          </a:prstGeom>
          <a:solidFill>
            <a:schemeClr val="accent5">
              <a:lumMod val="60000"/>
              <a:lumOff val="4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ectangle 8"/>
          <p:cNvSpPr/>
          <p:nvPr/>
        </p:nvSpPr>
        <p:spPr bwMode="gray">
          <a:xfrm>
            <a:off x="8605838" y="1379538"/>
            <a:ext cx="539750" cy="1462087"/>
          </a:xfrm>
          <a:prstGeom prst="rect">
            <a:avLst/>
          </a:prstGeom>
          <a:solidFill>
            <a:schemeClr val="accent6">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Rectangle 9"/>
          <p:cNvSpPr/>
          <p:nvPr/>
        </p:nvSpPr>
        <p:spPr bwMode="gray">
          <a:xfrm>
            <a:off x="8604250" y="0"/>
            <a:ext cx="539750" cy="182880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Vertical Title 1"/>
          <p:cNvSpPr>
            <a:spLocks noGrp="1"/>
          </p:cNvSpPr>
          <p:nvPr>
            <p:ph type="title" orient="vert"/>
          </p:nvPr>
        </p:nvSpPr>
        <p:spPr>
          <a:xfrm>
            <a:off x="6931152" y="274637"/>
            <a:ext cx="1673352" cy="5852160"/>
          </a:xfrm>
        </p:spPr>
        <p:txBody>
          <a:bodyPr vert="eaVert"/>
          <a:lstStyle/>
          <a:p>
            <a:r>
              <a:rPr lang="ko-KR" altLang="en-US" smtClean="0"/>
              <a:t>마스터 제목 스타일 편집</a:t>
            </a:r>
            <a:endParaRPr lang="en-US"/>
          </a:p>
        </p:txBody>
      </p:sp>
      <p:sp>
        <p:nvSpPr>
          <p:cNvPr id="3" name="Vertical Text Placeholder 2"/>
          <p:cNvSpPr>
            <a:spLocks noGrp="1"/>
          </p:cNvSpPr>
          <p:nvPr>
            <p:ph type="body" orient="vert" idx="1"/>
          </p:nvPr>
        </p:nvSpPr>
        <p:spPr>
          <a:xfrm>
            <a:off x="457200" y="274638"/>
            <a:ext cx="6327648" cy="5851525"/>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8" name="Date Placeholder 3"/>
          <p:cNvSpPr>
            <a:spLocks noGrp="1"/>
          </p:cNvSpPr>
          <p:nvPr>
            <p:ph type="dt" sz="half" idx="10"/>
          </p:nvPr>
        </p:nvSpPr>
        <p:spPr/>
        <p:txBody>
          <a:bodyPr/>
          <a:lstStyle>
            <a:lvl1pPr>
              <a:defRPr/>
            </a:lvl1pPr>
          </a:lstStyle>
          <a:p>
            <a:pPr>
              <a:defRPr/>
            </a:pPr>
            <a:endParaRPr lang="en-US" altLang="ko-KR"/>
          </a:p>
        </p:txBody>
      </p:sp>
      <p:sp>
        <p:nvSpPr>
          <p:cNvPr id="9" name="Footer Placeholder 4"/>
          <p:cNvSpPr>
            <a:spLocks noGrp="1"/>
          </p:cNvSpPr>
          <p:nvPr>
            <p:ph type="ftr" sz="quarter" idx="11"/>
          </p:nvPr>
        </p:nvSpPr>
        <p:spPr/>
        <p:txBody>
          <a:bodyPr/>
          <a:lstStyle>
            <a:lvl1pPr>
              <a:defRPr/>
            </a:lvl1pPr>
          </a:lstStyle>
          <a:p>
            <a:pPr>
              <a:defRPr/>
            </a:pPr>
            <a:endParaRPr lang="en-US" altLang="ko-KR"/>
          </a:p>
        </p:txBody>
      </p:sp>
      <p:sp>
        <p:nvSpPr>
          <p:cNvPr id="10" name="Slide Number Placeholder 5"/>
          <p:cNvSpPr>
            <a:spLocks noGrp="1"/>
          </p:cNvSpPr>
          <p:nvPr>
            <p:ph type="sldNum" sz="quarter" idx="12"/>
          </p:nvPr>
        </p:nvSpPr>
        <p:spPr/>
        <p:txBody>
          <a:bodyPr/>
          <a:lstStyle>
            <a:lvl1pPr>
              <a:defRPr/>
            </a:lvl1pPr>
          </a:lstStyle>
          <a:p>
            <a:pPr>
              <a:defRPr/>
            </a:pPr>
            <a:fld id="{A5C4DF71-D52A-4D2D-A8B8-BA1D7B4D088E}" type="slidenum">
              <a:rPr lang="ko-KR" altLang="en-US"/>
              <a:pPr>
                <a:defRPr/>
              </a:pPr>
              <a:t>‹#›</a:t>
            </a:fld>
            <a:endParaRPr lang="en-US" altLang="ko-KR"/>
          </a:p>
        </p:txBody>
      </p:sp>
    </p:spTree>
    <p:extLst>
      <p:ext uri="{BB962C8B-B14F-4D97-AF65-F5344CB8AC3E}">
        <p14:creationId xmlns:p14="http://schemas.microsoft.com/office/powerpoint/2010/main" val="32930931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endParaRPr lang="ko-KR" altLang="ko-KR"/>
          </a:p>
        </p:txBody>
      </p:sp>
      <p:sp>
        <p:nvSpPr>
          <p:cNvPr id="6" name="Rectangle 5"/>
          <p:cNvSpPr>
            <a:spLocks noGrp="1" noChangeArrowheads="1"/>
          </p:cNvSpPr>
          <p:nvPr>
            <p:ph type="ftr" sz="quarter" idx="11"/>
          </p:nvPr>
        </p:nvSpPr>
        <p:spPr>
          <a:ln/>
        </p:spPr>
        <p:txBody>
          <a:bodyPr/>
          <a:lstStyle>
            <a:lvl1pPr>
              <a:defRPr/>
            </a:lvl1pPr>
          </a:lstStyle>
          <a:p>
            <a:endParaRPr lang="ko-KR" altLang="ko-KR"/>
          </a:p>
        </p:txBody>
      </p:sp>
      <p:sp>
        <p:nvSpPr>
          <p:cNvPr id="7" name="Rectangle 6"/>
          <p:cNvSpPr>
            <a:spLocks noGrp="1" noChangeArrowheads="1"/>
          </p:cNvSpPr>
          <p:nvPr>
            <p:ph type="sldNum" sz="quarter" idx="12"/>
          </p:nvPr>
        </p:nvSpPr>
        <p:spPr>
          <a:ln/>
        </p:spPr>
        <p:txBody>
          <a:bodyPr/>
          <a:lstStyle>
            <a:lvl1pPr>
              <a:defRPr/>
            </a:lvl1pPr>
          </a:lstStyle>
          <a:p>
            <a:fld id="{A37CC058-ABC8-4694-ABB1-4622D99B76F3}" type="slidenum">
              <a:rPr lang="en-US" altLang="ko-KR"/>
              <a:pPr/>
              <a:t>‹#›</a:t>
            </a:fld>
            <a:endParaRPr lang="en-US" altLang="ko-KR"/>
          </a:p>
        </p:txBody>
      </p:sp>
    </p:spTree>
    <p:extLst>
      <p:ext uri="{BB962C8B-B14F-4D97-AF65-F5344CB8AC3E}">
        <p14:creationId xmlns:p14="http://schemas.microsoft.com/office/powerpoint/2010/main" val="33004572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22313" y="4406900"/>
            <a:ext cx="7772400" cy="1362075"/>
          </a:xfrm>
        </p:spPr>
        <p:txBody>
          <a:bodyPr anchor="t"/>
          <a:lstStyle>
            <a:lvl1pPr algn="l">
              <a:defRPr sz="4000" b="1" cap="all"/>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ko-KR" altLang="en-US" smtClean="0"/>
              <a:t>마스터 텍스트 스타일을 편집합니다</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ko-K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ko-KR"/>
          </a:p>
        </p:txBody>
      </p:sp>
      <p:sp>
        <p:nvSpPr>
          <p:cNvPr id="6" name="Rectangle 6"/>
          <p:cNvSpPr>
            <a:spLocks noGrp="1" noChangeArrowheads="1"/>
          </p:cNvSpPr>
          <p:nvPr>
            <p:ph type="sldNum" sz="quarter" idx="12"/>
          </p:nvPr>
        </p:nvSpPr>
        <p:spPr>
          <a:ln/>
        </p:spPr>
        <p:txBody>
          <a:bodyPr/>
          <a:lstStyle>
            <a:lvl1pPr>
              <a:defRPr/>
            </a:lvl1pPr>
          </a:lstStyle>
          <a:p>
            <a:pPr>
              <a:defRPr/>
            </a:pPr>
            <a:fld id="{13B8CC28-A55F-4D10-9451-F4DCE92D798B}" type="slidenum">
              <a:rPr lang="ko-KR" altLang="en-US"/>
              <a:pPr>
                <a:defRPr/>
              </a:pPr>
              <a:t>‹#›</a:t>
            </a:fld>
            <a:endParaRPr lang="en-US" altLang="ko-KR"/>
          </a:p>
        </p:txBody>
      </p:sp>
    </p:spTree>
    <p:extLst>
      <p:ext uri="{BB962C8B-B14F-4D97-AF65-F5344CB8AC3E}">
        <p14:creationId xmlns:p14="http://schemas.microsoft.com/office/powerpoint/2010/main" val="9867657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ko-K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ko-KR"/>
          </a:p>
        </p:txBody>
      </p:sp>
      <p:sp>
        <p:nvSpPr>
          <p:cNvPr id="7" name="Rectangle 6"/>
          <p:cNvSpPr>
            <a:spLocks noGrp="1" noChangeArrowheads="1"/>
          </p:cNvSpPr>
          <p:nvPr>
            <p:ph type="sldNum" sz="quarter" idx="12"/>
          </p:nvPr>
        </p:nvSpPr>
        <p:spPr>
          <a:ln/>
        </p:spPr>
        <p:txBody>
          <a:bodyPr/>
          <a:lstStyle>
            <a:lvl1pPr>
              <a:defRPr/>
            </a:lvl1pPr>
          </a:lstStyle>
          <a:p>
            <a:pPr>
              <a:defRPr/>
            </a:pPr>
            <a:fld id="{35B8928B-E9D9-4A6C-87D7-91312025FCE1}" type="slidenum">
              <a:rPr lang="ko-KR" altLang="en-US"/>
              <a:pPr>
                <a:defRPr/>
              </a:pPr>
              <a:t>‹#›</a:t>
            </a:fld>
            <a:endParaRPr lang="en-US" altLang="ko-KR"/>
          </a:p>
        </p:txBody>
      </p:sp>
    </p:spTree>
    <p:extLst>
      <p:ext uri="{BB962C8B-B14F-4D97-AF65-F5344CB8AC3E}">
        <p14:creationId xmlns:p14="http://schemas.microsoft.com/office/powerpoint/2010/main" val="20080016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lvl1pPr>
              <a:defRPr/>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텍스트 개체 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ko-K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ko-KR"/>
          </a:p>
        </p:txBody>
      </p:sp>
      <p:sp>
        <p:nvSpPr>
          <p:cNvPr id="9" name="Rectangle 6"/>
          <p:cNvSpPr>
            <a:spLocks noGrp="1" noChangeArrowheads="1"/>
          </p:cNvSpPr>
          <p:nvPr>
            <p:ph type="sldNum" sz="quarter" idx="12"/>
          </p:nvPr>
        </p:nvSpPr>
        <p:spPr>
          <a:ln/>
        </p:spPr>
        <p:txBody>
          <a:bodyPr/>
          <a:lstStyle>
            <a:lvl1pPr>
              <a:defRPr/>
            </a:lvl1pPr>
          </a:lstStyle>
          <a:p>
            <a:pPr>
              <a:defRPr/>
            </a:pPr>
            <a:fld id="{47C0A633-C980-4220-A56B-D5EA06592AE7}" type="slidenum">
              <a:rPr lang="ko-KR" altLang="en-US"/>
              <a:pPr>
                <a:defRPr/>
              </a:pPr>
              <a:t>‹#›</a:t>
            </a:fld>
            <a:endParaRPr lang="en-US" altLang="ko-KR"/>
          </a:p>
        </p:txBody>
      </p:sp>
    </p:spTree>
    <p:extLst>
      <p:ext uri="{BB962C8B-B14F-4D97-AF65-F5344CB8AC3E}">
        <p14:creationId xmlns:p14="http://schemas.microsoft.com/office/powerpoint/2010/main" val="7016401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ko-K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ko-KR"/>
          </a:p>
        </p:txBody>
      </p:sp>
      <p:sp>
        <p:nvSpPr>
          <p:cNvPr id="5" name="Rectangle 6"/>
          <p:cNvSpPr>
            <a:spLocks noGrp="1" noChangeArrowheads="1"/>
          </p:cNvSpPr>
          <p:nvPr>
            <p:ph type="sldNum" sz="quarter" idx="12"/>
          </p:nvPr>
        </p:nvSpPr>
        <p:spPr>
          <a:ln/>
        </p:spPr>
        <p:txBody>
          <a:bodyPr/>
          <a:lstStyle>
            <a:lvl1pPr>
              <a:defRPr/>
            </a:lvl1pPr>
          </a:lstStyle>
          <a:p>
            <a:pPr>
              <a:defRPr/>
            </a:pPr>
            <a:fld id="{E66888B4-6BC6-4DE2-B3A4-65205BF140BB}" type="slidenum">
              <a:rPr lang="ko-KR" altLang="en-US"/>
              <a:pPr>
                <a:defRPr/>
              </a:pPr>
              <a:t>‹#›</a:t>
            </a:fld>
            <a:endParaRPr lang="en-US" altLang="ko-KR"/>
          </a:p>
        </p:txBody>
      </p:sp>
    </p:spTree>
    <p:extLst>
      <p:ext uri="{BB962C8B-B14F-4D97-AF65-F5344CB8AC3E}">
        <p14:creationId xmlns:p14="http://schemas.microsoft.com/office/powerpoint/2010/main" val="4496206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ko-K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ko-KR"/>
          </a:p>
        </p:txBody>
      </p:sp>
      <p:sp>
        <p:nvSpPr>
          <p:cNvPr id="4" name="Rectangle 6"/>
          <p:cNvSpPr>
            <a:spLocks noGrp="1" noChangeArrowheads="1"/>
          </p:cNvSpPr>
          <p:nvPr>
            <p:ph type="sldNum" sz="quarter" idx="12"/>
          </p:nvPr>
        </p:nvSpPr>
        <p:spPr>
          <a:ln/>
        </p:spPr>
        <p:txBody>
          <a:bodyPr/>
          <a:lstStyle>
            <a:lvl1pPr>
              <a:defRPr/>
            </a:lvl1pPr>
          </a:lstStyle>
          <a:p>
            <a:pPr>
              <a:defRPr/>
            </a:pPr>
            <a:fld id="{0D69C8F4-4E41-456B-B6B4-17A23F962F8F}" type="slidenum">
              <a:rPr lang="ko-KR" altLang="en-US"/>
              <a:pPr>
                <a:defRPr/>
              </a:pPr>
              <a:t>‹#›</a:t>
            </a:fld>
            <a:endParaRPr lang="en-US" altLang="ko-KR"/>
          </a:p>
        </p:txBody>
      </p:sp>
    </p:spTree>
    <p:extLst>
      <p:ext uri="{BB962C8B-B14F-4D97-AF65-F5344CB8AC3E}">
        <p14:creationId xmlns:p14="http://schemas.microsoft.com/office/powerpoint/2010/main" val="15597067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457200" y="273050"/>
            <a:ext cx="3008313" cy="1162050"/>
          </a:xfrm>
        </p:spPr>
        <p:txBody>
          <a:bodyPr anchor="b"/>
          <a:lstStyle>
            <a:lvl1pPr algn="l">
              <a:defRPr sz="2000" b="1"/>
            </a:lvl1pPr>
          </a:lstStyle>
          <a:p>
            <a:r>
              <a:rPr lang="ko-KR" altLang="en-US" smtClean="0"/>
              <a:t>마스터 제목 스타일 편집</a:t>
            </a:r>
            <a:endParaRPr lang="ko-KR" altLang="en-US"/>
          </a:p>
        </p:txBody>
      </p:sp>
      <p:sp>
        <p:nvSpPr>
          <p:cNvPr id="3" name="내용 개체 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텍스트 개체 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ko-K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ko-KR"/>
          </a:p>
        </p:txBody>
      </p:sp>
      <p:sp>
        <p:nvSpPr>
          <p:cNvPr id="7" name="Rectangle 6"/>
          <p:cNvSpPr>
            <a:spLocks noGrp="1" noChangeArrowheads="1"/>
          </p:cNvSpPr>
          <p:nvPr>
            <p:ph type="sldNum" sz="quarter" idx="12"/>
          </p:nvPr>
        </p:nvSpPr>
        <p:spPr>
          <a:ln/>
        </p:spPr>
        <p:txBody>
          <a:bodyPr/>
          <a:lstStyle>
            <a:lvl1pPr>
              <a:defRPr/>
            </a:lvl1pPr>
          </a:lstStyle>
          <a:p>
            <a:pPr>
              <a:defRPr/>
            </a:pPr>
            <a:fld id="{561217D5-6953-4EDF-BD1D-040A2218240B}" type="slidenum">
              <a:rPr lang="ko-KR" altLang="en-US"/>
              <a:pPr>
                <a:defRPr/>
              </a:pPr>
              <a:t>‹#›</a:t>
            </a:fld>
            <a:endParaRPr lang="en-US" altLang="ko-KR"/>
          </a:p>
        </p:txBody>
      </p:sp>
    </p:spTree>
    <p:extLst>
      <p:ext uri="{BB962C8B-B14F-4D97-AF65-F5344CB8AC3E}">
        <p14:creationId xmlns:p14="http://schemas.microsoft.com/office/powerpoint/2010/main" val="19822898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1792288" y="4800600"/>
            <a:ext cx="5486400" cy="566738"/>
          </a:xfrm>
        </p:spPr>
        <p:txBody>
          <a:bodyPr anchor="b"/>
          <a:lstStyle>
            <a:lvl1pPr algn="l">
              <a:defRPr sz="2000" b="1"/>
            </a:lvl1pPr>
          </a:lstStyle>
          <a:p>
            <a:r>
              <a:rPr lang="ko-KR" altLang="en-US" smtClean="0"/>
              <a:t>마스터 제목 스타일 편집</a:t>
            </a:r>
            <a:endParaRPr lang="ko-KR" altLang="en-US"/>
          </a:p>
        </p:txBody>
      </p:sp>
      <p:sp>
        <p:nvSpPr>
          <p:cNvPr id="3" name="그림 개체 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ko-KR" altLang="en-US" noProof="0" smtClean="0"/>
          </a:p>
        </p:txBody>
      </p:sp>
      <p:sp>
        <p:nvSpPr>
          <p:cNvPr id="4" name="텍스트 개체 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ko-K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ko-KR"/>
          </a:p>
        </p:txBody>
      </p:sp>
      <p:sp>
        <p:nvSpPr>
          <p:cNvPr id="7" name="Rectangle 6"/>
          <p:cNvSpPr>
            <a:spLocks noGrp="1" noChangeArrowheads="1"/>
          </p:cNvSpPr>
          <p:nvPr>
            <p:ph type="sldNum" sz="quarter" idx="12"/>
          </p:nvPr>
        </p:nvSpPr>
        <p:spPr>
          <a:ln/>
        </p:spPr>
        <p:txBody>
          <a:bodyPr/>
          <a:lstStyle>
            <a:lvl1pPr>
              <a:defRPr/>
            </a:lvl1pPr>
          </a:lstStyle>
          <a:p>
            <a:pPr>
              <a:defRPr/>
            </a:pPr>
            <a:fld id="{44206F9C-59D4-43B6-A208-2CECDEDE2F6E}" type="slidenum">
              <a:rPr lang="ko-KR" altLang="en-US"/>
              <a:pPr>
                <a:defRPr/>
              </a:pPr>
              <a:t>‹#›</a:t>
            </a:fld>
            <a:endParaRPr lang="en-US" altLang="ko-KR"/>
          </a:p>
        </p:txBody>
      </p:sp>
    </p:spTree>
    <p:extLst>
      <p:ext uri="{BB962C8B-B14F-4D97-AF65-F5344CB8AC3E}">
        <p14:creationId xmlns:p14="http://schemas.microsoft.com/office/powerpoint/2010/main" val="9452283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ko-KR" altLang="en-US" smtClean="0"/>
              <a:t>마스터 제목 스타일 편집</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p>
        </p:txBody>
      </p:sp>
      <p:sp>
        <p:nvSpPr>
          <p:cNvPr id="7172" name="Rectangle 4"/>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spcBef>
                <a:spcPct val="0"/>
              </a:spcBef>
              <a:buFontTx/>
              <a:buNone/>
              <a:defRPr sz="1400">
                <a:latin typeface="+mn-lt"/>
                <a:ea typeface="굴림" pitchFamily="50" charset="-127"/>
              </a:defRPr>
            </a:lvl1pPr>
          </a:lstStyle>
          <a:p>
            <a:pPr>
              <a:defRPr/>
            </a:pPr>
            <a:endParaRPr lang="en-US" altLang="ko-KR"/>
          </a:p>
        </p:txBody>
      </p:sp>
      <p:sp>
        <p:nvSpPr>
          <p:cNvPr id="7173" name="Rectangle 5"/>
          <p:cNvSpPr>
            <a:spLocks noGrp="1" noChangeArrowheads="1"/>
          </p:cNvSpPr>
          <p:nvPr>
            <p:ph type="ftr" sz="quarter" idx="3"/>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spcBef>
                <a:spcPct val="0"/>
              </a:spcBef>
              <a:buFontTx/>
              <a:buNone/>
              <a:defRPr sz="1400">
                <a:latin typeface="+mn-lt"/>
                <a:ea typeface="굴림" pitchFamily="50" charset="-127"/>
              </a:defRPr>
            </a:lvl1pPr>
          </a:lstStyle>
          <a:p>
            <a:pPr>
              <a:defRPr/>
            </a:pPr>
            <a:endParaRPr lang="en-US" altLang="ko-KR"/>
          </a:p>
        </p:txBody>
      </p:sp>
      <p:sp>
        <p:nvSpPr>
          <p:cNvPr id="7174" name="Rectangle 6"/>
          <p:cNvSpPr>
            <a:spLocks noGrp="1" noChangeArrowheads="1"/>
          </p:cNvSpPr>
          <p:nvPr>
            <p:ph type="sldNum" sz="quarter" idx="4"/>
          </p:nvPr>
        </p:nvSpPr>
        <p:spPr bwMode="auto">
          <a:xfrm>
            <a:off x="6553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spcBef>
                <a:spcPct val="0"/>
              </a:spcBef>
              <a:buFontTx/>
              <a:buNone/>
              <a:defRPr sz="1400">
                <a:latin typeface="+mn-lt"/>
                <a:ea typeface="굴림" pitchFamily="50" charset="-127"/>
              </a:defRPr>
            </a:lvl1pPr>
          </a:lstStyle>
          <a:p>
            <a:pPr>
              <a:defRPr/>
            </a:pPr>
            <a:fld id="{E774EAF8-F966-4E08-9D42-BB146AF9109D}" type="slidenum">
              <a:rPr lang="ko-KR" altLang="en-US"/>
              <a:pPr>
                <a:defRPr/>
              </a:pPr>
              <a:t>‹#›</a:t>
            </a:fld>
            <a:endParaRPr lang="en-US" altLang="ko-KR"/>
          </a:p>
        </p:txBody>
      </p:sp>
    </p:spTree>
  </p:cSld>
  <p:clrMap bg1="lt1" tx1="dk1" bg2="lt2" tx2="dk2" accent1="accent1" accent2="accent2" accent3="accent3" accent4="accent4" accent5="accent5" accent6="accent6" hlink="hlink" folHlink="folHlink"/>
  <p:sldLayoutIdLst>
    <p:sldLayoutId id="2147483803" r:id="rId1"/>
    <p:sldLayoutId id="2147483804" r:id="rId2"/>
    <p:sldLayoutId id="2147483805" r:id="rId3"/>
    <p:sldLayoutId id="2147483806" r:id="rId4"/>
    <p:sldLayoutId id="2147483807" r:id="rId5"/>
    <p:sldLayoutId id="2147483808" r:id="rId6"/>
    <p:sldLayoutId id="2147483809" r:id="rId7"/>
    <p:sldLayoutId id="2147483810" r:id="rId8"/>
    <p:sldLayoutId id="2147483811" r:id="rId9"/>
    <p:sldLayoutId id="2147483812" r:id="rId10"/>
    <p:sldLayoutId id="2147483813" r:id="rId11"/>
  </p:sldLayoutIdLst>
  <p:txStyles>
    <p:titleStyle>
      <a:lvl1pPr algn="ctr" rtl="0" eaLnBrk="0" fontAlgn="base" latinLnBrk="1" hangingPunct="0">
        <a:spcBef>
          <a:spcPct val="0"/>
        </a:spcBef>
        <a:spcAft>
          <a:spcPct val="0"/>
        </a:spcAft>
        <a:defRPr kumimoji="1" sz="4400">
          <a:solidFill>
            <a:schemeClr val="tx2"/>
          </a:solidFill>
          <a:latin typeface="+mj-lt"/>
          <a:ea typeface="+mj-ea"/>
          <a:cs typeface="+mj-cs"/>
        </a:defRPr>
      </a:lvl1pPr>
      <a:lvl2pPr algn="ctr" rtl="0" eaLnBrk="0" fontAlgn="base" latinLnBrk="1" hangingPunct="0">
        <a:spcBef>
          <a:spcPct val="0"/>
        </a:spcBef>
        <a:spcAft>
          <a:spcPct val="0"/>
        </a:spcAft>
        <a:defRPr kumimoji="1" sz="4400">
          <a:solidFill>
            <a:schemeClr val="tx2"/>
          </a:solidFill>
          <a:latin typeface="굴림" pitchFamily="50" charset="-127"/>
          <a:ea typeface="굴림" pitchFamily="50" charset="-127"/>
        </a:defRPr>
      </a:lvl2pPr>
      <a:lvl3pPr algn="ctr" rtl="0" eaLnBrk="0" fontAlgn="base" latinLnBrk="1" hangingPunct="0">
        <a:spcBef>
          <a:spcPct val="0"/>
        </a:spcBef>
        <a:spcAft>
          <a:spcPct val="0"/>
        </a:spcAft>
        <a:defRPr kumimoji="1" sz="4400">
          <a:solidFill>
            <a:schemeClr val="tx2"/>
          </a:solidFill>
          <a:latin typeface="굴림" pitchFamily="50" charset="-127"/>
          <a:ea typeface="굴림" pitchFamily="50" charset="-127"/>
        </a:defRPr>
      </a:lvl3pPr>
      <a:lvl4pPr algn="ctr" rtl="0" eaLnBrk="0" fontAlgn="base" latinLnBrk="1" hangingPunct="0">
        <a:spcBef>
          <a:spcPct val="0"/>
        </a:spcBef>
        <a:spcAft>
          <a:spcPct val="0"/>
        </a:spcAft>
        <a:defRPr kumimoji="1" sz="4400">
          <a:solidFill>
            <a:schemeClr val="tx2"/>
          </a:solidFill>
          <a:latin typeface="굴림" pitchFamily="50" charset="-127"/>
          <a:ea typeface="굴림" pitchFamily="50" charset="-127"/>
        </a:defRPr>
      </a:lvl4pPr>
      <a:lvl5pPr algn="ctr" rtl="0" eaLnBrk="0" fontAlgn="base" latinLnBrk="1" hangingPunct="0">
        <a:spcBef>
          <a:spcPct val="0"/>
        </a:spcBef>
        <a:spcAft>
          <a:spcPct val="0"/>
        </a:spcAft>
        <a:defRPr kumimoji="1" sz="4400">
          <a:solidFill>
            <a:schemeClr val="tx2"/>
          </a:solidFill>
          <a:latin typeface="굴림" pitchFamily="50" charset="-127"/>
          <a:ea typeface="굴림" pitchFamily="50" charset="-127"/>
        </a:defRPr>
      </a:lvl5pPr>
      <a:lvl6pPr marL="457200" algn="ctr" rtl="0" fontAlgn="base" latinLnBrk="1">
        <a:spcBef>
          <a:spcPct val="0"/>
        </a:spcBef>
        <a:spcAft>
          <a:spcPct val="0"/>
        </a:spcAft>
        <a:defRPr kumimoji="1" sz="4400">
          <a:solidFill>
            <a:schemeClr val="tx2"/>
          </a:solidFill>
          <a:latin typeface="굴림" pitchFamily="50" charset="-127"/>
          <a:ea typeface="굴림" pitchFamily="50" charset="-127"/>
        </a:defRPr>
      </a:lvl6pPr>
      <a:lvl7pPr marL="914400" algn="ctr" rtl="0" fontAlgn="base" latinLnBrk="1">
        <a:spcBef>
          <a:spcPct val="0"/>
        </a:spcBef>
        <a:spcAft>
          <a:spcPct val="0"/>
        </a:spcAft>
        <a:defRPr kumimoji="1" sz="4400">
          <a:solidFill>
            <a:schemeClr val="tx2"/>
          </a:solidFill>
          <a:latin typeface="굴림" pitchFamily="50" charset="-127"/>
          <a:ea typeface="굴림" pitchFamily="50" charset="-127"/>
        </a:defRPr>
      </a:lvl7pPr>
      <a:lvl8pPr marL="1371600" algn="ctr" rtl="0" fontAlgn="base" latinLnBrk="1">
        <a:spcBef>
          <a:spcPct val="0"/>
        </a:spcBef>
        <a:spcAft>
          <a:spcPct val="0"/>
        </a:spcAft>
        <a:defRPr kumimoji="1" sz="4400">
          <a:solidFill>
            <a:schemeClr val="tx2"/>
          </a:solidFill>
          <a:latin typeface="굴림" pitchFamily="50" charset="-127"/>
          <a:ea typeface="굴림" pitchFamily="50" charset="-127"/>
        </a:defRPr>
      </a:lvl8pPr>
      <a:lvl9pPr marL="1828800" algn="ctr" rtl="0" fontAlgn="base" latinLnBrk="1">
        <a:spcBef>
          <a:spcPct val="0"/>
        </a:spcBef>
        <a:spcAft>
          <a:spcPct val="0"/>
        </a:spcAft>
        <a:defRPr kumimoji="1" sz="4400">
          <a:solidFill>
            <a:schemeClr val="tx2"/>
          </a:solidFill>
          <a:latin typeface="굴림" pitchFamily="50" charset="-127"/>
          <a:ea typeface="굴림" pitchFamily="50" charset="-127"/>
        </a:defRPr>
      </a:lvl9pPr>
    </p:titleStyle>
    <p:bodyStyle>
      <a:lvl1pPr marL="342900" indent="-342900" algn="l" rtl="0" eaLnBrk="0" fontAlgn="base" latinLnBrk="1"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latinLnBrk="1" hangingPunct="0">
        <a:spcBef>
          <a:spcPct val="20000"/>
        </a:spcBef>
        <a:spcAft>
          <a:spcPct val="0"/>
        </a:spcAft>
        <a:buChar char="–"/>
        <a:defRPr kumimoji="1" sz="2800">
          <a:solidFill>
            <a:schemeClr val="tx1"/>
          </a:solidFill>
          <a:latin typeface="+mn-lt"/>
          <a:ea typeface="+mn-ea"/>
        </a:defRPr>
      </a:lvl2pPr>
      <a:lvl3pPr marL="1143000" indent="-228600" algn="l" rtl="0" eaLnBrk="0" fontAlgn="base" latinLnBrk="1" hangingPunct="0">
        <a:spcBef>
          <a:spcPct val="20000"/>
        </a:spcBef>
        <a:spcAft>
          <a:spcPct val="0"/>
        </a:spcAft>
        <a:buChar char="•"/>
        <a:defRPr kumimoji="1" sz="2400">
          <a:solidFill>
            <a:schemeClr val="tx1"/>
          </a:solidFill>
          <a:latin typeface="+mn-lt"/>
          <a:ea typeface="+mn-ea"/>
        </a:defRPr>
      </a:lvl3pPr>
      <a:lvl4pPr marL="1600200" indent="-228600" algn="l" rtl="0" eaLnBrk="0" fontAlgn="base" latinLnBrk="1" hangingPunct="0">
        <a:spcBef>
          <a:spcPct val="20000"/>
        </a:spcBef>
        <a:spcAft>
          <a:spcPct val="0"/>
        </a:spcAft>
        <a:buChar char="–"/>
        <a:defRPr kumimoji="1" sz="2000">
          <a:solidFill>
            <a:schemeClr val="tx1"/>
          </a:solidFill>
          <a:latin typeface="+mn-lt"/>
          <a:ea typeface="+mn-ea"/>
        </a:defRPr>
      </a:lvl4pPr>
      <a:lvl5pPr marL="2057400" indent="-228600" algn="l" rtl="0" eaLnBrk="0" fontAlgn="base" latinLnBrk="1" hangingPunct="0">
        <a:spcBef>
          <a:spcPct val="20000"/>
        </a:spcBef>
        <a:spcAft>
          <a:spcPct val="0"/>
        </a:spcAft>
        <a:buChar char="»"/>
        <a:defRPr kumimoji="1" sz="2000">
          <a:solidFill>
            <a:schemeClr val="tx1"/>
          </a:solidFill>
          <a:latin typeface="+mn-lt"/>
          <a:ea typeface="+mn-ea"/>
        </a:defRPr>
      </a:lvl5pPr>
      <a:lvl6pPr marL="2514600" indent="-228600" algn="l" rtl="0" fontAlgn="base" latinLnBrk="1">
        <a:spcBef>
          <a:spcPct val="20000"/>
        </a:spcBef>
        <a:spcAft>
          <a:spcPct val="0"/>
        </a:spcAft>
        <a:buChar char="»"/>
        <a:defRPr kumimoji="1" sz="2000">
          <a:solidFill>
            <a:schemeClr val="tx1"/>
          </a:solidFill>
          <a:latin typeface="+mn-lt"/>
          <a:ea typeface="+mn-ea"/>
        </a:defRPr>
      </a:lvl6pPr>
      <a:lvl7pPr marL="2971800" indent="-228600" algn="l" rtl="0" fontAlgn="base" latinLnBrk="1">
        <a:spcBef>
          <a:spcPct val="20000"/>
        </a:spcBef>
        <a:spcAft>
          <a:spcPct val="0"/>
        </a:spcAft>
        <a:buChar char="»"/>
        <a:defRPr kumimoji="1" sz="2000">
          <a:solidFill>
            <a:schemeClr val="tx1"/>
          </a:solidFill>
          <a:latin typeface="+mn-lt"/>
          <a:ea typeface="+mn-ea"/>
        </a:defRPr>
      </a:lvl7pPr>
      <a:lvl8pPr marL="3429000" indent="-228600" algn="l" rtl="0" fontAlgn="base" latinLnBrk="1">
        <a:spcBef>
          <a:spcPct val="20000"/>
        </a:spcBef>
        <a:spcAft>
          <a:spcPct val="0"/>
        </a:spcAft>
        <a:buChar char="»"/>
        <a:defRPr kumimoji="1" sz="2000">
          <a:solidFill>
            <a:schemeClr val="tx1"/>
          </a:solidFill>
          <a:latin typeface="+mn-lt"/>
          <a:ea typeface="+mn-ea"/>
        </a:defRPr>
      </a:lvl8pPr>
      <a:lvl9pPr marL="3886200" indent="-228600" algn="l" rtl="0" fontAlgn="base" latinLnBrk="1">
        <a:spcBef>
          <a:spcPct val="20000"/>
        </a:spcBef>
        <a:spcAft>
          <a:spcPct val="0"/>
        </a:spcAft>
        <a:buChar char="»"/>
        <a:defRPr kumimoji="1" sz="2000">
          <a:solidFill>
            <a:schemeClr val="tx1"/>
          </a:solidFill>
          <a:latin typeface="+mn-lt"/>
          <a:ea typeface="+mn-ea"/>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bwMode="gray">
          <a:xfrm>
            <a:off x="0" y="401638"/>
            <a:ext cx="8686800" cy="1098550"/>
          </a:xfrm>
          <a:prstGeom prst="rect">
            <a:avLst/>
          </a:prstGeom>
          <a:solidFill>
            <a:schemeClr val="tx2">
              <a:lumMod val="40000"/>
              <a:lumOff val="6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Rectangle 7"/>
          <p:cNvSpPr/>
          <p:nvPr/>
        </p:nvSpPr>
        <p:spPr bwMode="gray">
          <a:xfrm>
            <a:off x="8166100" y="996950"/>
            <a:ext cx="977900" cy="895350"/>
          </a:xfrm>
          <a:prstGeom prst="rect">
            <a:avLst/>
          </a:prstGeom>
          <a:solidFill>
            <a:schemeClr val="accent5">
              <a:lumMod val="60000"/>
              <a:lumOff val="4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Rectangle 8"/>
          <p:cNvSpPr/>
          <p:nvPr/>
        </p:nvSpPr>
        <p:spPr bwMode="gray">
          <a:xfrm>
            <a:off x="1782763" y="0"/>
            <a:ext cx="1947862" cy="539750"/>
          </a:xfrm>
          <a:prstGeom prst="rect">
            <a:avLst/>
          </a:prstGeom>
          <a:solidFill>
            <a:schemeClr val="accent6">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Rectangle 9"/>
          <p:cNvSpPr/>
          <p:nvPr/>
        </p:nvSpPr>
        <p:spPr bwMode="gray">
          <a:xfrm>
            <a:off x="0" y="0"/>
            <a:ext cx="2432050" cy="53975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54" name="Title Placeholder 1"/>
          <p:cNvSpPr>
            <a:spLocks noGrp="1"/>
          </p:cNvSpPr>
          <p:nvPr>
            <p:ph type="title"/>
          </p:nvPr>
        </p:nvSpPr>
        <p:spPr bwMode="auto">
          <a:xfrm>
            <a:off x="457200" y="539750"/>
            <a:ext cx="8229600" cy="96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ko-KR" altLang="en-US" smtClean="0"/>
              <a:t>마스터 제목 스타일 편집</a:t>
            </a:r>
          </a:p>
        </p:txBody>
      </p:sp>
      <p:sp>
        <p:nvSpPr>
          <p:cNvPr id="2055"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p>
        </p:txBody>
      </p:sp>
      <p:sp>
        <p:nvSpPr>
          <p:cNvPr id="4" name="Date Placeholder 3"/>
          <p:cNvSpPr>
            <a:spLocks noGrp="1"/>
          </p:cNvSpPr>
          <p:nvPr>
            <p:ph type="dt" sz="half" idx="2"/>
          </p:nvPr>
        </p:nvSpPr>
        <p:spPr>
          <a:xfrm>
            <a:off x="457200" y="6537325"/>
            <a:ext cx="2133600" cy="247650"/>
          </a:xfrm>
          <a:prstGeom prst="rect">
            <a:avLst/>
          </a:prstGeom>
        </p:spPr>
        <p:txBody>
          <a:bodyPr vert="horz" lIns="91440" tIns="45720" rIns="91440" bIns="45720" rtlCol="0" anchor="ctr"/>
          <a:lstStyle>
            <a:lvl1pPr algn="l">
              <a:defRPr sz="1200">
                <a:solidFill>
                  <a:schemeClr val="tx1">
                    <a:tint val="75000"/>
                  </a:schemeClr>
                </a:solidFill>
                <a:ea typeface="굴림" pitchFamily="50" charset="-127"/>
              </a:defRPr>
            </a:lvl1pPr>
          </a:lstStyle>
          <a:p>
            <a:pPr>
              <a:defRPr/>
            </a:pPr>
            <a:endParaRPr lang="en-US" altLang="ko-KR"/>
          </a:p>
        </p:txBody>
      </p:sp>
      <p:sp>
        <p:nvSpPr>
          <p:cNvPr id="5" name="Footer Placeholder 4"/>
          <p:cNvSpPr>
            <a:spLocks noGrp="1"/>
          </p:cNvSpPr>
          <p:nvPr>
            <p:ph type="ftr" sz="quarter" idx="3"/>
          </p:nvPr>
        </p:nvSpPr>
        <p:spPr>
          <a:xfrm>
            <a:off x="5870575" y="6537325"/>
            <a:ext cx="2895600" cy="247650"/>
          </a:xfrm>
          <a:prstGeom prst="rect">
            <a:avLst/>
          </a:prstGeom>
        </p:spPr>
        <p:txBody>
          <a:bodyPr vert="horz" lIns="91440" tIns="45720" rIns="91440" bIns="45720" rtlCol="0" anchor="ctr"/>
          <a:lstStyle>
            <a:lvl1pPr algn="r">
              <a:defRPr sz="1200">
                <a:solidFill>
                  <a:schemeClr val="tx1">
                    <a:tint val="75000"/>
                  </a:schemeClr>
                </a:solidFill>
                <a:ea typeface="굴림" pitchFamily="50" charset="-127"/>
              </a:defRPr>
            </a:lvl1pPr>
          </a:lstStyle>
          <a:p>
            <a:pPr>
              <a:defRPr/>
            </a:pPr>
            <a:endParaRPr lang="en-US" altLang="ko-KR"/>
          </a:p>
        </p:txBody>
      </p:sp>
      <p:sp>
        <p:nvSpPr>
          <p:cNvPr id="6" name="Slide Number Placeholder 5"/>
          <p:cNvSpPr>
            <a:spLocks noGrp="1"/>
          </p:cNvSpPr>
          <p:nvPr>
            <p:ph type="sldNum" sz="quarter" idx="4"/>
          </p:nvPr>
        </p:nvSpPr>
        <p:spPr>
          <a:xfrm>
            <a:off x="3502025" y="6537325"/>
            <a:ext cx="2133600" cy="247650"/>
          </a:xfrm>
          <a:prstGeom prst="rect">
            <a:avLst/>
          </a:prstGeom>
        </p:spPr>
        <p:txBody>
          <a:bodyPr vert="horz" lIns="91440" tIns="45720" rIns="91440" bIns="45720" rtlCol="0" anchor="ctr"/>
          <a:lstStyle>
            <a:lvl1pPr algn="ctr">
              <a:defRPr sz="1200">
                <a:solidFill>
                  <a:schemeClr val="tx1">
                    <a:tint val="75000"/>
                  </a:schemeClr>
                </a:solidFill>
                <a:ea typeface="굴림" pitchFamily="50" charset="-127"/>
              </a:defRPr>
            </a:lvl1pPr>
          </a:lstStyle>
          <a:p>
            <a:pPr>
              <a:defRPr/>
            </a:pPr>
            <a:fld id="{9E48C3FA-AF1C-46B3-9869-62F8E8423691}" type="slidenum">
              <a:rPr lang="ko-KR" altLang="en-US"/>
              <a:pPr>
                <a:defRPr/>
              </a:pPr>
              <a:t>‹#›</a:t>
            </a:fld>
            <a:endParaRPr lang="en-US" altLang="ko-KR"/>
          </a:p>
        </p:txBody>
      </p:sp>
    </p:spTree>
  </p:cSld>
  <p:clrMap bg1="lt1" tx1="dk1" bg2="lt2" tx2="dk2" accent1="accent1" accent2="accent2" accent3="accent3" accent4="accent4" accent5="accent5" accent6="accent6" hlink="hlink" folHlink="folHlink"/>
  <p:sldLayoutIdLst>
    <p:sldLayoutId id="2147483819" r:id="rId1"/>
    <p:sldLayoutId id="2147483820" r:id="rId2"/>
    <p:sldLayoutId id="2147483821" r:id="rId3"/>
    <p:sldLayoutId id="2147483814" r:id="rId4"/>
    <p:sldLayoutId id="2147483815" r:id="rId5"/>
    <p:sldLayoutId id="2147483822" r:id="rId6"/>
    <p:sldLayoutId id="2147483823" r:id="rId7"/>
    <p:sldLayoutId id="2147483816" r:id="rId8"/>
    <p:sldLayoutId id="2147483817" r:id="rId9"/>
    <p:sldLayoutId id="2147483818" r:id="rId10"/>
    <p:sldLayoutId id="2147483824" r:id="rId11"/>
    <p:sldLayoutId id="2147483825" r:id="rId12"/>
  </p:sldLayoutIdLst>
  <p:txStyles>
    <p:titleStyle>
      <a:lvl1pPr algn="ctr" rtl="0" eaLnBrk="0" fontAlgn="base" latinLnBrk="1" hangingPunct="0">
        <a:spcBef>
          <a:spcPct val="0"/>
        </a:spcBef>
        <a:spcAft>
          <a:spcPct val="0"/>
        </a:spcAft>
        <a:defRPr sz="4400" kern="1200">
          <a:solidFill>
            <a:schemeClr val="tx2"/>
          </a:solidFill>
          <a:latin typeface="+mj-lt"/>
          <a:ea typeface="+mj-ea"/>
          <a:cs typeface="+mj-cs"/>
        </a:defRPr>
      </a:lvl1pPr>
      <a:lvl2pPr algn="ctr" rtl="0" eaLnBrk="0" fontAlgn="base" latinLnBrk="1" hangingPunct="0">
        <a:spcBef>
          <a:spcPct val="0"/>
        </a:spcBef>
        <a:spcAft>
          <a:spcPct val="0"/>
        </a:spcAft>
        <a:defRPr sz="4400">
          <a:solidFill>
            <a:schemeClr val="tx2"/>
          </a:solidFill>
          <a:latin typeface="Cambria" pitchFamily="18" charset="0"/>
          <a:ea typeface="HY중고딕" pitchFamily="18" charset="-127"/>
        </a:defRPr>
      </a:lvl2pPr>
      <a:lvl3pPr algn="ctr" rtl="0" eaLnBrk="0" fontAlgn="base" latinLnBrk="1" hangingPunct="0">
        <a:spcBef>
          <a:spcPct val="0"/>
        </a:spcBef>
        <a:spcAft>
          <a:spcPct val="0"/>
        </a:spcAft>
        <a:defRPr sz="4400">
          <a:solidFill>
            <a:schemeClr val="tx2"/>
          </a:solidFill>
          <a:latin typeface="Cambria" pitchFamily="18" charset="0"/>
          <a:ea typeface="HY중고딕" pitchFamily="18" charset="-127"/>
        </a:defRPr>
      </a:lvl3pPr>
      <a:lvl4pPr algn="ctr" rtl="0" eaLnBrk="0" fontAlgn="base" latinLnBrk="1" hangingPunct="0">
        <a:spcBef>
          <a:spcPct val="0"/>
        </a:spcBef>
        <a:spcAft>
          <a:spcPct val="0"/>
        </a:spcAft>
        <a:defRPr sz="4400">
          <a:solidFill>
            <a:schemeClr val="tx2"/>
          </a:solidFill>
          <a:latin typeface="Cambria" pitchFamily="18" charset="0"/>
          <a:ea typeface="HY중고딕" pitchFamily="18" charset="-127"/>
        </a:defRPr>
      </a:lvl4pPr>
      <a:lvl5pPr algn="ctr" rtl="0" eaLnBrk="0" fontAlgn="base" latinLnBrk="1" hangingPunct="0">
        <a:spcBef>
          <a:spcPct val="0"/>
        </a:spcBef>
        <a:spcAft>
          <a:spcPct val="0"/>
        </a:spcAft>
        <a:defRPr sz="4400">
          <a:solidFill>
            <a:schemeClr val="tx2"/>
          </a:solidFill>
          <a:latin typeface="Cambria" pitchFamily="18" charset="0"/>
          <a:ea typeface="HY중고딕" pitchFamily="18" charset="-127"/>
        </a:defRPr>
      </a:lvl5pPr>
      <a:lvl6pPr eaLnBrk="1" latinLnBrk="1" hangingPunct="1">
        <a:defRPr>
          <a:solidFill>
            <a:schemeClr val="tx2"/>
          </a:solidFill>
        </a:defRPr>
      </a:lvl6pPr>
      <a:lvl7pPr eaLnBrk="1" latinLnBrk="1" hangingPunct="1">
        <a:defRPr>
          <a:solidFill>
            <a:schemeClr val="tx2"/>
          </a:solidFill>
        </a:defRPr>
      </a:lvl7pPr>
      <a:lvl8pPr eaLnBrk="1" latinLnBrk="1" hangingPunct="1">
        <a:defRPr>
          <a:solidFill>
            <a:schemeClr val="tx2"/>
          </a:solidFill>
        </a:defRPr>
      </a:lvl8pPr>
      <a:lvl9pPr eaLnBrk="1" latinLnBrk="1" hangingPunct="1">
        <a:defRPr>
          <a:solidFill>
            <a:schemeClr val="tx2"/>
          </a:solidFill>
        </a:defRPr>
      </a:lvl9pPr>
    </p:titleStyle>
    <p:bodyStyle>
      <a:lvl1pPr marL="342900" indent="-342900" algn="l" rtl="0" eaLnBrk="0" fontAlgn="base" latinLnBrk="1" hangingPunct="0">
        <a:spcBef>
          <a:spcPct val="20000"/>
        </a:spcBef>
        <a:spcAft>
          <a:spcPct val="0"/>
        </a:spcAft>
        <a:buClr>
          <a:schemeClr val="accent1"/>
        </a:buClr>
        <a:buSzPct val="90000"/>
        <a:buFont typeface="Wingdings 3" pitchFamily="18" charset="2"/>
        <a:buChar char=""/>
        <a:defRPr sz="3200" kern="1200">
          <a:solidFill>
            <a:schemeClr val="tx1"/>
          </a:solidFill>
          <a:latin typeface="+mn-lt"/>
          <a:ea typeface="+mn-ea"/>
          <a:cs typeface="+mn-cs"/>
        </a:defRPr>
      </a:lvl1pPr>
      <a:lvl2pPr marL="742950" indent="-285750" algn="l" rtl="0" eaLnBrk="0" fontAlgn="base" latinLnBrk="1" hangingPunct="0">
        <a:spcBef>
          <a:spcPct val="20000"/>
        </a:spcBef>
        <a:spcAft>
          <a:spcPct val="0"/>
        </a:spcAft>
        <a:buClr>
          <a:schemeClr val="accent2"/>
        </a:buClr>
        <a:buSzPct val="90000"/>
        <a:buFont typeface="Wingdings 3" pitchFamily="18" charset="2"/>
        <a:buChar char=""/>
        <a:defRPr sz="2800" kern="1200">
          <a:solidFill>
            <a:schemeClr val="tx1"/>
          </a:solidFill>
          <a:latin typeface="+mn-lt"/>
          <a:ea typeface="+mn-ea"/>
          <a:cs typeface="+mn-cs"/>
        </a:defRPr>
      </a:lvl2pPr>
      <a:lvl3pPr marL="1143000" indent="-228600" algn="l" rtl="0" eaLnBrk="0" fontAlgn="base" latinLnBrk="1" hangingPunct="0">
        <a:spcBef>
          <a:spcPct val="20000"/>
        </a:spcBef>
        <a:spcAft>
          <a:spcPct val="0"/>
        </a:spcAft>
        <a:buClr>
          <a:srgbClr val="A04DA3"/>
        </a:buClr>
        <a:buSzPct val="90000"/>
        <a:buFont typeface="Wingdings 3" pitchFamily="18" charset="2"/>
        <a:buChar char=""/>
        <a:defRPr sz="2400" kern="1200">
          <a:solidFill>
            <a:schemeClr val="tx1"/>
          </a:solidFill>
          <a:latin typeface="+mn-lt"/>
          <a:ea typeface="+mn-ea"/>
          <a:cs typeface="+mn-cs"/>
        </a:defRPr>
      </a:lvl3pPr>
      <a:lvl4pPr marL="1600200" indent="-228600" algn="l" rtl="0" eaLnBrk="0" fontAlgn="base" latinLnBrk="1" hangingPunct="0">
        <a:spcBef>
          <a:spcPct val="20000"/>
        </a:spcBef>
        <a:spcAft>
          <a:spcPct val="0"/>
        </a:spcAft>
        <a:buClr>
          <a:srgbClr val="C4652D"/>
        </a:buClr>
        <a:buSzPct val="90000"/>
        <a:buFont typeface="Wingdings 3" pitchFamily="18" charset="2"/>
        <a:buChar char=""/>
        <a:defRPr sz="2000" kern="1200">
          <a:solidFill>
            <a:schemeClr val="tx1"/>
          </a:solidFill>
          <a:latin typeface="+mn-lt"/>
          <a:ea typeface="+mn-ea"/>
          <a:cs typeface="+mn-cs"/>
        </a:defRPr>
      </a:lvl4pPr>
      <a:lvl5pPr marL="2057400" indent="-228600" algn="l" rtl="0" eaLnBrk="0" fontAlgn="base" latinLnBrk="1" hangingPunct="0">
        <a:spcBef>
          <a:spcPct val="20000"/>
        </a:spcBef>
        <a:spcAft>
          <a:spcPct val="0"/>
        </a:spcAft>
        <a:buClr>
          <a:srgbClr val="8B5D3D"/>
        </a:buClr>
        <a:buSzPct val="90000"/>
        <a:buFont typeface="Wingdings 3" pitchFamily="18" charset="2"/>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nrmicro-2-886.pdf" TargetMode="External"/><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101.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13.xml"/></Relationships>
</file>

<file path=ppt/slides/_rels/slide102.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13.xml"/></Relationships>
</file>

<file path=ppt/slides/_rels/slide103.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13.xml"/></Relationships>
</file>

<file path=ppt/slides/_rels/slide104.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slideLayout" Target="../slideLayouts/slideLayout13.xml"/><Relationship Id="rId4" Type="http://schemas.openxmlformats.org/officeDocument/2006/relationships/image" Target="../media/image113.png"/></Relationships>
</file>

<file path=ppt/slides/_rels/slide105.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13.xml"/><Relationship Id="rId4" Type="http://schemas.openxmlformats.org/officeDocument/2006/relationships/image" Target="../media/image116.png"/></Relationships>
</file>

<file path=ppt/slides/_rels/slide106.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13.xml"/></Relationships>
</file>

<file path=ppt/slides/_rels/slide107.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slideLayout" Target="../slideLayouts/slideLayout13.xml"/><Relationship Id="rId4" Type="http://schemas.openxmlformats.org/officeDocument/2006/relationships/image" Target="../media/image120.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9.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hyperlink" Target="http://consurf.tau.ac.il/index_full_form_PROT.php" TargetMode="Externa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hyperlink" Target="http://www.genome.jp/kegg/" TargetMode="External"/></Relationships>
</file>

<file path=ppt/slides/_rels/slide110.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hyperlink" Target="http://genetics.bwh.harvard.edu/pph2/" TargetMode="External"/><Relationship Id="rId1" Type="http://schemas.openxmlformats.org/officeDocument/2006/relationships/slideLayout" Target="../slideLayouts/slideLayout13.xml"/></Relationships>
</file>

<file path=ppt/slides/_rels/slide111.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slideLayout" Target="../slideLayouts/slideLayout13.xml"/></Relationships>
</file>

<file path=ppt/slides/_rels/slide112.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25.png"/><Relationship Id="rId1" Type="http://schemas.openxmlformats.org/officeDocument/2006/relationships/slideLayout" Target="../slideLayouts/slideLayout13.xml"/></Relationships>
</file>

<file path=ppt/slides/_rels/slide113.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image" Target="../media/image128.png"/></Relationships>
</file>

<file path=ppt/slides/_rels/slide114.xml.rels><?xml version="1.0" encoding="UTF-8" standalone="yes"?>
<Relationships xmlns="http://schemas.openxmlformats.org/package/2006/relationships"><Relationship Id="rId3" Type="http://schemas.openxmlformats.org/officeDocument/2006/relationships/hyperlink" Target="proteins-72-863.pdf" TargetMode="External"/><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1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13.xml"/><Relationship Id="rId4" Type="http://schemas.openxmlformats.org/officeDocument/2006/relationships/image" Target="../media/image26.png"/></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118.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119.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3.xml"/><Relationship Id="rId4" Type="http://schemas.openxmlformats.org/officeDocument/2006/relationships/hyperlink" Target="science-297-1551.pdf" TargetMode="External"/></Relationships>
</file>

<file path=ppt/slides/_rels/slide120.xml.rels><?xml version="1.0" encoding="UTF-8" standalone="yes"?>
<Relationships xmlns="http://schemas.openxmlformats.org/package/2006/relationships"><Relationship Id="rId3" Type="http://schemas.openxmlformats.org/officeDocument/2006/relationships/image" Target="../media/image131.emf"/><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121.xml.rels><?xml version="1.0" encoding="UTF-8" standalone="yes"?>
<Relationships xmlns="http://schemas.openxmlformats.org/package/2006/relationships"><Relationship Id="rId2" Type="http://schemas.openxmlformats.org/officeDocument/2006/relationships/hyperlink" Target="1471-2105-12-S1-S23.pdf" TargetMode="External"/><Relationship Id="rId1" Type="http://schemas.openxmlformats.org/officeDocument/2006/relationships/slideLayout" Target="../slideLayouts/slideLayout1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3.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13.xml"/></Relationships>
</file>

<file path=ppt/slides/_rels/slide124.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133.png"/><Relationship Id="rId1" Type="http://schemas.openxmlformats.org/officeDocument/2006/relationships/slideLayout" Target="../slideLayouts/slideLayout13.xml"/></Relationships>
</file>

<file path=ppt/slides/_rels/slide1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35.png"/><Relationship Id="rId1" Type="http://schemas.openxmlformats.org/officeDocument/2006/relationships/slideLayout" Target="../slideLayouts/slideLayout13.xml"/><Relationship Id="rId5" Type="http://schemas.openxmlformats.org/officeDocument/2006/relationships/image" Target="../media/image137.png"/><Relationship Id="rId4" Type="http://schemas.openxmlformats.org/officeDocument/2006/relationships/image" Target="../media/image136.png"/></Relationships>
</file>

<file path=ppt/slides/_rels/slide126.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138.png"/><Relationship Id="rId1" Type="http://schemas.openxmlformats.org/officeDocument/2006/relationships/slideLayout" Target="../slideLayouts/slideLayout13.xml"/></Relationships>
</file>

<file path=ppt/slides/_rels/slide127.xml.rels><?xml version="1.0" encoding="UTF-8" standalone="yes"?>
<Relationships xmlns="http://schemas.openxmlformats.org/package/2006/relationships"><Relationship Id="rId8" Type="http://schemas.openxmlformats.org/officeDocument/2006/relationships/image" Target="../media/image143.png"/><Relationship Id="rId3" Type="http://schemas.openxmlformats.org/officeDocument/2006/relationships/oleObject" Target="../embeddings/oleObject8.bin"/><Relationship Id="rId7" Type="http://schemas.openxmlformats.org/officeDocument/2006/relationships/image" Target="../media/image142.png"/><Relationship Id="rId2" Type="http://schemas.openxmlformats.org/officeDocument/2006/relationships/slideLayout" Target="../slideLayouts/slideLayout13.xml"/><Relationship Id="rId1" Type="http://schemas.openxmlformats.org/officeDocument/2006/relationships/vmlDrawing" Target="../drawings/vmlDrawing6.vml"/><Relationship Id="rId6" Type="http://schemas.openxmlformats.org/officeDocument/2006/relationships/image" Target="../media/image141.wmf"/><Relationship Id="rId5" Type="http://schemas.openxmlformats.org/officeDocument/2006/relationships/oleObject" Target="../embeddings/oleObject9.bin"/><Relationship Id="rId4" Type="http://schemas.openxmlformats.org/officeDocument/2006/relationships/image" Target="../media/image140.wmf"/><Relationship Id="rId9" Type="http://schemas.openxmlformats.org/officeDocument/2006/relationships/image" Target="../media/image144.png"/></Relationships>
</file>

<file path=ppt/slides/_rels/slide128.xml.rels><?xml version="1.0" encoding="UTF-8" standalone="yes"?>
<Relationships xmlns="http://schemas.openxmlformats.org/package/2006/relationships"><Relationship Id="rId2" Type="http://schemas.openxmlformats.org/officeDocument/2006/relationships/image" Target="../media/image145.tiff"/><Relationship Id="rId1" Type="http://schemas.openxmlformats.org/officeDocument/2006/relationships/slideLayout" Target="../slideLayouts/slideLayout13.xml"/></Relationships>
</file>

<file path=ppt/slides/_rels/slide129.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hyperlink" Target="pnas-104-8685.pdf" TargetMode="External"/><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130.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image" Target="../media/image147.png"/><Relationship Id="rId1" Type="http://schemas.openxmlformats.org/officeDocument/2006/relationships/slideLayout" Target="../slideLayouts/slideLayout13.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2.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13.xml"/></Relationships>
</file>

<file path=ppt/slides/_rels/slide13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134.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13.xml"/></Relationships>
</file>

<file path=ppt/slides/_rels/slide135.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image" Target="../media/image151.png"/><Relationship Id="rId1" Type="http://schemas.openxmlformats.org/officeDocument/2006/relationships/slideLayout" Target="../slideLayouts/slideLayout13.xml"/></Relationships>
</file>

<file path=ppt/slides/_rels/slide136.xml.rels><?xml version="1.0" encoding="UTF-8" standalone="yes"?>
<Relationships xmlns="http://schemas.openxmlformats.org/package/2006/relationships"><Relationship Id="rId2" Type="http://schemas.openxmlformats.org/officeDocument/2006/relationships/image" Target="../media/image153.tiff"/><Relationship Id="rId1" Type="http://schemas.openxmlformats.org/officeDocument/2006/relationships/slideLayout" Target="../slideLayouts/slideLayout13.xml"/></Relationships>
</file>

<file path=ppt/slides/_rels/slide137.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13.xml"/></Relationships>
</file>

<file path=ppt/slides/_rels/slide138.xml.rels><?xml version="1.0" encoding="UTF-8" standalone="yes"?>
<Relationships xmlns="http://schemas.openxmlformats.org/package/2006/relationships"><Relationship Id="rId2" Type="http://schemas.openxmlformats.org/officeDocument/2006/relationships/image" Target="../media/image155.png"/><Relationship Id="rId1" Type="http://schemas.openxmlformats.org/officeDocument/2006/relationships/slideLayout" Target="../slideLayouts/slideLayout13.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1.xml.rels><?xml version="1.0" encoding="UTF-8" standalone="yes"?>
<Relationships xmlns="http://schemas.openxmlformats.org/package/2006/relationships"><Relationship Id="rId2" Type="http://schemas.openxmlformats.org/officeDocument/2006/relationships/image" Target="../media/image156.png"/><Relationship Id="rId1" Type="http://schemas.openxmlformats.org/officeDocument/2006/relationships/slideLayout" Target="../slideLayouts/slideLayout13.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3.xml.rels><?xml version="1.0" encoding="UTF-8" standalone="yes"?>
<Relationships xmlns="http://schemas.openxmlformats.org/package/2006/relationships"><Relationship Id="rId2" Type="http://schemas.openxmlformats.org/officeDocument/2006/relationships/image" Target="../media/image157.tiff"/><Relationship Id="rId1" Type="http://schemas.openxmlformats.org/officeDocument/2006/relationships/slideLayout" Target="../slideLayouts/slideLayout13.xml"/></Relationships>
</file>

<file path=ppt/slides/_rels/slide144.xml.rels><?xml version="1.0" encoding="UTF-8" standalone="yes"?>
<Relationships xmlns="http://schemas.openxmlformats.org/package/2006/relationships"><Relationship Id="rId2" Type="http://schemas.openxmlformats.org/officeDocument/2006/relationships/image" Target="../media/image158.png"/><Relationship Id="rId1" Type="http://schemas.openxmlformats.org/officeDocument/2006/relationships/slideLayout" Target="../slideLayouts/slideLayout13.xml"/></Relationships>
</file>

<file path=ppt/slides/_rels/slide145.xml.rels><?xml version="1.0" encoding="UTF-8" standalone="yes"?>
<Relationships xmlns="http://schemas.openxmlformats.org/package/2006/relationships"><Relationship Id="rId2" Type="http://schemas.openxmlformats.org/officeDocument/2006/relationships/image" Target="../media/image159.tiff"/><Relationship Id="rId1" Type="http://schemas.openxmlformats.org/officeDocument/2006/relationships/slideLayout" Target="../slideLayouts/slideLayout13.xml"/></Relationships>
</file>

<file path=ppt/slides/_rels/slide146.xml.rels><?xml version="1.0" encoding="UTF-8" standalone="yes"?>
<Relationships xmlns="http://schemas.openxmlformats.org/package/2006/relationships"><Relationship Id="rId2" Type="http://schemas.openxmlformats.org/officeDocument/2006/relationships/image" Target="../media/image160.tif"/><Relationship Id="rId1" Type="http://schemas.openxmlformats.org/officeDocument/2006/relationships/slideLayout" Target="../slideLayouts/slideLayout13.xml"/></Relationships>
</file>

<file path=ppt/slides/_rels/slide147.xml.rels><?xml version="1.0" encoding="UTF-8" standalone="yes"?>
<Relationships xmlns="http://schemas.openxmlformats.org/package/2006/relationships"><Relationship Id="rId2" Type="http://schemas.openxmlformats.org/officeDocument/2006/relationships/image" Target="../media/image161.tif"/><Relationship Id="rId1" Type="http://schemas.openxmlformats.org/officeDocument/2006/relationships/slideLayout" Target="../slideLayouts/slideLayout13.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149.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hyperlink" Target="nchembio-4-682.pdf" TargetMode="External"/><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1.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image" Target="../media/image163.emf"/><Relationship Id="rId1" Type="http://schemas.openxmlformats.org/officeDocument/2006/relationships/slideLayout" Target="../slideLayouts/slideLayout13.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3.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image" Target="../media/image163.emf"/><Relationship Id="rId1" Type="http://schemas.openxmlformats.org/officeDocument/2006/relationships/slideLayout" Target="../slideLayouts/slideLayout13.xml"/><Relationship Id="rId4" Type="http://schemas.openxmlformats.org/officeDocument/2006/relationships/image" Target="../media/image165.png"/></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7.xml.rels><?xml version="1.0" encoding="UTF-8" standalone="yes"?>
<Relationships xmlns="http://schemas.openxmlformats.org/package/2006/relationships"><Relationship Id="rId2" Type="http://schemas.openxmlformats.org/officeDocument/2006/relationships/image" Target="../media/image166.png"/><Relationship Id="rId1" Type="http://schemas.openxmlformats.org/officeDocument/2006/relationships/slideLayout" Target="../slideLayouts/slideLayout13.xml"/></Relationships>
</file>

<file path=ppt/slides/_rels/slide158.xml.rels><?xml version="1.0" encoding="UTF-8" standalone="yes"?>
<Relationships xmlns="http://schemas.openxmlformats.org/package/2006/relationships"><Relationship Id="rId2" Type="http://schemas.openxmlformats.org/officeDocument/2006/relationships/image" Target="../media/image166.png"/><Relationship Id="rId1" Type="http://schemas.openxmlformats.org/officeDocument/2006/relationships/slideLayout" Target="../slideLayouts/slideLayout13.xml"/></Relationships>
</file>

<file path=ppt/slides/_rels/slide159.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hyperlink" Target="science-321-263.pdf" TargetMode="External"/><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2.xml.rels><?xml version="1.0" encoding="UTF-8" standalone="yes"?>
<Relationships xmlns="http://schemas.openxmlformats.org/package/2006/relationships"><Relationship Id="rId2" Type="http://schemas.openxmlformats.org/officeDocument/2006/relationships/image" Target="../media/image168.jpeg"/><Relationship Id="rId1" Type="http://schemas.openxmlformats.org/officeDocument/2006/relationships/slideLayout" Target="../slideLayouts/slideLayout13.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hyperlink" Target="nature-462-175.pdf" TargetMode="External"/><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hyperlink" Target="expert_opinion.pdf" TargetMode="External"/><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3.xm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3.xml"/><Relationship Id="rId4" Type="http://schemas.openxmlformats.org/officeDocument/2006/relationships/hyperlink" Target="1471-2105-12-S1-S23.pdf"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3.xml"/><Relationship Id="rId4" Type="http://schemas.openxmlformats.org/officeDocument/2006/relationships/hyperlink" Target="proteins-72-863.pdf"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3.xml"/><Relationship Id="rId5" Type="http://schemas.openxmlformats.org/officeDocument/2006/relationships/hyperlink" Target="http://www.seas.gwu.edu/~simhaweb/cs177/networklecture/" TargetMode="External"/><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2" Type="http://schemas.openxmlformats.org/officeDocument/2006/relationships/hyperlink" Target="nrg-5-101.pdf" TargetMode="Externa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3.xml"/><Relationship Id="rId1" Type="http://schemas.openxmlformats.org/officeDocument/2006/relationships/vmlDrawing" Target="../drawings/vmlDrawing1.vml"/><Relationship Id="rId4" Type="http://schemas.openxmlformats.org/officeDocument/2006/relationships/image" Target="../media/image31.wmf"/></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3.xml"/><Relationship Id="rId4" Type="http://schemas.openxmlformats.org/officeDocument/2006/relationships/hyperlink" Target="nature-406-378.pdf" TargetMode="Externa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3.xml"/><Relationship Id="rId1" Type="http://schemas.openxmlformats.org/officeDocument/2006/relationships/vmlDrawing" Target="../drawings/vmlDrawing2.vml"/><Relationship Id="rId4" Type="http://schemas.openxmlformats.org/officeDocument/2006/relationships/image" Target="../media/image34.wmf"/></Relationships>
</file>

<file path=ppt/slides/_rels/slide2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8" Type="http://schemas.openxmlformats.org/officeDocument/2006/relationships/hyperlink" Target="proteomics-9-5143.pdf" TargetMode="External"/><Relationship Id="rId3" Type="http://schemas.openxmlformats.org/officeDocument/2006/relationships/hyperlink" Target="nrg-12-56.pdf" TargetMode="External"/><Relationship Id="rId7" Type="http://schemas.openxmlformats.org/officeDocument/2006/relationships/hyperlink" Target="science-322-104.pdf" TargetMode="External"/><Relationship Id="rId2" Type="http://schemas.openxmlformats.org/officeDocument/2006/relationships/hyperlink" Target="cell-144-986.pdf" TargetMode="External"/><Relationship Id="rId1" Type="http://schemas.openxmlformats.org/officeDocument/2006/relationships/slideLayout" Target="../slideLayouts/slideLayout13.xml"/><Relationship Id="rId6" Type="http://schemas.openxmlformats.org/officeDocument/2006/relationships/hyperlink" Target="socialnetwork-1-215.pdf" TargetMode="External"/><Relationship Id="rId5" Type="http://schemas.openxmlformats.org/officeDocument/2006/relationships/hyperlink" Target="nchembio-4-682.pdf" TargetMode="External"/><Relationship Id="rId4" Type="http://schemas.openxmlformats.org/officeDocument/2006/relationships/hyperlink" Target="msb-3-88.pdf"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hyperlink" Target="mcode.pdf" TargetMode="Externa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nature-466-761.pdf" TargetMode="External"/><Relationship Id="rId1" Type="http://schemas.openxmlformats.org/officeDocument/2006/relationships/slideLayout" Target="../slideLayouts/slideLayout13.xml"/><Relationship Id="rId4" Type="http://schemas.openxmlformats.org/officeDocument/2006/relationships/hyperlink" Target="http://www.slideshare.net/yyahn/link-communities-reveal-multiscale-complexity-in-networks"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8.pn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3.xml"/><Relationship Id="rId5" Type="http://schemas.openxmlformats.org/officeDocument/2006/relationships/image" Target="../media/image52.png"/><Relationship Id="rId4" Type="http://schemas.openxmlformats.org/officeDocument/2006/relationships/image" Target="../media/image51.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8" Type="http://schemas.openxmlformats.org/officeDocument/2006/relationships/image" Target="../media/image55.wmf"/><Relationship Id="rId3" Type="http://schemas.openxmlformats.org/officeDocument/2006/relationships/image" Target="../media/image56.png"/><Relationship Id="rId7" Type="http://schemas.openxmlformats.org/officeDocument/2006/relationships/oleObject" Target="../embeddings/oleObject3.bin"/><Relationship Id="rId2" Type="http://schemas.openxmlformats.org/officeDocument/2006/relationships/slideLayout" Target="../slideLayouts/slideLayout13.xml"/><Relationship Id="rId1" Type="http://schemas.openxmlformats.org/officeDocument/2006/relationships/vmlDrawing" Target="../drawings/vmlDrawing3.v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45.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3.xml"/><Relationship Id="rId1" Type="http://schemas.openxmlformats.org/officeDocument/2006/relationships/vmlDrawing" Target="../drawings/vmlDrawing4.vml"/><Relationship Id="rId6" Type="http://schemas.openxmlformats.org/officeDocument/2006/relationships/image" Target="../media/image62.wmf"/><Relationship Id="rId5" Type="http://schemas.openxmlformats.org/officeDocument/2006/relationships/oleObject" Target="../embeddings/oleObject5.bin"/><Relationship Id="rId4" Type="http://schemas.openxmlformats.org/officeDocument/2006/relationships/image" Target="../media/image61.wmf"/></Relationships>
</file>

<file path=ppt/slides/_rels/slide47.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image" Target="../media/image67.png"/><Relationship Id="rId7" Type="http://schemas.openxmlformats.org/officeDocument/2006/relationships/image" Target="../media/image66.wmf"/><Relationship Id="rId2" Type="http://schemas.openxmlformats.org/officeDocument/2006/relationships/slideLayout" Target="../slideLayouts/slideLayout13.xml"/><Relationship Id="rId1" Type="http://schemas.openxmlformats.org/officeDocument/2006/relationships/vmlDrawing" Target="../drawings/vmlDrawing5.vml"/><Relationship Id="rId6" Type="http://schemas.openxmlformats.org/officeDocument/2006/relationships/oleObject" Target="../embeddings/oleObject7.bin"/><Relationship Id="rId5" Type="http://schemas.openxmlformats.org/officeDocument/2006/relationships/image" Target="../media/image65.wmf"/><Relationship Id="rId4" Type="http://schemas.openxmlformats.org/officeDocument/2006/relationships/oleObject" Target="../embeddings/oleObject6.bin"/></Relationships>
</file>

<file path=ppt/slides/_rels/slide5.xml.rels><?xml version="1.0" encoding="UTF-8" standalone="yes"?>
<Relationships xmlns="http://schemas.openxmlformats.org/package/2006/relationships"><Relationship Id="rId3" Type="http://schemas.openxmlformats.org/officeDocument/2006/relationships/hyperlink" Target="nature-411-6833.pdf" TargetMode="External"/><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13.xml"/><Relationship Id="rId5" Type="http://schemas.openxmlformats.org/officeDocument/2006/relationships/image" Target="../media/image71.png"/><Relationship Id="rId4" Type="http://schemas.openxmlformats.org/officeDocument/2006/relationships/image" Target="../media/image70.png"/></Relationships>
</file>

<file path=ppt/slides/_rels/slide5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gif"/><Relationship Id="rId1" Type="http://schemas.openxmlformats.org/officeDocument/2006/relationships/slideLayout" Target="../slideLayouts/slideLayout13.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5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13.xml"/><Relationship Id="rId4" Type="http://schemas.openxmlformats.org/officeDocument/2006/relationships/image" Target="../media/image79.png"/></Relationships>
</file>

<file path=ppt/slides/_rels/slide53.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image" Target="../media/image82.tiff"/><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hyperlink" Target="proteomics-9-5143.pdf" TargetMode="Externa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hyperlink" Target="../../../../Desktop/&#53685;&#44228;&#50976;&#51204;&#52404;-paper/science-322-104.pdf" TargetMode="External"/><Relationship Id="rId2" Type="http://schemas.openxmlformats.org/officeDocument/2006/relationships/image" Target="../media/image5.png"/><Relationship Id="rId1" Type="http://schemas.openxmlformats.org/officeDocument/2006/relationships/slideLayout" Target="../slideLayouts/slideLayout13.xml"/><Relationship Id="rId4" Type="http://schemas.openxmlformats.org/officeDocument/2006/relationships/hyperlink" Target="science-322-104.pdf" TargetMode="External"/></Relationships>
</file>

<file path=ppt/slides/_rels/slide60.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2" Type="http://schemas.openxmlformats.org/officeDocument/2006/relationships/image" Target="../media/image82.tiff"/><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2" Type="http://schemas.openxmlformats.org/officeDocument/2006/relationships/image" Target="../media/image82.tiff"/><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2" Type="http://schemas.openxmlformats.org/officeDocument/2006/relationships/image" Target="../media/image85.tiff"/><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2" Type="http://schemas.openxmlformats.org/officeDocument/2006/relationships/image" Target="../media/image86.tiff"/><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2" Type="http://schemas.openxmlformats.org/officeDocument/2006/relationships/image" Target="../media/image86.tiff"/><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image" Target="../media/image87.tiff"/><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hyperlink" Target="science-327-425.pdf" TargetMode="External"/><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2" Type="http://schemas.openxmlformats.org/officeDocument/2006/relationships/image" Target="../media/image90.tiff"/><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3" Type="http://schemas.openxmlformats.org/officeDocument/2006/relationships/hyperlink" Target="gr-17-527.pdf" TargetMode="External"/><Relationship Id="rId2" Type="http://schemas.openxmlformats.org/officeDocument/2006/relationships/hyperlink" Target="msb-3-88.pdf" TargetMode="Externa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3.xml"/><Relationship Id="rId4" Type="http://schemas.openxmlformats.org/officeDocument/2006/relationships/hyperlink" Target="science-298-799.pdf" TargetMode="Externa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96.png"/></Relationships>
</file>

<file path=ppt/slides/_rels/slide83.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science-298-824.pdf" TargetMode="External"/><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hyperlink" Target="http://homes.esat.kuleuven.be/~bioiuser/endeavour/index.php" TargetMode="External"/><Relationship Id="rId1" Type="http://schemas.openxmlformats.org/officeDocument/2006/relationships/slideLayout" Target="../slideLayouts/slideLayout13.xml"/></Relationships>
</file>

<file path=ppt/slides/_rels/slide96.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hyperlink" Target="http://www.functionalnet.org/humannet/" TargetMode="External"/><Relationship Id="rId1" Type="http://schemas.openxmlformats.org/officeDocument/2006/relationships/slideLayout" Target="../slideLayouts/slideLayout13.xml"/><Relationship Id="rId4" Type="http://schemas.openxmlformats.org/officeDocument/2006/relationships/hyperlink" Target="Genome%20Res.-2011-Lee-1109-21.pdf" TargetMode="External"/></Relationships>
</file>

<file path=ppt/slides/_rels/slide97.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13.xml"/></Relationships>
</file>

<file path=ppt/slides/_rels/slide98.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13.xml"/></Relationships>
</file>

<file path=ppt/slides/_rels/slide99.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420688" y="3117850"/>
            <a:ext cx="8183760" cy="1470025"/>
          </a:xfrm>
        </p:spPr>
        <p:txBody>
          <a:bodyPr>
            <a:normAutofit/>
          </a:bodyPr>
          <a:lstStyle/>
          <a:p>
            <a:pPr fontAlgn="auto">
              <a:spcAft>
                <a:spcPts val="0"/>
              </a:spcAft>
              <a:defRPr/>
            </a:pPr>
            <a:r>
              <a:rPr lang="en-US" altLang="ko-KR" sz="4000" dirty="0" smtClean="0"/>
              <a:t>Network in Biological Systems</a:t>
            </a:r>
            <a:endParaRPr altLang="ko-KR" sz="4000" dirty="0"/>
          </a:p>
        </p:txBody>
      </p:sp>
      <p:sp>
        <p:nvSpPr>
          <p:cNvPr id="4099" name="Rectangle 3"/>
          <p:cNvSpPr>
            <a:spLocks noGrp="1" noChangeArrowheads="1"/>
          </p:cNvSpPr>
          <p:nvPr>
            <p:ph type="subTitle" idx="1"/>
          </p:nvPr>
        </p:nvSpPr>
        <p:spPr>
          <a:xfrm>
            <a:off x="504825" y="4786313"/>
            <a:ext cx="8210550" cy="1071562"/>
          </a:xfrm>
        </p:spPr>
        <p:txBody>
          <a:bodyPr>
            <a:normAutofit fontScale="70000" lnSpcReduction="20000"/>
          </a:bodyPr>
          <a:lstStyle/>
          <a:p>
            <a:pPr fontAlgn="auto">
              <a:spcAft>
                <a:spcPts val="0"/>
              </a:spcAft>
              <a:defRPr/>
            </a:pPr>
            <a:r>
              <a:rPr altLang="ko-KR" sz="4400" dirty="0"/>
              <a:t>Dongsup Kim</a:t>
            </a:r>
            <a:endParaRPr altLang="ko-KR" dirty="0"/>
          </a:p>
          <a:p>
            <a:pPr fontAlgn="auto">
              <a:spcAft>
                <a:spcPts val="0"/>
              </a:spcAft>
              <a:defRPr/>
            </a:pPr>
            <a:r>
              <a:rPr altLang="ko-KR" dirty="0"/>
              <a:t>Department of Bio &amp; Brain Engineering, KAIST</a:t>
            </a:r>
          </a:p>
          <a:p>
            <a:pPr fontAlgn="auto">
              <a:spcAft>
                <a:spcPts val="0"/>
              </a:spcAft>
              <a:defRPr/>
            </a:pPr>
            <a:r>
              <a:rPr lang="ko-KR" altLang="en-US" dirty="0" smtClean="0"/>
              <a:t>통계유전학 </a:t>
            </a:r>
            <a:r>
              <a:rPr lang="ko-KR" altLang="en-US" dirty="0" err="1" smtClean="0"/>
              <a:t>워크</a:t>
            </a:r>
            <a:r>
              <a:rPr lang="ko-KR" altLang="en-US" dirty="0" err="1"/>
              <a:t>샵</a:t>
            </a:r>
            <a:endParaRPr altLang="ko-K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Metabolic </a:t>
            </a:r>
            <a:r>
              <a:rPr lang="en-US" altLang="ko-KR" dirty="0" smtClean="0"/>
              <a:t>network</a:t>
            </a:r>
            <a:endParaRPr lang="ko-KR" altLang="en-US" dirty="0"/>
          </a:p>
        </p:txBody>
      </p:sp>
      <p:sp>
        <p:nvSpPr>
          <p:cNvPr id="3" name="내용 개체 틀 2"/>
          <p:cNvSpPr>
            <a:spLocks noGrp="1"/>
          </p:cNvSpPr>
          <p:nvPr>
            <p:ph idx="1"/>
          </p:nvPr>
        </p:nvSpPr>
        <p:spPr/>
        <p:txBody>
          <a:bodyPr/>
          <a:lstStyle/>
          <a:p>
            <a:endParaRPr lang="ko-KR" altLang="en-US" dirty="0"/>
          </a:p>
        </p:txBody>
      </p:sp>
      <p:sp>
        <p:nvSpPr>
          <p:cNvPr id="4" name="직사각형 3"/>
          <p:cNvSpPr/>
          <p:nvPr/>
        </p:nvSpPr>
        <p:spPr>
          <a:xfrm>
            <a:off x="35496" y="6381328"/>
            <a:ext cx="5466382" cy="369332"/>
          </a:xfrm>
          <a:prstGeom prst="rect">
            <a:avLst/>
          </a:prstGeom>
        </p:spPr>
        <p:txBody>
          <a:bodyPr wrap="square">
            <a:spAutoFit/>
          </a:bodyPr>
          <a:lstStyle/>
          <a:p>
            <a:pPr>
              <a:buNone/>
            </a:pPr>
            <a:r>
              <a:rPr lang="en-US" altLang="ko-KR" sz="1800" dirty="0" smtClean="0">
                <a:hlinkClick r:id="rId2" action="ppaction://hlinkfile"/>
              </a:rPr>
              <a:t>ND. Price, </a:t>
            </a:r>
            <a:r>
              <a:rPr lang="en-US" altLang="ko-KR" sz="1800" dirty="0">
                <a:hlinkClick r:id="rId2" action="ppaction://hlinkfile"/>
              </a:rPr>
              <a:t>et al, </a:t>
            </a:r>
            <a:r>
              <a:rPr lang="en-US" altLang="ko-KR" sz="1800" dirty="0" smtClean="0">
                <a:hlinkClick r:id="rId2" action="ppaction://hlinkfile"/>
              </a:rPr>
              <a:t>Nature Rev. </a:t>
            </a:r>
            <a:r>
              <a:rPr lang="en-US" altLang="ko-KR" sz="1800" dirty="0" err="1" smtClean="0">
                <a:hlinkClick r:id="rId2" action="ppaction://hlinkfile"/>
              </a:rPr>
              <a:t>Microbiol</a:t>
            </a:r>
            <a:r>
              <a:rPr lang="en-US" altLang="ko-KR" sz="1800" dirty="0" smtClean="0">
                <a:hlinkClick r:id="rId2" action="ppaction://hlinkfile"/>
              </a:rPr>
              <a:t>, 2:886 </a:t>
            </a:r>
            <a:r>
              <a:rPr lang="en-US" altLang="ko-KR" sz="1800" dirty="0">
                <a:hlinkClick r:id="rId2" action="ppaction://hlinkfile"/>
              </a:rPr>
              <a:t>(</a:t>
            </a:r>
            <a:r>
              <a:rPr lang="en-US" altLang="ko-KR" sz="1800" dirty="0" smtClean="0">
                <a:hlinkClick r:id="rId2" action="ppaction://hlinkfile"/>
              </a:rPr>
              <a:t>2004)</a:t>
            </a:r>
            <a:endParaRPr lang="en-US" altLang="ko-KR" sz="1800" dirty="0"/>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9712" y="1529544"/>
            <a:ext cx="4832027" cy="4847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66325974"/>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Stability</a:t>
            </a:r>
            <a:endParaRPr lang="ko-KR" altLang="en-US" dirty="0"/>
          </a:p>
        </p:txBody>
      </p:sp>
      <p:sp>
        <p:nvSpPr>
          <p:cNvPr id="3" name="내용 개체 틀 2"/>
          <p:cNvSpPr>
            <a:spLocks noGrp="1"/>
          </p:cNvSpPr>
          <p:nvPr>
            <p:ph idx="1"/>
          </p:nvPr>
        </p:nvSpPr>
        <p:spPr/>
        <p:txBody>
          <a:bodyPr/>
          <a:lstStyle/>
          <a:p>
            <a:r>
              <a:rPr lang="en-US" altLang="ko-KR" dirty="0"/>
              <a:t>83% of </a:t>
            </a:r>
            <a:r>
              <a:rPr lang="en-US" altLang="ko-KR" dirty="0" smtClean="0"/>
              <a:t>disease-causing mutations affect </a:t>
            </a:r>
            <a:r>
              <a:rPr lang="en-US" altLang="ko-KR" dirty="0"/>
              <a:t>protein stability</a:t>
            </a:r>
            <a:r>
              <a:rPr lang="en-US" altLang="ko-KR" dirty="0" smtClean="0"/>
              <a:t>.</a:t>
            </a:r>
            <a:endParaRPr lang="en-US" altLang="ko-KR" dirty="0"/>
          </a:p>
        </p:txBody>
      </p:sp>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5696" y="2924944"/>
            <a:ext cx="6505575" cy="303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5496" y="6444044"/>
            <a:ext cx="5040560" cy="369332"/>
          </a:xfrm>
          <a:prstGeom prst="rect">
            <a:avLst/>
          </a:prstGeom>
          <a:noFill/>
        </p:spPr>
        <p:txBody>
          <a:bodyPr wrap="square" rtlCol="0">
            <a:spAutoFit/>
          </a:bodyPr>
          <a:lstStyle/>
          <a:p>
            <a:pPr>
              <a:buNone/>
            </a:pPr>
            <a:r>
              <a:rPr lang="en-US" altLang="ko-KR" sz="1800" dirty="0" smtClean="0">
                <a:solidFill>
                  <a:srgbClr val="002060"/>
                </a:solidFill>
              </a:rPr>
              <a:t>Wang &amp; </a:t>
            </a:r>
            <a:r>
              <a:rPr lang="en-US" altLang="ko-KR" sz="1800" dirty="0" err="1" smtClean="0">
                <a:solidFill>
                  <a:srgbClr val="002060"/>
                </a:solidFill>
              </a:rPr>
              <a:t>Moult</a:t>
            </a:r>
            <a:r>
              <a:rPr lang="en-US" altLang="ko-KR" sz="1800" dirty="0" smtClean="0">
                <a:solidFill>
                  <a:srgbClr val="002060"/>
                </a:solidFill>
              </a:rPr>
              <a:t>, Human Mutation, 17:263 (2001)</a:t>
            </a:r>
            <a:endParaRPr lang="ko-KR" altLang="en-US" sz="1800" dirty="0">
              <a:solidFill>
                <a:srgbClr val="002060"/>
              </a:solidFill>
            </a:endParaRPr>
          </a:p>
        </p:txBody>
      </p:sp>
    </p:spTree>
    <p:extLst>
      <p:ext uri="{BB962C8B-B14F-4D97-AF65-F5344CB8AC3E}">
        <p14:creationId xmlns:p14="http://schemas.microsoft.com/office/powerpoint/2010/main" val="1158401469"/>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Pathogenic or not</a:t>
            </a:r>
            <a:endParaRPr lang="ko-KR" altLang="en-US" dirty="0"/>
          </a:p>
        </p:txBody>
      </p:sp>
      <p:sp>
        <p:nvSpPr>
          <p:cNvPr id="3" name="내용 개체 틀 2"/>
          <p:cNvSpPr>
            <a:spLocks noGrp="1"/>
          </p:cNvSpPr>
          <p:nvPr>
            <p:ph idx="1"/>
          </p:nvPr>
        </p:nvSpPr>
        <p:spPr/>
        <p:txBody>
          <a:bodyPr/>
          <a:lstStyle/>
          <a:p>
            <a:r>
              <a:rPr lang="en-US" altLang="ko-KR" dirty="0" smtClean="0"/>
              <a:t>Servers</a:t>
            </a:r>
            <a:endParaRPr lang="ko-KR" altLang="en-US" dirty="0"/>
          </a:p>
        </p:txBody>
      </p:sp>
      <p:pic>
        <p:nvPicPr>
          <p:cNvPr id="921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2466"/>
          <a:stretch/>
        </p:blipFill>
        <p:spPr bwMode="auto">
          <a:xfrm>
            <a:off x="-36512" y="2564904"/>
            <a:ext cx="9147618" cy="324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5496" y="6413266"/>
            <a:ext cx="5872567" cy="400110"/>
          </a:xfrm>
          <a:prstGeom prst="rect">
            <a:avLst/>
          </a:prstGeom>
          <a:noFill/>
        </p:spPr>
        <p:txBody>
          <a:bodyPr wrap="square" rtlCol="0">
            <a:spAutoFit/>
          </a:bodyPr>
          <a:lstStyle/>
          <a:p>
            <a:pPr>
              <a:buNone/>
            </a:pPr>
            <a:r>
              <a:rPr lang="en-US" altLang="ko-KR" sz="2000" dirty="0" smtClean="0">
                <a:solidFill>
                  <a:srgbClr val="C00000"/>
                </a:solidFill>
              </a:rPr>
              <a:t>J. </a:t>
            </a:r>
            <a:r>
              <a:rPr lang="en-US" altLang="ko-KR" sz="2000" dirty="0" err="1" smtClean="0">
                <a:solidFill>
                  <a:srgbClr val="C00000"/>
                </a:solidFill>
              </a:rPr>
              <a:t>Thursberg</a:t>
            </a:r>
            <a:r>
              <a:rPr lang="en-US" altLang="ko-KR" sz="2000" dirty="0" smtClean="0">
                <a:solidFill>
                  <a:srgbClr val="C00000"/>
                </a:solidFill>
              </a:rPr>
              <a:t>, et al. Human Mutation 30:703 (2009)</a:t>
            </a:r>
            <a:endParaRPr lang="ko-KR" altLang="en-US" sz="2000" dirty="0">
              <a:solidFill>
                <a:srgbClr val="C00000"/>
              </a:solidFill>
            </a:endParaRPr>
          </a:p>
        </p:txBody>
      </p:sp>
    </p:spTree>
    <p:extLst>
      <p:ext uri="{BB962C8B-B14F-4D97-AF65-F5344CB8AC3E}">
        <p14:creationId xmlns:p14="http://schemas.microsoft.com/office/powerpoint/2010/main" val="4269804125"/>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Performance</a:t>
            </a:r>
            <a:endParaRPr lang="ko-KR" altLang="en-US" dirty="0"/>
          </a:p>
        </p:txBody>
      </p:sp>
      <p:sp>
        <p:nvSpPr>
          <p:cNvPr id="3" name="내용 개체 틀 2"/>
          <p:cNvSpPr>
            <a:spLocks noGrp="1"/>
          </p:cNvSpPr>
          <p:nvPr>
            <p:ph idx="1"/>
          </p:nvPr>
        </p:nvSpPr>
        <p:spPr/>
        <p:txBody>
          <a:bodyPr/>
          <a:lstStyle/>
          <a:p>
            <a:endParaRPr lang="ko-KR" altLang="en-US"/>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2603" b="45885"/>
          <a:stretch/>
        </p:blipFill>
        <p:spPr bwMode="auto">
          <a:xfrm>
            <a:off x="425305" y="1466193"/>
            <a:ext cx="8280920" cy="478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5496" y="6413266"/>
            <a:ext cx="5872567" cy="400110"/>
          </a:xfrm>
          <a:prstGeom prst="rect">
            <a:avLst/>
          </a:prstGeom>
          <a:noFill/>
        </p:spPr>
        <p:txBody>
          <a:bodyPr wrap="square" rtlCol="0">
            <a:spAutoFit/>
          </a:bodyPr>
          <a:lstStyle/>
          <a:p>
            <a:pPr>
              <a:buNone/>
            </a:pPr>
            <a:r>
              <a:rPr lang="en-US" altLang="ko-KR" sz="2000" dirty="0" smtClean="0">
                <a:solidFill>
                  <a:srgbClr val="C00000"/>
                </a:solidFill>
              </a:rPr>
              <a:t>J. </a:t>
            </a:r>
            <a:r>
              <a:rPr lang="en-US" altLang="ko-KR" sz="2000" dirty="0" err="1" smtClean="0">
                <a:solidFill>
                  <a:srgbClr val="C00000"/>
                </a:solidFill>
              </a:rPr>
              <a:t>Thursberg</a:t>
            </a:r>
            <a:r>
              <a:rPr lang="en-US" altLang="ko-KR" sz="2000" dirty="0" smtClean="0">
                <a:solidFill>
                  <a:srgbClr val="C00000"/>
                </a:solidFill>
              </a:rPr>
              <a:t>, et al. Human Mutation 30:703 (2009)</a:t>
            </a:r>
            <a:endParaRPr lang="ko-KR" altLang="en-US" sz="2000" dirty="0">
              <a:solidFill>
                <a:srgbClr val="C00000"/>
              </a:solidFill>
            </a:endParaRPr>
          </a:p>
        </p:txBody>
      </p:sp>
    </p:spTree>
    <p:extLst>
      <p:ext uri="{BB962C8B-B14F-4D97-AF65-F5344CB8AC3E}">
        <p14:creationId xmlns:p14="http://schemas.microsoft.com/office/powerpoint/2010/main" val="4230520132"/>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PolyPhen-2</a:t>
            </a:r>
            <a:endParaRPr lang="ko-KR" altLang="en-US" dirty="0"/>
          </a:p>
        </p:txBody>
      </p:sp>
      <p:sp>
        <p:nvSpPr>
          <p:cNvPr id="3" name="내용 개체 틀 2"/>
          <p:cNvSpPr>
            <a:spLocks noGrp="1"/>
          </p:cNvSpPr>
          <p:nvPr>
            <p:ph idx="1"/>
          </p:nvPr>
        </p:nvSpPr>
        <p:spPr/>
        <p:txBody>
          <a:bodyPr/>
          <a:lstStyle/>
          <a:p>
            <a:endParaRPr lang="ko-KR" altLang="en-US"/>
          </a:p>
        </p:txBody>
      </p:sp>
      <p:sp>
        <p:nvSpPr>
          <p:cNvPr id="5" name="TextBox 4"/>
          <p:cNvSpPr txBox="1"/>
          <p:nvPr/>
        </p:nvSpPr>
        <p:spPr>
          <a:xfrm>
            <a:off x="35496" y="6413266"/>
            <a:ext cx="5622227" cy="400110"/>
          </a:xfrm>
          <a:prstGeom prst="rect">
            <a:avLst/>
          </a:prstGeom>
          <a:noFill/>
        </p:spPr>
        <p:txBody>
          <a:bodyPr wrap="square" rtlCol="0">
            <a:spAutoFit/>
          </a:bodyPr>
          <a:lstStyle/>
          <a:p>
            <a:pPr>
              <a:buNone/>
            </a:pPr>
            <a:r>
              <a:rPr lang="en-US" altLang="ko-KR" sz="2000" dirty="0" smtClean="0">
                <a:solidFill>
                  <a:srgbClr val="C00000"/>
                </a:solidFill>
              </a:rPr>
              <a:t>I.V. </a:t>
            </a:r>
            <a:r>
              <a:rPr lang="en-US" altLang="ko-KR" sz="2000" dirty="0" err="1" smtClean="0">
                <a:solidFill>
                  <a:srgbClr val="C00000"/>
                </a:solidFill>
              </a:rPr>
              <a:t>Adzhubei</a:t>
            </a:r>
            <a:r>
              <a:rPr lang="en-US" altLang="ko-KR" sz="2000" dirty="0" smtClean="0">
                <a:solidFill>
                  <a:srgbClr val="C00000"/>
                </a:solidFill>
              </a:rPr>
              <a:t>, et al. Nature Method 4:248 (2010)</a:t>
            </a:r>
            <a:endParaRPr lang="ko-KR" altLang="en-US" sz="2000" dirty="0">
              <a:solidFill>
                <a:srgbClr val="C00000"/>
              </a:solidFill>
            </a:endParaRP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728762"/>
            <a:ext cx="8933321" cy="4364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53774925"/>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Sequence Conservation</a:t>
            </a:r>
            <a:endParaRPr lang="ko-KR" altLang="en-US" dirty="0"/>
          </a:p>
        </p:txBody>
      </p:sp>
      <p:sp>
        <p:nvSpPr>
          <p:cNvPr id="3" name="내용 개체 틀 2"/>
          <p:cNvSpPr>
            <a:spLocks noGrp="1"/>
          </p:cNvSpPr>
          <p:nvPr>
            <p:ph idx="1"/>
          </p:nvPr>
        </p:nvSpPr>
        <p:spPr/>
        <p:txBody>
          <a:bodyPr/>
          <a:lstStyle/>
          <a:p>
            <a:endParaRPr lang="ko-KR" altLang="en-US"/>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0522" y="1628800"/>
            <a:ext cx="5038647" cy="4248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5733256"/>
            <a:ext cx="2736482" cy="839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99210" y="5877272"/>
            <a:ext cx="5162465" cy="613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71869466"/>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endParaRPr lang="ko-KR" altLang="en-US" dirty="0"/>
          </a:p>
        </p:txBody>
      </p:sp>
      <p:sp>
        <p:nvSpPr>
          <p:cNvPr id="3" name="내용 개체 틀 2"/>
          <p:cNvSpPr>
            <a:spLocks noGrp="1"/>
          </p:cNvSpPr>
          <p:nvPr>
            <p:ph idx="1"/>
          </p:nvPr>
        </p:nvSpPr>
        <p:spPr/>
        <p:txBody>
          <a:bodyPr/>
          <a:lstStyle/>
          <a:p>
            <a:endParaRPr lang="ko-KR" alt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815" y="1641264"/>
            <a:ext cx="5184576" cy="47656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9426" y="53355"/>
            <a:ext cx="7905750" cy="1504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69168" y="4437112"/>
            <a:ext cx="4752528" cy="1850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58370294"/>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Solvent Accessibility</a:t>
            </a:r>
            <a:endParaRPr lang="ko-KR" altLang="en-US" dirty="0"/>
          </a:p>
        </p:txBody>
      </p:sp>
      <p:sp>
        <p:nvSpPr>
          <p:cNvPr id="3" name="내용 개체 틀 2"/>
          <p:cNvSpPr>
            <a:spLocks noGrp="1"/>
          </p:cNvSpPr>
          <p:nvPr>
            <p:ph idx="1"/>
          </p:nvPr>
        </p:nvSpPr>
        <p:spPr/>
        <p:txBody>
          <a:bodyPr/>
          <a:lstStyle/>
          <a:p>
            <a:endParaRPr lang="ko-KR" altLang="en-US"/>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1700808"/>
            <a:ext cx="6167740" cy="4536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11464195"/>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VAAST</a:t>
            </a:r>
            <a:endParaRPr lang="ko-KR" altLang="en-US" dirty="0"/>
          </a:p>
        </p:txBody>
      </p:sp>
      <p:sp>
        <p:nvSpPr>
          <p:cNvPr id="3" name="내용 개체 틀 2"/>
          <p:cNvSpPr>
            <a:spLocks noGrp="1"/>
          </p:cNvSpPr>
          <p:nvPr>
            <p:ph idx="1"/>
          </p:nvPr>
        </p:nvSpPr>
        <p:spPr/>
        <p:txBody>
          <a:bodyPr/>
          <a:lstStyle/>
          <a:p>
            <a:endParaRPr lang="ko-KR" alt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67644" y="1376865"/>
            <a:ext cx="6552728" cy="3527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5496" y="6413266"/>
            <a:ext cx="5622227" cy="400110"/>
          </a:xfrm>
          <a:prstGeom prst="rect">
            <a:avLst/>
          </a:prstGeom>
          <a:noFill/>
        </p:spPr>
        <p:txBody>
          <a:bodyPr wrap="square" rtlCol="0">
            <a:spAutoFit/>
          </a:bodyPr>
          <a:lstStyle/>
          <a:p>
            <a:pPr>
              <a:buNone/>
            </a:pPr>
            <a:r>
              <a:rPr lang="en-US" altLang="ko-KR" sz="2000" dirty="0" smtClean="0">
                <a:solidFill>
                  <a:srgbClr val="C00000"/>
                </a:solidFill>
              </a:rPr>
              <a:t>M. </a:t>
            </a:r>
            <a:r>
              <a:rPr lang="en-US" altLang="ko-KR" sz="2000" dirty="0" err="1" smtClean="0">
                <a:solidFill>
                  <a:srgbClr val="C00000"/>
                </a:solidFill>
              </a:rPr>
              <a:t>Yandell</a:t>
            </a:r>
            <a:r>
              <a:rPr lang="en-US" altLang="ko-KR" sz="2000" dirty="0" smtClean="0">
                <a:solidFill>
                  <a:srgbClr val="C00000"/>
                </a:solidFill>
              </a:rPr>
              <a:t>, et al. Genome Res. 21:1529 (2011)</a:t>
            </a:r>
            <a:endParaRPr lang="ko-KR" altLang="en-US" sz="2000" dirty="0">
              <a:solidFill>
                <a:srgbClr val="C00000"/>
              </a:solidFill>
            </a:endParaRPr>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4941168"/>
            <a:ext cx="4669152" cy="1296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4008" y="4929708"/>
            <a:ext cx="3951850" cy="1461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22390769"/>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Tools</a:t>
            </a:r>
            <a:endParaRPr lang="ko-KR" altLang="en-US" dirty="0"/>
          </a:p>
        </p:txBody>
      </p:sp>
      <p:sp>
        <p:nvSpPr>
          <p:cNvPr id="3" name="내용 개체 틀 2"/>
          <p:cNvSpPr>
            <a:spLocks noGrp="1"/>
          </p:cNvSpPr>
          <p:nvPr>
            <p:ph idx="1"/>
          </p:nvPr>
        </p:nvSpPr>
        <p:spPr/>
        <p:txBody>
          <a:bodyPr/>
          <a:lstStyle/>
          <a:p>
            <a:r>
              <a:rPr lang="en-US" altLang="ko-KR" dirty="0" smtClean="0"/>
              <a:t>Sequence Analysis</a:t>
            </a:r>
          </a:p>
          <a:p>
            <a:pPr lvl="1"/>
            <a:r>
              <a:rPr lang="en-US" altLang="ko-KR" dirty="0" smtClean="0"/>
              <a:t>Conservation</a:t>
            </a:r>
          </a:p>
          <a:p>
            <a:pPr lvl="1"/>
            <a:r>
              <a:rPr lang="en-US" altLang="ko-KR" dirty="0" smtClean="0"/>
              <a:t>Correlated Mutation</a:t>
            </a:r>
          </a:p>
          <a:p>
            <a:r>
              <a:rPr lang="en-US" altLang="ko-KR" dirty="0" smtClean="0"/>
              <a:t>Structure Analysis</a:t>
            </a:r>
          </a:p>
          <a:p>
            <a:pPr lvl="1"/>
            <a:r>
              <a:rPr lang="en-US" altLang="ko-KR" dirty="0" smtClean="0"/>
              <a:t>Stability</a:t>
            </a:r>
          </a:p>
          <a:p>
            <a:pPr lvl="1"/>
            <a:r>
              <a:rPr lang="en-US" altLang="ko-KR" dirty="0" smtClean="0"/>
              <a:t>Functional site</a:t>
            </a:r>
            <a:endParaRPr lang="en-US" altLang="ko-KR" dirty="0" smtClean="0"/>
          </a:p>
          <a:p>
            <a:r>
              <a:rPr lang="en-US" altLang="ko-KR" dirty="0" smtClean="0"/>
              <a:t>Dynamics</a:t>
            </a:r>
          </a:p>
          <a:p>
            <a:pPr lvl="1"/>
            <a:r>
              <a:rPr lang="en-US" altLang="ko-KR" dirty="0" smtClean="0"/>
              <a:t>Molecular Dynamics (MD) Simulation</a:t>
            </a:r>
            <a:endParaRPr lang="ko-KR" altLang="en-US" dirty="0"/>
          </a:p>
        </p:txBody>
      </p:sp>
    </p:spTree>
    <p:extLst>
      <p:ext uri="{BB962C8B-B14F-4D97-AF65-F5344CB8AC3E}">
        <p14:creationId xmlns:p14="http://schemas.microsoft.com/office/powerpoint/2010/main" val="2435338885"/>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endParaRPr lang="ko-KR" altLang="en-US"/>
          </a:p>
        </p:txBody>
      </p:sp>
      <p:sp>
        <p:nvSpPr>
          <p:cNvPr id="3" name="내용 개체 틀 2"/>
          <p:cNvSpPr>
            <a:spLocks noGrp="1"/>
          </p:cNvSpPr>
          <p:nvPr>
            <p:ph idx="1"/>
          </p:nvPr>
        </p:nvSpPr>
        <p:spPr/>
        <p:txBody>
          <a:bodyPr/>
          <a:lstStyle/>
          <a:p>
            <a:endParaRPr lang="ko-KR" altLang="en-US"/>
          </a:p>
        </p:txBody>
      </p:sp>
      <p:pic>
        <p:nvPicPr>
          <p:cNvPr id="12290" name="Picture 2" descr="C:\Users\Dongsup Kim\Desktop\The ConSurf Server-133221.pn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0"/>
            <a:ext cx="8971919" cy="89502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03541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6" name="Rectangle 2"/>
          <p:cNvSpPr>
            <a:spLocks noGrp="1" noChangeArrowheads="1"/>
          </p:cNvSpPr>
          <p:nvPr>
            <p:ph type="title"/>
          </p:nvPr>
        </p:nvSpPr>
        <p:spPr/>
        <p:txBody>
          <a:bodyPr/>
          <a:lstStyle/>
          <a:p>
            <a:r>
              <a:rPr lang="en-US" altLang="ko-KR" dirty="0"/>
              <a:t>Metabolic Network </a:t>
            </a:r>
            <a:r>
              <a:rPr lang="en-US" altLang="ko-KR" dirty="0" smtClean="0"/>
              <a:t>Database</a:t>
            </a:r>
            <a:endParaRPr lang="en-US" altLang="ko-KR" dirty="0"/>
          </a:p>
        </p:txBody>
      </p:sp>
      <p:sp>
        <p:nvSpPr>
          <p:cNvPr id="2" name="내용 개체 틀 1"/>
          <p:cNvSpPr>
            <a:spLocks noGrp="1"/>
          </p:cNvSpPr>
          <p:nvPr>
            <p:ph idx="1"/>
          </p:nvPr>
        </p:nvSpPr>
        <p:spPr/>
        <p:txBody>
          <a:bodyPr/>
          <a:lstStyle/>
          <a:p>
            <a:r>
              <a:rPr lang="en-US" altLang="ko-KR" sz="2400" b="1" dirty="0">
                <a:latin typeface="Arial" pitchFamily="34" charset="0"/>
              </a:rPr>
              <a:t>KEGG</a:t>
            </a:r>
            <a:r>
              <a:rPr lang="en-US" altLang="ko-KR" sz="2400" dirty="0">
                <a:latin typeface="Arial" pitchFamily="34" charset="0"/>
              </a:rPr>
              <a:t> </a:t>
            </a:r>
            <a:r>
              <a:rPr lang="en-US" altLang="ko-KR" sz="2000" dirty="0">
                <a:latin typeface="Arial" pitchFamily="34" charset="0"/>
              </a:rPr>
              <a:t>(Kyoto encyclopedia of genes and genomes</a:t>
            </a:r>
            <a:r>
              <a:rPr lang="en-US" altLang="ko-KR" sz="2000" dirty="0" smtClean="0">
                <a:latin typeface="Arial" pitchFamily="34" charset="0"/>
              </a:rPr>
              <a:t>): Metabolic </a:t>
            </a:r>
            <a:r>
              <a:rPr lang="en-US" altLang="ko-KR" sz="2000" dirty="0">
                <a:latin typeface="Arial" pitchFamily="34" charset="0"/>
              </a:rPr>
              <a:t>Pathways</a:t>
            </a:r>
            <a:endParaRPr lang="en-US" altLang="ko-KR" sz="2400" dirty="0">
              <a:latin typeface="Arial" pitchFamily="34" charset="0"/>
            </a:endParaRPr>
          </a:p>
          <a:p>
            <a:endParaRPr lang="ko-KR" altLang="en-US" dirty="0"/>
          </a:p>
        </p:txBody>
      </p:sp>
      <p:pic>
        <p:nvPicPr>
          <p:cNvPr id="405509" name="Picture 5" descr="map000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02949" y="2168921"/>
            <a:ext cx="3560763" cy="4716463"/>
          </a:xfrm>
          <a:prstGeom prst="rect">
            <a:avLst/>
          </a:prstGeom>
          <a:noFill/>
          <a:extLst>
            <a:ext uri="{909E8E84-426E-40DD-AFC4-6F175D3DCCD1}">
              <a14:hiddenFill xmlns:a14="http://schemas.microsoft.com/office/drawing/2010/main">
                <a:solidFill>
                  <a:srgbClr val="FFFFFF"/>
                </a:solidFill>
              </a14:hiddenFill>
            </a:ext>
          </a:extLst>
        </p:spPr>
      </p:pic>
      <p:grpSp>
        <p:nvGrpSpPr>
          <p:cNvPr id="405510" name="Group 6"/>
          <p:cNvGrpSpPr>
            <a:grpSpLocks/>
          </p:cNvGrpSpPr>
          <p:nvPr/>
        </p:nvGrpSpPr>
        <p:grpSpPr bwMode="auto">
          <a:xfrm>
            <a:off x="476983" y="3106834"/>
            <a:ext cx="4043363" cy="2830513"/>
            <a:chOff x="429" y="2068"/>
            <a:chExt cx="2547" cy="1783"/>
          </a:xfrm>
        </p:grpSpPr>
        <p:pic>
          <p:nvPicPr>
            <p:cNvPr id="405511" name="Picture 7" descr="map00010"/>
            <p:cNvPicPr>
              <a:picLocks noChangeAspect="1" noChangeArrowheads="1"/>
            </p:cNvPicPr>
            <p:nvPr/>
          </p:nvPicPr>
          <p:blipFill>
            <a:blip r:embed="rId3">
              <a:extLst>
                <a:ext uri="{28A0092B-C50C-407E-A947-70E740481C1C}">
                  <a14:useLocalDpi xmlns:a14="http://schemas.microsoft.com/office/drawing/2010/main" val="0"/>
                </a:ext>
              </a:extLst>
            </a:blip>
            <a:srcRect l="9442" t="65103" r="45079" b="10985"/>
            <a:stretch>
              <a:fillRect/>
            </a:stretch>
          </p:blipFill>
          <p:spPr bwMode="auto">
            <a:xfrm>
              <a:off x="429" y="2077"/>
              <a:ext cx="2547" cy="1774"/>
            </a:xfrm>
            <a:prstGeom prst="rect">
              <a:avLst/>
            </a:prstGeom>
            <a:noFill/>
            <a:extLst>
              <a:ext uri="{909E8E84-426E-40DD-AFC4-6F175D3DCCD1}">
                <a14:hiddenFill xmlns:a14="http://schemas.microsoft.com/office/drawing/2010/main">
                  <a:solidFill>
                    <a:srgbClr val="FFFFFF"/>
                  </a:solidFill>
                </a14:hiddenFill>
              </a:ext>
            </a:extLst>
          </p:spPr>
        </p:pic>
        <p:sp>
          <p:nvSpPr>
            <p:cNvPr id="405512" name="Rectangle 8"/>
            <p:cNvSpPr>
              <a:spLocks noChangeArrowheads="1"/>
            </p:cNvSpPr>
            <p:nvPr/>
          </p:nvSpPr>
          <p:spPr bwMode="auto">
            <a:xfrm>
              <a:off x="432" y="2068"/>
              <a:ext cx="2544" cy="1772"/>
            </a:xfrm>
            <a:prstGeom prst="rect">
              <a:avLst/>
            </a:prstGeom>
            <a:noFill/>
            <a:ln w="38100" cap="sq">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ko-KR" altLang="en-US"/>
            </a:p>
          </p:txBody>
        </p:sp>
      </p:grpSp>
      <p:sp>
        <p:nvSpPr>
          <p:cNvPr id="405513" name="Rectangle 9"/>
          <p:cNvSpPr>
            <a:spLocks noChangeArrowheads="1"/>
          </p:cNvSpPr>
          <p:nvPr/>
        </p:nvSpPr>
        <p:spPr bwMode="auto">
          <a:xfrm>
            <a:off x="5564088" y="5085184"/>
            <a:ext cx="1600200" cy="1066800"/>
          </a:xfrm>
          <a:prstGeom prst="rect">
            <a:avLst/>
          </a:prstGeom>
          <a:noFill/>
          <a:ln w="28575" cap="sq">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ko-KR" altLang="en-US"/>
          </a:p>
        </p:txBody>
      </p:sp>
      <p:sp>
        <p:nvSpPr>
          <p:cNvPr id="405514" name="Line 10"/>
          <p:cNvSpPr>
            <a:spLocks noChangeShapeType="1"/>
          </p:cNvSpPr>
          <p:nvPr/>
        </p:nvSpPr>
        <p:spPr bwMode="auto">
          <a:xfrm>
            <a:off x="4495800" y="5618584"/>
            <a:ext cx="1068288" cy="0"/>
          </a:xfrm>
          <a:prstGeom prst="line">
            <a:avLst/>
          </a:prstGeom>
          <a:noFill/>
          <a:ln w="28575" cap="sq">
            <a:solidFill>
              <a:schemeClr val="tx1"/>
            </a:solidFill>
            <a:round/>
            <a:headEnd type="triangle"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ko-KR" altLang="en-US"/>
          </a:p>
        </p:txBody>
      </p:sp>
      <p:sp>
        <p:nvSpPr>
          <p:cNvPr id="405515" name="Rectangle 11"/>
          <p:cNvSpPr>
            <a:spLocks noChangeArrowheads="1"/>
          </p:cNvSpPr>
          <p:nvPr/>
        </p:nvSpPr>
        <p:spPr bwMode="auto">
          <a:xfrm>
            <a:off x="158750" y="6389777"/>
            <a:ext cx="44894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342900" indent="-342900">
              <a:buFontTx/>
              <a:buNone/>
            </a:pPr>
            <a:r>
              <a:rPr lang="en-US" altLang="ko-KR" sz="2400" dirty="0">
                <a:hlinkClick r:id="rId4"/>
              </a:rPr>
              <a:t>http://www.genome.jp/kegg/</a:t>
            </a:r>
            <a:r>
              <a:rPr lang="en-US" altLang="ko-KR" sz="2400" dirty="0"/>
              <a:t> </a:t>
            </a:r>
            <a:endParaRPr lang="ko-KR" altLang="en-US" sz="2400" dirty="0"/>
          </a:p>
        </p:txBody>
      </p:sp>
    </p:spTree>
    <p:extLst>
      <p:ext uri="{BB962C8B-B14F-4D97-AF65-F5344CB8AC3E}">
        <p14:creationId xmlns:p14="http://schemas.microsoft.com/office/powerpoint/2010/main" val="3384031217"/>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endParaRPr lang="ko-KR" altLang="en-US"/>
          </a:p>
        </p:txBody>
      </p:sp>
      <p:sp>
        <p:nvSpPr>
          <p:cNvPr id="3" name="내용 개체 틀 2"/>
          <p:cNvSpPr>
            <a:spLocks noGrp="1"/>
          </p:cNvSpPr>
          <p:nvPr>
            <p:ph idx="1"/>
          </p:nvPr>
        </p:nvSpPr>
        <p:spPr/>
        <p:txBody>
          <a:bodyPr/>
          <a:lstStyle/>
          <a:p>
            <a:endParaRPr lang="ko-KR" altLang="en-US"/>
          </a:p>
        </p:txBody>
      </p:sp>
      <p:pic>
        <p:nvPicPr>
          <p:cNvPr id="13314" name="Picture 2" descr="C:\Users\Dongsup Kim\Desktop\PolyPhen-2  prediction of functional effects of human nsSNPs-133510.pn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76769"/>
            <a:ext cx="9144000" cy="52885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430541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endParaRPr lang="ko-KR" altLang="en-US" dirty="0"/>
          </a:p>
        </p:txBody>
      </p:sp>
      <p:sp>
        <p:nvSpPr>
          <p:cNvPr id="3" name="제목 2"/>
          <p:cNvSpPr>
            <a:spLocks noGrp="1"/>
          </p:cNvSpPr>
          <p:nvPr>
            <p:ph type="title"/>
          </p:nvPr>
        </p:nvSpPr>
        <p:spPr/>
        <p:txBody>
          <a:bodyPr/>
          <a:lstStyle/>
          <a:p>
            <a:endParaRPr lang="ko-KR" altLang="en-US"/>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87631"/>
            <a:ext cx="7395548" cy="41105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8055" y="4229506"/>
            <a:ext cx="5645819" cy="2531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5269679"/>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altLang="ko-KR" dirty="0" err="1" smtClean="0"/>
              <a:t>Spondyloepimetaphyseal</a:t>
            </a:r>
            <a:r>
              <a:rPr lang="en-US" altLang="ko-KR" dirty="0" smtClean="0"/>
              <a:t> Dysplasia </a:t>
            </a:r>
            <a:r>
              <a:rPr lang="en-US" altLang="ko-KR" dirty="0"/>
              <a:t>with </a:t>
            </a:r>
            <a:r>
              <a:rPr lang="en-US" altLang="ko-KR" dirty="0" smtClean="0"/>
              <a:t>Joint </a:t>
            </a:r>
            <a:r>
              <a:rPr lang="en-US" altLang="ko-KR" dirty="0"/>
              <a:t>L</a:t>
            </a:r>
            <a:r>
              <a:rPr lang="en-US" altLang="ko-KR" dirty="0" smtClean="0"/>
              <a:t>axity </a:t>
            </a:r>
            <a:r>
              <a:rPr lang="en-US" altLang="ko-KR" dirty="0"/>
              <a:t>(</a:t>
            </a:r>
            <a:r>
              <a:rPr lang="en-US" altLang="ko-KR" dirty="0" smtClean="0"/>
              <a:t>SEMD-JL)</a:t>
            </a:r>
            <a:endParaRPr lang="ko-KR" altLang="en-US" dirty="0"/>
          </a:p>
        </p:txBody>
      </p:sp>
      <p:sp>
        <p:nvSpPr>
          <p:cNvPr id="3" name="제목 2"/>
          <p:cNvSpPr>
            <a:spLocks noGrp="1"/>
          </p:cNvSpPr>
          <p:nvPr>
            <p:ph type="title"/>
          </p:nvPr>
        </p:nvSpPr>
        <p:spPr/>
        <p:txBody>
          <a:bodyPr/>
          <a:lstStyle/>
          <a:p>
            <a:r>
              <a:rPr lang="ko-KR" altLang="en-US" dirty="0" smtClean="0"/>
              <a:t>연구 사례</a:t>
            </a:r>
            <a:endParaRPr lang="ko-KR" altLang="en-US"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2924944"/>
            <a:ext cx="2065643" cy="296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02873" y="2890075"/>
            <a:ext cx="2682110" cy="296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8152405"/>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ko-KR" altLang="en-US" dirty="0" smtClean="0"/>
              <a:t>서울대 희귀질환센터</a:t>
            </a:r>
            <a:endParaRPr lang="en-US" altLang="ko-KR" dirty="0" smtClean="0"/>
          </a:p>
          <a:p>
            <a:r>
              <a:rPr lang="en-US" altLang="ko-KR" dirty="0" err="1" smtClean="0"/>
              <a:t>Exome</a:t>
            </a:r>
            <a:r>
              <a:rPr lang="en-US" altLang="ko-KR" dirty="0" smtClean="0"/>
              <a:t> sequencing</a:t>
            </a:r>
          </a:p>
          <a:p>
            <a:r>
              <a:rPr lang="en-US" altLang="ko-KR" dirty="0" smtClean="0"/>
              <a:t>KIF22</a:t>
            </a:r>
            <a:endParaRPr lang="ko-KR" altLang="en-US" dirty="0"/>
          </a:p>
        </p:txBody>
      </p:sp>
      <p:sp>
        <p:nvSpPr>
          <p:cNvPr id="3" name="제목 2"/>
          <p:cNvSpPr>
            <a:spLocks noGrp="1"/>
          </p:cNvSpPr>
          <p:nvPr>
            <p:ph type="title"/>
          </p:nvPr>
        </p:nvSpPr>
        <p:spPr/>
        <p:txBody>
          <a:bodyPr/>
          <a:lstStyle/>
          <a:p>
            <a:r>
              <a:rPr lang="ko-KR" altLang="en-US" dirty="0" smtClean="0"/>
              <a:t>결 과</a:t>
            </a:r>
            <a:endParaRPr lang="ko-KR" altLang="en-US" dirty="0"/>
          </a:p>
        </p:txBody>
      </p:sp>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955664"/>
            <a:ext cx="5626816" cy="2145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93892" y="2777515"/>
            <a:ext cx="3914612" cy="39638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49079530"/>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3"/>
          <p:cNvSpPr>
            <a:spLocks noGrp="1"/>
          </p:cNvSpPr>
          <p:nvPr>
            <p:ph type="ctrTitle"/>
          </p:nvPr>
        </p:nvSpPr>
        <p:spPr>
          <a:xfrm>
            <a:off x="685800" y="2673355"/>
            <a:ext cx="7772400" cy="1470025"/>
          </a:xfrm>
        </p:spPr>
        <p:txBody>
          <a:bodyPr>
            <a:normAutofit fontScale="90000"/>
          </a:bodyPr>
          <a:lstStyle/>
          <a:p>
            <a:r>
              <a:rPr lang="en-US" altLang="ko-KR" dirty="0" smtClean="0"/>
              <a:t>Residue-Residue Co-evolution Network</a:t>
            </a:r>
            <a:endParaRPr lang="ko-KR" altLang="en-US" dirty="0"/>
          </a:p>
        </p:txBody>
      </p:sp>
      <p:sp>
        <p:nvSpPr>
          <p:cNvPr id="3" name="직사각형 2"/>
          <p:cNvSpPr/>
          <p:nvPr/>
        </p:nvSpPr>
        <p:spPr>
          <a:xfrm>
            <a:off x="107504" y="6453336"/>
            <a:ext cx="4286280" cy="369332"/>
          </a:xfrm>
          <a:prstGeom prst="rect">
            <a:avLst/>
          </a:prstGeom>
        </p:spPr>
        <p:txBody>
          <a:bodyPr wrap="square">
            <a:spAutoFit/>
          </a:bodyPr>
          <a:lstStyle/>
          <a:p>
            <a:pPr>
              <a:buNone/>
            </a:pPr>
            <a:r>
              <a:rPr lang="en-US" sz="1800" dirty="0">
                <a:hlinkClick r:id="rId3" action="ppaction://hlinkfile"/>
              </a:rPr>
              <a:t>B.C. Lee, et al., Proteins., 72:863 </a:t>
            </a:r>
            <a:endParaRPr lang="ko-KR" altLang="en-US" sz="1800" dirty="0"/>
          </a:p>
        </p:txBody>
      </p:sp>
    </p:spTree>
    <p:extLst>
      <p:ext uri="{BB962C8B-B14F-4D97-AF65-F5344CB8AC3E}">
        <p14:creationId xmlns:p14="http://schemas.microsoft.com/office/powerpoint/2010/main" val="2477744710"/>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0786" name="Rectangle 2"/>
          <p:cNvSpPr>
            <a:spLocks noGrp="1" noChangeArrowheads="1"/>
          </p:cNvSpPr>
          <p:nvPr>
            <p:ph type="title"/>
          </p:nvPr>
        </p:nvSpPr>
        <p:spPr/>
        <p:txBody>
          <a:bodyPr/>
          <a:lstStyle/>
          <a:p>
            <a:pPr eaLnBrk="1" hangingPunct="1">
              <a:defRPr/>
            </a:pPr>
            <a:r>
              <a:rPr lang="en-US" altLang="ko-KR" dirty="0" smtClean="0"/>
              <a:t>Interaction Network</a:t>
            </a:r>
          </a:p>
        </p:txBody>
      </p:sp>
      <p:sp>
        <p:nvSpPr>
          <p:cNvPr id="29699" name="Rectangle 3"/>
          <p:cNvSpPr>
            <a:spLocks noGrp="1" noChangeArrowheads="1"/>
          </p:cNvSpPr>
          <p:nvPr>
            <p:ph idx="1"/>
          </p:nvPr>
        </p:nvSpPr>
        <p:spPr/>
        <p:txBody>
          <a:bodyPr>
            <a:normAutofit fontScale="92500" lnSpcReduction="10000"/>
          </a:bodyPr>
          <a:lstStyle/>
          <a:p>
            <a:pPr eaLnBrk="1" hangingPunct="1"/>
            <a:r>
              <a:rPr lang="en-US" altLang="ko-KR" dirty="0" smtClean="0"/>
              <a:t>Network analysis: Similarity between protein structure and scale-free network</a:t>
            </a:r>
          </a:p>
          <a:p>
            <a:pPr eaLnBrk="1" hangingPunct="1"/>
            <a:endParaRPr lang="ko-KR" altLang="en-US" dirty="0" smtClean="0"/>
          </a:p>
          <a:p>
            <a:pPr eaLnBrk="1" hangingPunct="1"/>
            <a:endParaRPr lang="ko-KR" altLang="en-US" dirty="0" smtClean="0"/>
          </a:p>
          <a:p>
            <a:pPr eaLnBrk="1" hangingPunct="1"/>
            <a:endParaRPr lang="ko-KR" altLang="en-US" dirty="0" smtClean="0"/>
          </a:p>
          <a:p>
            <a:pPr eaLnBrk="1" hangingPunct="1"/>
            <a:endParaRPr lang="ko-KR" altLang="en-US" dirty="0" smtClean="0"/>
          </a:p>
          <a:p>
            <a:pPr eaLnBrk="1" hangingPunct="1"/>
            <a:endParaRPr lang="ko-KR" altLang="en-US" dirty="0" smtClean="0"/>
          </a:p>
          <a:p>
            <a:pPr eaLnBrk="1" hangingPunct="1"/>
            <a:r>
              <a:rPr lang="en-US" altLang="ko-KR" dirty="0" smtClean="0"/>
              <a:t>Residue-residue Co-evolution Network (RRCN): correlated mutation score by </a:t>
            </a:r>
            <a:r>
              <a:rPr lang="en-US" altLang="ko-KR" dirty="0" err="1" smtClean="0"/>
              <a:t>McBASC</a:t>
            </a:r>
            <a:endParaRPr lang="en-US" altLang="ko-KR" dirty="0" smtClean="0"/>
          </a:p>
        </p:txBody>
      </p:sp>
      <p:grpSp>
        <p:nvGrpSpPr>
          <p:cNvPr id="2" name="Group 4"/>
          <p:cNvGrpSpPr>
            <a:grpSpLocks/>
          </p:cNvGrpSpPr>
          <p:nvPr/>
        </p:nvGrpSpPr>
        <p:grpSpPr bwMode="auto">
          <a:xfrm>
            <a:off x="161925" y="2700346"/>
            <a:ext cx="8820150" cy="1871662"/>
            <a:chOff x="204" y="1026"/>
            <a:chExt cx="5398" cy="1755"/>
          </a:xfrm>
        </p:grpSpPr>
        <p:sp>
          <p:nvSpPr>
            <p:cNvPr id="29701" name="Rectangle 5"/>
            <p:cNvSpPr>
              <a:spLocks noChangeArrowheads="1"/>
            </p:cNvSpPr>
            <p:nvPr/>
          </p:nvSpPr>
          <p:spPr bwMode="auto">
            <a:xfrm>
              <a:off x="204" y="1026"/>
              <a:ext cx="2699" cy="576"/>
            </a:xfrm>
            <a:prstGeom prst="rect">
              <a:avLst/>
            </a:prstGeom>
            <a:solidFill>
              <a:schemeClr val="hlink"/>
            </a:solidFill>
            <a:ln w="9525">
              <a:solidFill>
                <a:schemeClr val="tx1"/>
              </a:solidFill>
              <a:miter lim="800000"/>
              <a:headEnd/>
              <a:tailEnd/>
            </a:ln>
          </p:spPr>
          <p:txBody>
            <a:bodyPr anchor="ctr"/>
            <a:lstStyle/>
            <a:p>
              <a:r>
                <a:rPr lang="en-US" altLang="ko-KR" sz="1800" dirty="0">
                  <a:latin typeface="Arial" charset="0"/>
                  <a:cs typeface="Arial" charset="0"/>
                </a:rPr>
                <a:t>Scale-free network</a:t>
              </a:r>
            </a:p>
          </p:txBody>
        </p:sp>
        <p:sp>
          <p:nvSpPr>
            <p:cNvPr id="29702" name="Rectangle 6"/>
            <p:cNvSpPr>
              <a:spLocks noChangeArrowheads="1"/>
            </p:cNvSpPr>
            <p:nvPr/>
          </p:nvSpPr>
          <p:spPr bwMode="auto">
            <a:xfrm>
              <a:off x="2903" y="1026"/>
              <a:ext cx="2699" cy="576"/>
            </a:xfrm>
            <a:prstGeom prst="rect">
              <a:avLst/>
            </a:prstGeom>
            <a:solidFill>
              <a:schemeClr val="hlink"/>
            </a:solidFill>
            <a:ln w="9525">
              <a:solidFill>
                <a:schemeClr val="tx1"/>
              </a:solidFill>
              <a:miter lim="800000"/>
              <a:headEnd/>
              <a:tailEnd/>
            </a:ln>
          </p:spPr>
          <p:txBody>
            <a:bodyPr anchor="ctr"/>
            <a:lstStyle/>
            <a:p>
              <a:r>
                <a:rPr lang="en-US" altLang="ko-KR" sz="1800">
                  <a:latin typeface="Arial" charset="0"/>
                  <a:cs typeface="Arial" charset="0"/>
                </a:rPr>
                <a:t>Proteins</a:t>
              </a:r>
            </a:p>
          </p:txBody>
        </p:sp>
        <p:sp>
          <p:nvSpPr>
            <p:cNvPr id="29703" name="Rectangle 7"/>
            <p:cNvSpPr>
              <a:spLocks noChangeArrowheads="1"/>
            </p:cNvSpPr>
            <p:nvPr/>
          </p:nvSpPr>
          <p:spPr bwMode="auto">
            <a:xfrm>
              <a:off x="204" y="1661"/>
              <a:ext cx="2699" cy="576"/>
            </a:xfrm>
            <a:prstGeom prst="rect">
              <a:avLst/>
            </a:prstGeom>
            <a:solidFill>
              <a:schemeClr val="accent1"/>
            </a:solidFill>
            <a:ln w="9525">
              <a:solidFill>
                <a:schemeClr val="tx1"/>
              </a:solidFill>
              <a:miter lim="800000"/>
              <a:headEnd/>
              <a:tailEnd/>
            </a:ln>
          </p:spPr>
          <p:txBody>
            <a:bodyPr anchor="ctr"/>
            <a:lstStyle/>
            <a:p>
              <a:r>
                <a:rPr lang="en-US" altLang="ko-KR" sz="1800" b="0" dirty="0">
                  <a:latin typeface="Arial" charset="0"/>
                  <a:cs typeface="Arial" charset="0"/>
                </a:rPr>
                <a:t>Tolerance to random attack</a:t>
              </a:r>
            </a:p>
          </p:txBody>
        </p:sp>
        <p:sp>
          <p:nvSpPr>
            <p:cNvPr id="29704" name="Rectangle 8"/>
            <p:cNvSpPr>
              <a:spLocks noChangeArrowheads="1"/>
            </p:cNvSpPr>
            <p:nvPr/>
          </p:nvSpPr>
          <p:spPr bwMode="auto">
            <a:xfrm>
              <a:off x="2903" y="1661"/>
              <a:ext cx="2699" cy="576"/>
            </a:xfrm>
            <a:prstGeom prst="rect">
              <a:avLst/>
            </a:prstGeom>
            <a:solidFill>
              <a:schemeClr val="accent1"/>
            </a:solidFill>
            <a:ln w="9525">
              <a:solidFill>
                <a:schemeClr val="tx1"/>
              </a:solidFill>
              <a:miter lim="800000"/>
              <a:headEnd/>
              <a:tailEnd/>
            </a:ln>
          </p:spPr>
          <p:txBody>
            <a:bodyPr anchor="ctr"/>
            <a:lstStyle/>
            <a:p>
              <a:r>
                <a:rPr lang="en-US" altLang="ko-KR" sz="1800" b="0">
                  <a:latin typeface="Arial" charset="0"/>
                  <a:cs typeface="Arial" charset="0"/>
                </a:rPr>
                <a:t>Even if nearly 50% A.A. are changed, the structure is maintained</a:t>
              </a:r>
            </a:p>
          </p:txBody>
        </p:sp>
        <p:sp>
          <p:nvSpPr>
            <p:cNvPr id="29705" name="Rectangle 9"/>
            <p:cNvSpPr>
              <a:spLocks noChangeArrowheads="1"/>
            </p:cNvSpPr>
            <p:nvPr/>
          </p:nvSpPr>
          <p:spPr bwMode="auto">
            <a:xfrm>
              <a:off x="204" y="2205"/>
              <a:ext cx="2699" cy="576"/>
            </a:xfrm>
            <a:prstGeom prst="rect">
              <a:avLst/>
            </a:prstGeom>
            <a:solidFill>
              <a:schemeClr val="accent1"/>
            </a:solidFill>
            <a:ln w="9525">
              <a:solidFill>
                <a:schemeClr val="tx1"/>
              </a:solidFill>
              <a:miter lim="800000"/>
              <a:headEnd/>
              <a:tailEnd/>
            </a:ln>
          </p:spPr>
          <p:txBody>
            <a:bodyPr anchor="ctr"/>
            <a:lstStyle/>
            <a:p>
              <a:r>
                <a:rPr lang="en-US" altLang="ko-KR" sz="1800" b="0" dirty="0">
                  <a:latin typeface="Arial" charset="0"/>
                  <a:cs typeface="Arial" charset="0"/>
                </a:rPr>
                <a:t>Weak to hub attack</a:t>
              </a:r>
            </a:p>
          </p:txBody>
        </p:sp>
        <p:sp>
          <p:nvSpPr>
            <p:cNvPr id="29706" name="Rectangle 10"/>
            <p:cNvSpPr>
              <a:spLocks noChangeArrowheads="1"/>
            </p:cNvSpPr>
            <p:nvPr/>
          </p:nvSpPr>
          <p:spPr bwMode="auto">
            <a:xfrm>
              <a:off x="2903" y="2205"/>
              <a:ext cx="2699" cy="576"/>
            </a:xfrm>
            <a:prstGeom prst="rect">
              <a:avLst/>
            </a:prstGeom>
            <a:solidFill>
              <a:schemeClr val="accent1"/>
            </a:solidFill>
            <a:ln w="9525">
              <a:solidFill>
                <a:schemeClr val="tx1"/>
              </a:solidFill>
              <a:miter lim="800000"/>
              <a:headEnd/>
              <a:tailEnd/>
            </a:ln>
          </p:spPr>
          <p:txBody>
            <a:bodyPr anchor="ctr"/>
            <a:lstStyle/>
            <a:p>
              <a:r>
                <a:rPr lang="en-US" altLang="ko-KR" sz="1800" b="0" dirty="0">
                  <a:latin typeface="Arial" charset="0"/>
                  <a:cs typeface="Arial" charset="0"/>
                </a:rPr>
                <a:t>If a few of specific residues are changed, the structure and function are collapsed</a:t>
              </a:r>
            </a:p>
          </p:txBody>
        </p:sp>
      </p:grpSp>
    </p:spTree>
    <p:extLst>
      <p:ext uri="{BB962C8B-B14F-4D97-AF65-F5344CB8AC3E}">
        <p14:creationId xmlns:p14="http://schemas.microsoft.com/office/powerpoint/2010/main" val="2350195674"/>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pPr eaLnBrk="1" hangingPunct="1">
              <a:defRPr/>
            </a:pPr>
            <a:r>
              <a:rPr lang="en-US" altLang="ko-KR" dirty="0" smtClean="0"/>
              <a:t>Framework</a:t>
            </a:r>
            <a:endParaRPr lang="ko-KR" altLang="en-US" dirty="0" smtClean="0"/>
          </a:p>
        </p:txBody>
      </p:sp>
      <p:sp>
        <p:nvSpPr>
          <p:cNvPr id="30724" name="AutoShape 12"/>
          <p:cNvSpPr>
            <a:spLocks noChangeArrowheads="1"/>
          </p:cNvSpPr>
          <p:nvPr/>
        </p:nvSpPr>
        <p:spPr bwMode="auto">
          <a:xfrm>
            <a:off x="2571750" y="2643188"/>
            <a:ext cx="433388" cy="360362"/>
          </a:xfrm>
          <a:prstGeom prst="rightArrow">
            <a:avLst>
              <a:gd name="adj1" fmla="val 50000"/>
              <a:gd name="adj2" fmla="val 30066"/>
            </a:avLst>
          </a:prstGeom>
          <a:solidFill>
            <a:schemeClr val="accent1"/>
          </a:solidFill>
          <a:ln w="9525">
            <a:solidFill>
              <a:schemeClr val="tx1"/>
            </a:solidFill>
            <a:miter lim="800000"/>
            <a:headEnd/>
            <a:tailEnd/>
          </a:ln>
        </p:spPr>
        <p:txBody>
          <a:bodyPr wrap="none" anchor="ctr"/>
          <a:lstStyle/>
          <a:p>
            <a:pPr>
              <a:buNone/>
            </a:pPr>
            <a:r>
              <a:rPr kumimoji="0" lang="en-US" altLang="ko-KR" sz="1000">
                <a:latin typeface="Georgia" pitchFamily="18" charset="0"/>
                <a:ea typeface="HY견명조" pitchFamily="18" charset="-127"/>
              </a:rPr>
              <a:t>CMA</a:t>
            </a:r>
            <a:endParaRPr kumimoji="0" lang="ko-KR" altLang="en-US" sz="1000">
              <a:latin typeface="Georgia" pitchFamily="18" charset="0"/>
              <a:ea typeface="HY견명조" pitchFamily="18" charset="-127"/>
            </a:endParaRPr>
          </a:p>
        </p:txBody>
      </p:sp>
      <p:pic>
        <p:nvPicPr>
          <p:cNvPr id="30725" name="Picture 15"/>
          <p:cNvPicPr>
            <a:picLocks noChangeAspect="1" noChangeArrowheads="1"/>
          </p:cNvPicPr>
          <p:nvPr/>
        </p:nvPicPr>
        <p:blipFill>
          <a:blip r:embed="rId3"/>
          <a:srcRect l="7036" t="7089" r="30582" b="8871"/>
          <a:stretch>
            <a:fillRect/>
          </a:stretch>
        </p:blipFill>
        <p:spPr bwMode="auto">
          <a:xfrm>
            <a:off x="6210300" y="1571625"/>
            <a:ext cx="2627313" cy="2520950"/>
          </a:xfrm>
          <a:prstGeom prst="rect">
            <a:avLst/>
          </a:prstGeom>
          <a:noFill/>
          <a:ln w="9525">
            <a:noFill/>
            <a:miter lim="800000"/>
            <a:headEnd/>
            <a:tailEnd/>
          </a:ln>
        </p:spPr>
      </p:pic>
      <p:pic>
        <p:nvPicPr>
          <p:cNvPr id="30726" name="Picture 17"/>
          <p:cNvPicPr>
            <a:picLocks noChangeAspect="1" noChangeArrowheads="1"/>
          </p:cNvPicPr>
          <p:nvPr/>
        </p:nvPicPr>
        <p:blipFill>
          <a:blip r:embed="rId4"/>
          <a:srcRect l="25508" t="18771" r="26364" b="15302"/>
          <a:stretch>
            <a:fillRect/>
          </a:stretch>
        </p:blipFill>
        <p:spPr bwMode="auto">
          <a:xfrm>
            <a:off x="3000375" y="1857375"/>
            <a:ext cx="2736850" cy="2500313"/>
          </a:xfrm>
          <a:prstGeom prst="rect">
            <a:avLst/>
          </a:prstGeom>
          <a:noFill/>
          <a:ln w="9525">
            <a:noFill/>
            <a:miter lim="800000"/>
            <a:headEnd/>
            <a:tailEnd/>
          </a:ln>
        </p:spPr>
      </p:pic>
      <p:sp>
        <p:nvSpPr>
          <p:cNvPr id="30727" name="Rectangle 19"/>
          <p:cNvSpPr>
            <a:spLocks noChangeArrowheads="1"/>
          </p:cNvSpPr>
          <p:nvPr/>
        </p:nvSpPr>
        <p:spPr bwMode="auto">
          <a:xfrm>
            <a:off x="714375" y="4000500"/>
            <a:ext cx="1714500" cy="1214438"/>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buNone/>
            </a:pPr>
            <a:r>
              <a:rPr kumimoji="0" lang="en-US" altLang="ko-KR" sz="2000">
                <a:latin typeface="Arial" charset="0"/>
                <a:ea typeface="HY견명조" pitchFamily="18" charset="-127"/>
                <a:cs typeface="Arial" charset="0"/>
              </a:rPr>
              <a:t>Multiple</a:t>
            </a:r>
          </a:p>
          <a:p>
            <a:pPr>
              <a:buNone/>
            </a:pPr>
            <a:r>
              <a:rPr kumimoji="0" lang="en-US" altLang="ko-KR" sz="2000">
                <a:latin typeface="Arial" charset="0"/>
                <a:ea typeface="HY견명조" pitchFamily="18" charset="-127"/>
                <a:cs typeface="Arial" charset="0"/>
              </a:rPr>
              <a:t>Sequence </a:t>
            </a:r>
          </a:p>
          <a:p>
            <a:pPr>
              <a:buNone/>
            </a:pPr>
            <a:r>
              <a:rPr kumimoji="0" lang="en-US" altLang="ko-KR" sz="2000">
                <a:latin typeface="Arial" charset="0"/>
                <a:ea typeface="HY견명조" pitchFamily="18" charset="-127"/>
                <a:cs typeface="Arial" charset="0"/>
              </a:rPr>
              <a:t>Alignment</a:t>
            </a:r>
          </a:p>
        </p:txBody>
      </p:sp>
      <p:sp>
        <p:nvSpPr>
          <p:cNvPr id="30728" name="Rectangle 20"/>
          <p:cNvSpPr>
            <a:spLocks noChangeArrowheads="1"/>
          </p:cNvSpPr>
          <p:nvPr/>
        </p:nvSpPr>
        <p:spPr bwMode="auto">
          <a:xfrm>
            <a:off x="3643313" y="4357688"/>
            <a:ext cx="1357312" cy="720725"/>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buNone/>
            </a:pPr>
            <a:r>
              <a:rPr kumimoji="0" lang="en-US" altLang="ko-KR" sz="2000">
                <a:latin typeface="Arial" charset="0"/>
                <a:ea typeface="HY견명조" pitchFamily="18" charset="-127"/>
                <a:cs typeface="Arial" charset="0"/>
              </a:rPr>
              <a:t>Network</a:t>
            </a:r>
          </a:p>
          <a:p>
            <a:pPr>
              <a:buNone/>
            </a:pPr>
            <a:r>
              <a:rPr kumimoji="0" lang="en-US" altLang="ko-KR" sz="2000">
                <a:latin typeface="Arial" charset="0"/>
                <a:ea typeface="HY견명조" pitchFamily="18" charset="-127"/>
                <a:cs typeface="Arial" charset="0"/>
              </a:rPr>
              <a:t>Analysis</a:t>
            </a:r>
          </a:p>
        </p:txBody>
      </p:sp>
      <p:sp>
        <p:nvSpPr>
          <p:cNvPr id="30729" name="AutoShape 22"/>
          <p:cNvSpPr>
            <a:spLocks noChangeArrowheads="1"/>
          </p:cNvSpPr>
          <p:nvPr/>
        </p:nvSpPr>
        <p:spPr bwMode="auto">
          <a:xfrm>
            <a:off x="5857875" y="2857500"/>
            <a:ext cx="433388" cy="360363"/>
          </a:xfrm>
          <a:prstGeom prst="rightArrow">
            <a:avLst>
              <a:gd name="adj1" fmla="val 50000"/>
              <a:gd name="adj2" fmla="val 30066"/>
            </a:avLst>
          </a:prstGeom>
          <a:solidFill>
            <a:schemeClr val="accent1"/>
          </a:solidFill>
          <a:ln w="9525">
            <a:solidFill>
              <a:schemeClr val="tx1"/>
            </a:solidFill>
            <a:miter lim="800000"/>
            <a:headEnd/>
            <a:tailEnd/>
          </a:ln>
        </p:spPr>
        <p:txBody>
          <a:bodyPr wrap="none" anchor="ctr"/>
          <a:lstStyle/>
          <a:p>
            <a:pPr>
              <a:buNone/>
            </a:pPr>
            <a:endParaRPr kumimoji="0" lang="ko-KR" altLang="en-US">
              <a:latin typeface="Georgia" pitchFamily="18" charset="0"/>
              <a:ea typeface="HY견명조" pitchFamily="18" charset="-127"/>
            </a:endParaRPr>
          </a:p>
        </p:txBody>
      </p:sp>
      <p:sp>
        <p:nvSpPr>
          <p:cNvPr id="30730" name="Rectangle 23"/>
          <p:cNvSpPr>
            <a:spLocks noChangeArrowheads="1"/>
          </p:cNvSpPr>
          <p:nvPr/>
        </p:nvSpPr>
        <p:spPr bwMode="auto">
          <a:xfrm>
            <a:off x="5715000" y="4429125"/>
            <a:ext cx="3071813" cy="714375"/>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buNone/>
            </a:pPr>
            <a:r>
              <a:rPr kumimoji="0" lang="en-US" altLang="ko-KR" sz="2000">
                <a:latin typeface="Arial" charset="0"/>
                <a:ea typeface="HY견명조" pitchFamily="18" charset="-127"/>
                <a:cs typeface="Arial" charset="0"/>
              </a:rPr>
              <a:t>Functionally</a:t>
            </a:r>
          </a:p>
          <a:p>
            <a:pPr>
              <a:buNone/>
            </a:pPr>
            <a:r>
              <a:rPr kumimoji="0" lang="en-US" altLang="ko-KR" sz="2000">
                <a:latin typeface="Arial" charset="0"/>
                <a:ea typeface="HY견명조" pitchFamily="18" charset="-127"/>
                <a:cs typeface="Arial" charset="0"/>
              </a:rPr>
              <a:t>Important residues</a:t>
            </a:r>
          </a:p>
        </p:txBody>
      </p:sp>
      <p:grpSp>
        <p:nvGrpSpPr>
          <p:cNvPr id="3" name="Group 18"/>
          <p:cNvGrpSpPr>
            <a:grpSpLocks/>
          </p:cNvGrpSpPr>
          <p:nvPr/>
        </p:nvGrpSpPr>
        <p:grpSpPr bwMode="auto">
          <a:xfrm>
            <a:off x="857250" y="2214563"/>
            <a:ext cx="1295400" cy="1512887"/>
            <a:chOff x="521" y="2568"/>
            <a:chExt cx="1180" cy="953"/>
          </a:xfrm>
        </p:grpSpPr>
        <p:sp>
          <p:nvSpPr>
            <p:cNvPr id="30732" name="Line 4"/>
            <p:cNvSpPr>
              <a:spLocks noChangeShapeType="1"/>
            </p:cNvSpPr>
            <p:nvPr/>
          </p:nvSpPr>
          <p:spPr bwMode="auto">
            <a:xfrm>
              <a:off x="521" y="2568"/>
              <a:ext cx="1180" cy="0"/>
            </a:xfrm>
            <a:prstGeom prst="line">
              <a:avLst/>
            </a:prstGeom>
            <a:noFill/>
            <a:ln w="28575">
              <a:solidFill>
                <a:srgbClr val="000000"/>
              </a:solidFill>
              <a:round/>
              <a:headEnd/>
              <a:tailEnd/>
            </a:ln>
          </p:spPr>
          <p:txBody>
            <a:bodyPr/>
            <a:lstStyle/>
            <a:p>
              <a:pPr>
                <a:buNone/>
              </a:pPr>
              <a:endParaRPr lang="ko-KR" altLang="en-US"/>
            </a:p>
          </p:txBody>
        </p:sp>
        <p:sp>
          <p:nvSpPr>
            <p:cNvPr id="30733" name="Line 5"/>
            <p:cNvSpPr>
              <a:spLocks noChangeShapeType="1"/>
            </p:cNvSpPr>
            <p:nvPr/>
          </p:nvSpPr>
          <p:spPr bwMode="auto">
            <a:xfrm>
              <a:off x="521" y="2704"/>
              <a:ext cx="1180" cy="0"/>
            </a:xfrm>
            <a:prstGeom prst="line">
              <a:avLst/>
            </a:prstGeom>
            <a:noFill/>
            <a:ln w="28575">
              <a:solidFill>
                <a:srgbClr val="000000"/>
              </a:solidFill>
              <a:round/>
              <a:headEnd/>
              <a:tailEnd/>
            </a:ln>
          </p:spPr>
          <p:txBody>
            <a:bodyPr/>
            <a:lstStyle/>
            <a:p>
              <a:pPr>
                <a:buNone/>
              </a:pPr>
              <a:endParaRPr lang="ko-KR" altLang="en-US"/>
            </a:p>
          </p:txBody>
        </p:sp>
        <p:sp>
          <p:nvSpPr>
            <p:cNvPr id="30734" name="Line 6"/>
            <p:cNvSpPr>
              <a:spLocks noChangeShapeType="1"/>
            </p:cNvSpPr>
            <p:nvPr/>
          </p:nvSpPr>
          <p:spPr bwMode="auto">
            <a:xfrm>
              <a:off x="521" y="2840"/>
              <a:ext cx="1180" cy="0"/>
            </a:xfrm>
            <a:prstGeom prst="line">
              <a:avLst/>
            </a:prstGeom>
            <a:noFill/>
            <a:ln w="28575">
              <a:solidFill>
                <a:srgbClr val="000000"/>
              </a:solidFill>
              <a:round/>
              <a:headEnd/>
              <a:tailEnd/>
            </a:ln>
          </p:spPr>
          <p:txBody>
            <a:bodyPr/>
            <a:lstStyle/>
            <a:p>
              <a:pPr>
                <a:buNone/>
              </a:pPr>
              <a:endParaRPr lang="ko-KR" altLang="en-US"/>
            </a:p>
          </p:txBody>
        </p:sp>
        <p:sp>
          <p:nvSpPr>
            <p:cNvPr id="30735" name="Line 7"/>
            <p:cNvSpPr>
              <a:spLocks noChangeShapeType="1"/>
            </p:cNvSpPr>
            <p:nvPr/>
          </p:nvSpPr>
          <p:spPr bwMode="auto">
            <a:xfrm>
              <a:off x="521" y="2976"/>
              <a:ext cx="1180" cy="0"/>
            </a:xfrm>
            <a:prstGeom prst="line">
              <a:avLst/>
            </a:prstGeom>
            <a:noFill/>
            <a:ln w="28575">
              <a:solidFill>
                <a:srgbClr val="000000"/>
              </a:solidFill>
              <a:round/>
              <a:headEnd/>
              <a:tailEnd/>
            </a:ln>
          </p:spPr>
          <p:txBody>
            <a:bodyPr/>
            <a:lstStyle/>
            <a:p>
              <a:pPr>
                <a:buNone/>
              </a:pPr>
              <a:endParaRPr lang="ko-KR" altLang="en-US"/>
            </a:p>
          </p:txBody>
        </p:sp>
        <p:sp>
          <p:nvSpPr>
            <p:cNvPr id="30736" name="Line 8"/>
            <p:cNvSpPr>
              <a:spLocks noChangeShapeType="1"/>
            </p:cNvSpPr>
            <p:nvPr/>
          </p:nvSpPr>
          <p:spPr bwMode="auto">
            <a:xfrm>
              <a:off x="521" y="3113"/>
              <a:ext cx="1180" cy="0"/>
            </a:xfrm>
            <a:prstGeom prst="line">
              <a:avLst/>
            </a:prstGeom>
            <a:noFill/>
            <a:ln w="28575">
              <a:solidFill>
                <a:srgbClr val="000000"/>
              </a:solidFill>
              <a:round/>
              <a:headEnd/>
              <a:tailEnd/>
            </a:ln>
          </p:spPr>
          <p:txBody>
            <a:bodyPr/>
            <a:lstStyle/>
            <a:p>
              <a:pPr>
                <a:buNone/>
              </a:pPr>
              <a:endParaRPr lang="ko-KR" altLang="en-US"/>
            </a:p>
          </p:txBody>
        </p:sp>
        <p:sp>
          <p:nvSpPr>
            <p:cNvPr id="30737" name="Line 9"/>
            <p:cNvSpPr>
              <a:spLocks noChangeShapeType="1"/>
            </p:cNvSpPr>
            <p:nvPr/>
          </p:nvSpPr>
          <p:spPr bwMode="auto">
            <a:xfrm>
              <a:off x="521" y="3249"/>
              <a:ext cx="1180" cy="0"/>
            </a:xfrm>
            <a:prstGeom prst="line">
              <a:avLst/>
            </a:prstGeom>
            <a:noFill/>
            <a:ln w="28575">
              <a:solidFill>
                <a:srgbClr val="000000"/>
              </a:solidFill>
              <a:round/>
              <a:headEnd/>
              <a:tailEnd/>
            </a:ln>
          </p:spPr>
          <p:txBody>
            <a:bodyPr/>
            <a:lstStyle/>
            <a:p>
              <a:pPr>
                <a:buNone/>
              </a:pPr>
              <a:endParaRPr lang="ko-KR" altLang="en-US"/>
            </a:p>
          </p:txBody>
        </p:sp>
        <p:sp>
          <p:nvSpPr>
            <p:cNvPr id="30738" name="Line 10"/>
            <p:cNvSpPr>
              <a:spLocks noChangeShapeType="1"/>
            </p:cNvSpPr>
            <p:nvPr/>
          </p:nvSpPr>
          <p:spPr bwMode="auto">
            <a:xfrm>
              <a:off x="521" y="3385"/>
              <a:ext cx="1180" cy="0"/>
            </a:xfrm>
            <a:prstGeom prst="line">
              <a:avLst/>
            </a:prstGeom>
            <a:noFill/>
            <a:ln w="28575">
              <a:solidFill>
                <a:srgbClr val="000000"/>
              </a:solidFill>
              <a:round/>
              <a:headEnd/>
              <a:tailEnd/>
            </a:ln>
          </p:spPr>
          <p:txBody>
            <a:bodyPr/>
            <a:lstStyle/>
            <a:p>
              <a:pPr>
                <a:buNone/>
              </a:pPr>
              <a:endParaRPr lang="ko-KR" altLang="en-US"/>
            </a:p>
          </p:txBody>
        </p:sp>
        <p:sp>
          <p:nvSpPr>
            <p:cNvPr id="30739" name="Line 11"/>
            <p:cNvSpPr>
              <a:spLocks noChangeShapeType="1"/>
            </p:cNvSpPr>
            <p:nvPr/>
          </p:nvSpPr>
          <p:spPr bwMode="auto">
            <a:xfrm>
              <a:off x="521" y="3521"/>
              <a:ext cx="1180" cy="0"/>
            </a:xfrm>
            <a:prstGeom prst="line">
              <a:avLst/>
            </a:prstGeom>
            <a:noFill/>
            <a:ln w="28575">
              <a:solidFill>
                <a:srgbClr val="000000"/>
              </a:solidFill>
              <a:round/>
              <a:headEnd/>
              <a:tailEnd/>
            </a:ln>
          </p:spPr>
          <p:txBody>
            <a:bodyPr/>
            <a:lstStyle/>
            <a:p>
              <a:pPr>
                <a:buNone/>
              </a:pPr>
              <a:endParaRPr lang="ko-KR" altLang="en-US"/>
            </a:p>
          </p:txBody>
        </p:sp>
      </p:grpSp>
    </p:spTree>
    <p:extLst>
      <p:ext uri="{BB962C8B-B14F-4D97-AF65-F5344CB8AC3E}">
        <p14:creationId xmlns:p14="http://schemas.microsoft.com/office/powerpoint/2010/main" val="3063840230"/>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pPr eaLnBrk="1" hangingPunct="1">
              <a:defRPr/>
            </a:pPr>
            <a:r>
              <a:rPr lang="en-US" altLang="ko-KR" dirty="0" smtClean="0"/>
              <a:t>Special Nodes</a:t>
            </a:r>
            <a:endParaRPr lang="ko-KR" altLang="en-US" dirty="0" smtClean="0"/>
          </a:p>
        </p:txBody>
      </p:sp>
      <p:sp>
        <p:nvSpPr>
          <p:cNvPr id="31747" name="내용 개체 틀 2"/>
          <p:cNvSpPr>
            <a:spLocks noGrp="1"/>
          </p:cNvSpPr>
          <p:nvPr>
            <p:ph idx="1"/>
          </p:nvPr>
        </p:nvSpPr>
        <p:spPr/>
        <p:txBody>
          <a:bodyPr>
            <a:normAutofit fontScale="92500" lnSpcReduction="10000"/>
          </a:bodyPr>
          <a:lstStyle/>
          <a:p>
            <a:pPr eaLnBrk="1" hangingPunct="1"/>
            <a:r>
              <a:rPr lang="en-US" altLang="ko-KR" dirty="0" smtClean="0"/>
              <a:t>Hub nodes</a:t>
            </a:r>
          </a:p>
          <a:p>
            <a:pPr lvl="1" eaLnBrk="1" hangingPunct="1"/>
            <a:r>
              <a:rPr lang="en-US" altLang="ko-KR" dirty="0" smtClean="0"/>
              <a:t>Nodes with high degree of connectivity</a:t>
            </a:r>
          </a:p>
          <a:p>
            <a:pPr lvl="1" eaLnBrk="1" hangingPunct="1"/>
            <a:r>
              <a:rPr lang="en-US" altLang="ko-KR" dirty="0" smtClean="0"/>
              <a:t>Important for the network stability against random attack</a:t>
            </a:r>
          </a:p>
          <a:p>
            <a:pPr eaLnBrk="1" hangingPunct="1"/>
            <a:endParaRPr lang="en-US" altLang="ko-KR" dirty="0" smtClean="0"/>
          </a:p>
          <a:p>
            <a:pPr eaLnBrk="1" hangingPunct="1"/>
            <a:r>
              <a:rPr lang="en-US" altLang="ko-KR" dirty="0" smtClean="0"/>
              <a:t>Information centrality nodes</a:t>
            </a:r>
          </a:p>
          <a:p>
            <a:pPr lvl="1" eaLnBrk="1" hangingPunct="1"/>
            <a:r>
              <a:rPr lang="en-US" altLang="ko-KR" dirty="0" smtClean="0"/>
              <a:t>nodes with high information centrality scores (C</a:t>
            </a:r>
            <a:r>
              <a:rPr lang="en-US" altLang="ko-KR" baseline="30000" dirty="0" smtClean="0"/>
              <a:t>I </a:t>
            </a:r>
            <a:r>
              <a:rPr lang="en-US" altLang="ko-KR" dirty="0" smtClean="0"/>
              <a:t>nodes) </a:t>
            </a:r>
          </a:p>
          <a:p>
            <a:pPr lvl="1" eaLnBrk="1" hangingPunct="1"/>
            <a:r>
              <a:rPr lang="en-US" altLang="ko-KR" dirty="0" smtClean="0"/>
              <a:t>C</a:t>
            </a:r>
            <a:r>
              <a:rPr lang="en-US" altLang="ko-KR" baseline="30000" dirty="0" smtClean="0"/>
              <a:t>I</a:t>
            </a:r>
            <a:r>
              <a:rPr lang="en-US" altLang="ko-KR" dirty="0" smtClean="0"/>
              <a:t> is a measure of how efficiently the information propagates through a network</a:t>
            </a:r>
          </a:p>
          <a:p>
            <a:pPr lvl="1" eaLnBrk="1" hangingPunct="1">
              <a:buNone/>
            </a:pPr>
            <a:endParaRPr lang="en-US" altLang="ko-KR" dirty="0" smtClean="0"/>
          </a:p>
        </p:txBody>
      </p:sp>
    </p:spTree>
    <p:extLst>
      <p:ext uri="{BB962C8B-B14F-4D97-AF65-F5344CB8AC3E}">
        <p14:creationId xmlns:p14="http://schemas.microsoft.com/office/powerpoint/2010/main" val="3816793587"/>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Results</a:t>
            </a:r>
            <a:endParaRPr lang="ko-KR" altLang="en-US" dirty="0"/>
          </a:p>
        </p:txBody>
      </p:sp>
      <p:sp>
        <p:nvSpPr>
          <p:cNvPr id="3" name="내용 개체 틀 2"/>
          <p:cNvSpPr>
            <a:spLocks noGrp="1"/>
          </p:cNvSpPr>
          <p:nvPr>
            <p:ph idx="1"/>
          </p:nvPr>
        </p:nvSpPr>
        <p:spPr/>
        <p:txBody>
          <a:bodyPr/>
          <a:lstStyle/>
          <a:p>
            <a:endParaRPr lang="ko-KR" altLang="en-US"/>
          </a:p>
        </p:txBody>
      </p:sp>
      <p:pic>
        <p:nvPicPr>
          <p:cNvPr id="116738" name="Picture 2"/>
          <p:cNvPicPr>
            <a:picLocks noChangeAspect="1" noChangeArrowheads="1"/>
          </p:cNvPicPr>
          <p:nvPr/>
        </p:nvPicPr>
        <p:blipFill>
          <a:blip r:embed="rId3"/>
          <a:srcRect/>
          <a:stretch>
            <a:fillRect/>
          </a:stretch>
        </p:blipFill>
        <p:spPr bwMode="auto">
          <a:xfrm>
            <a:off x="642910" y="1571612"/>
            <a:ext cx="7477125" cy="4467225"/>
          </a:xfrm>
          <a:prstGeom prst="rect">
            <a:avLst/>
          </a:prstGeom>
          <a:noFill/>
          <a:ln w="12700" cap="sq" cmpd="sng" algn="ctr">
            <a:noFill/>
            <a:prstDash val="solid"/>
            <a:miter lim="800000"/>
            <a:headEnd/>
            <a:tailEnd/>
          </a:ln>
          <a:effectLst/>
        </p:spPr>
      </p:pic>
    </p:spTree>
    <p:extLst>
      <p:ext uri="{BB962C8B-B14F-4D97-AF65-F5344CB8AC3E}">
        <p14:creationId xmlns:p14="http://schemas.microsoft.com/office/powerpoint/2010/main" val="1388408910"/>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Results</a:t>
            </a:r>
            <a:endParaRPr lang="ko-KR" altLang="en-US" dirty="0"/>
          </a:p>
        </p:txBody>
      </p:sp>
      <p:sp>
        <p:nvSpPr>
          <p:cNvPr id="3" name="내용 개체 틀 2"/>
          <p:cNvSpPr>
            <a:spLocks noGrp="1"/>
          </p:cNvSpPr>
          <p:nvPr>
            <p:ph idx="1"/>
          </p:nvPr>
        </p:nvSpPr>
        <p:spPr/>
        <p:txBody>
          <a:bodyPr/>
          <a:lstStyle/>
          <a:p>
            <a:endParaRPr lang="ko-KR" altLang="en-US"/>
          </a:p>
        </p:txBody>
      </p:sp>
      <p:pic>
        <p:nvPicPr>
          <p:cNvPr id="117762" name="Picture 2"/>
          <p:cNvPicPr>
            <a:picLocks noChangeAspect="1" noChangeArrowheads="1"/>
          </p:cNvPicPr>
          <p:nvPr/>
        </p:nvPicPr>
        <p:blipFill>
          <a:blip r:embed="rId3"/>
          <a:srcRect/>
          <a:stretch>
            <a:fillRect/>
          </a:stretch>
        </p:blipFill>
        <p:spPr bwMode="auto">
          <a:xfrm>
            <a:off x="785786" y="1714488"/>
            <a:ext cx="7543800" cy="4495800"/>
          </a:xfrm>
          <a:prstGeom prst="rect">
            <a:avLst/>
          </a:prstGeom>
          <a:noFill/>
          <a:ln w="12700" cap="sq" cmpd="sng" algn="ctr">
            <a:noFill/>
            <a:prstDash val="solid"/>
            <a:miter lim="800000"/>
            <a:headEnd/>
            <a:tailEnd/>
          </a:ln>
          <a:effectLst/>
        </p:spPr>
      </p:pic>
    </p:spTree>
    <p:extLst>
      <p:ext uri="{BB962C8B-B14F-4D97-AF65-F5344CB8AC3E}">
        <p14:creationId xmlns:p14="http://schemas.microsoft.com/office/powerpoint/2010/main" val="13106695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Scale-free, Modularity, Hierarchy</a:t>
            </a:r>
            <a:endParaRPr lang="ko-KR" altLang="en-US" dirty="0"/>
          </a:p>
        </p:txBody>
      </p:sp>
      <p:sp>
        <p:nvSpPr>
          <p:cNvPr id="3" name="내용 개체 틀 2"/>
          <p:cNvSpPr>
            <a:spLocks noGrp="1"/>
          </p:cNvSpPr>
          <p:nvPr>
            <p:ph idx="1"/>
          </p:nvPr>
        </p:nvSpPr>
        <p:spPr/>
        <p:txBody>
          <a:bodyPr/>
          <a:lstStyle/>
          <a:p>
            <a:endParaRPr lang="ko-KR" altLang="en-US"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016" y="1650542"/>
            <a:ext cx="4266795" cy="4977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674" y="2636912"/>
            <a:ext cx="4123693" cy="2088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직사각형 5"/>
          <p:cNvSpPr/>
          <p:nvPr/>
        </p:nvSpPr>
        <p:spPr>
          <a:xfrm>
            <a:off x="185738" y="6444044"/>
            <a:ext cx="4890318" cy="369332"/>
          </a:xfrm>
          <a:prstGeom prst="rect">
            <a:avLst/>
          </a:prstGeom>
        </p:spPr>
        <p:txBody>
          <a:bodyPr wrap="square">
            <a:spAutoFit/>
          </a:bodyPr>
          <a:lstStyle/>
          <a:p>
            <a:pPr>
              <a:buNone/>
            </a:pPr>
            <a:r>
              <a:rPr lang="en-US" altLang="ko-KR" sz="1800" dirty="0" smtClean="0">
                <a:hlinkClick r:id="rId4" action="ppaction://hlinkfile"/>
              </a:rPr>
              <a:t>E. </a:t>
            </a:r>
            <a:r>
              <a:rPr lang="en-US" altLang="ko-KR" sz="1800" dirty="0" err="1" smtClean="0">
                <a:hlinkClick r:id="rId4" action="ppaction://hlinkfile"/>
              </a:rPr>
              <a:t>Ravasz</a:t>
            </a:r>
            <a:r>
              <a:rPr lang="en-US" altLang="ko-KR" sz="1800" dirty="0" smtClean="0">
                <a:hlinkClick r:id="rId4" action="ppaction://hlinkfile"/>
              </a:rPr>
              <a:t>, </a:t>
            </a:r>
            <a:r>
              <a:rPr lang="en-US" altLang="ko-KR" sz="1800" dirty="0">
                <a:hlinkClick r:id="rId4" action="ppaction://hlinkfile"/>
              </a:rPr>
              <a:t>et al, </a:t>
            </a:r>
            <a:r>
              <a:rPr lang="en-US" altLang="ko-KR" sz="1800" dirty="0" smtClean="0">
                <a:hlinkClick r:id="rId4" action="ppaction://hlinkfile"/>
              </a:rPr>
              <a:t>Science, 297:1551 </a:t>
            </a:r>
            <a:r>
              <a:rPr lang="en-US" altLang="ko-KR" sz="1800" dirty="0">
                <a:hlinkClick r:id="rId4" action="ppaction://hlinkfile"/>
              </a:rPr>
              <a:t>(</a:t>
            </a:r>
            <a:r>
              <a:rPr lang="en-US" altLang="ko-KR" sz="1800" dirty="0" smtClean="0">
                <a:hlinkClick r:id="rId4" action="ppaction://hlinkfile"/>
              </a:rPr>
              <a:t>2002)</a:t>
            </a:r>
            <a:endParaRPr lang="en-US" altLang="ko-KR" sz="1800" dirty="0"/>
          </a:p>
        </p:txBody>
      </p:sp>
    </p:spTree>
    <p:extLst>
      <p:ext uri="{BB962C8B-B14F-4D97-AF65-F5344CB8AC3E}">
        <p14:creationId xmlns:p14="http://schemas.microsoft.com/office/powerpoint/2010/main" val="1095780326"/>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pPr eaLnBrk="1" hangingPunct="1">
              <a:defRPr/>
            </a:pPr>
            <a:r>
              <a:rPr lang="en-US" altLang="ko-KR" dirty="0" smtClean="0"/>
              <a:t>Examples</a:t>
            </a:r>
            <a:endParaRPr lang="ko-KR" altLang="en-US" dirty="0" smtClean="0"/>
          </a:p>
        </p:txBody>
      </p:sp>
      <p:sp>
        <p:nvSpPr>
          <p:cNvPr id="33795" name="내용 개체 틀 2"/>
          <p:cNvSpPr>
            <a:spLocks noGrp="1"/>
          </p:cNvSpPr>
          <p:nvPr>
            <p:ph idx="1"/>
          </p:nvPr>
        </p:nvSpPr>
        <p:spPr/>
        <p:txBody>
          <a:bodyPr/>
          <a:lstStyle/>
          <a:p>
            <a:pPr eaLnBrk="1" hangingPunct="1"/>
            <a:endParaRPr lang="ko-KR" altLang="en-US" dirty="0" smtClean="0"/>
          </a:p>
        </p:txBody>
      </p:sp>
      <p:pic>
        <p:nvPicPr>
          <p:cNvPr id="33796" name="Picture 2" descr="examples"/>
          <p:cNvPicPr preferRelativeResize="0">
            <a:picLocks noChangeAspect="1" noChangeArrowheads="1"/>
          </p:cNvPicPr>
          <p:nvPr/>
        </p:nvPicPr>
        <p:blipFill>
          <a:blip r:embed="rId3"/>
          <a:srcRect/>
          <a:stretch>
            <a:fillRect/>
          </a:stretch>
        </p:blipFill>
        <p:spPr bwMode="auto">
          <a:xfrm>
            <a:off x="1785938" y="1500188"/>
            <a:ext cx="5764212" cy="4278312"/>
          </a:xfrm>
          <a:prstGeom prst="rect">
            <a:avLst/>
          </a:prstGeom>
          <a:noFill/>
          <a:ln w="9525">
            <a:noFill/>
            <a:miter lim="800000"/>
            <a:headEnd/>
            <a:tailEnd/>
          </a:ln>
        </p:spPr>
      </p:pic>
    </p:spTree>
    <p:extLst>
      <p:ext uri="{BB962C8B-B14F-4D97-AF65-F5344CB8AC3E}">
        <p14:creationId xmlns:p14="http://schemas.microsoft.com/office/powerpoint/2010/main" val="3723433875"/>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p:cNvSpPr>
            <a:spLocks noGrp="1"/>
          </p:cNvSpPr>
          <p:nvPr>
            <p:ph type="ctrTitle"/>
          </p:nvPr>
        </p:nvSpPr>
        <p:spPr/>
        <p:txBody>
          <a:bodyPr/>
          <a:lstStyle/>
          <a:p>
            <a:r>
              <a:rPr lang="en-US" altLang="ko-KR" dirty="0" smtClean="0"/>
              <a:t>Protein Structure Network</a:t>
            </a:r>
            <a:endParaRPr lang="ko-KR" altLang="en-US" dirty="0"/>
          </a:p>
        </p:txBody>
      </p:sp>
      <p:sp>
        <p:nvSpPr>
          <p:cNvPr id="7" name="부제목 6"/>
          <p:cNvSpPr>
            <a:spLocks noGrp="1"/>
          </p:cNvSpPr>
          <p:nvPr>
            <p:ph type="subTitle" idx="1"/>
          </p:nvPr>
        </p:nvSpPr>
        <p:spPr/>
        <p:txBody>
          <a:bodyPr/>
          <a:lstStyle/>
          <a:p>
            <a:endParaRPr lang="ko-KR" altLang="en-US"/>
          </a:p>
        </p:txBody>
      </p:sp>
      <p:sp>
        <p:nvSpPr>
          <p:cNvPr id="4" name="TextBox 3"/>
          <p:cNvSpPr txBox="1"/>
          <p:nvPr/>
        </p:nvSpPr>
        <p:spPr>
          <a:xfrm>
            <a:off x="35496" y="6372036"/>
            <a:ext cx="4641335" cy="369332"/>
          </a:xfrm>
          <a:prstGeom prst="rect">
            <a:avLst/>
          </a:prstGeom>
          <a:noFill/>
        </p:spPr>
        <p:txBody>
          <a:bodyPr wrap="none" rtlCol="0">
            <a:spAutoFit/>
          </a:bodyPr>
          <a:lstStyle/>
          <a:p>
            <a:pPr>
              <a:buNone/>
            </a:pPr>
            <a:r>
              <a:rPr lang="en-US" altLang="ko-KR" sz="1800" b="0" dirty="0" smtClean="0">
                <a:latin typeface="+mn-lt"/>
                <a:hlinkClick r:id="rId2" action="ppaction://hlinkfile"/>
              </a:rPr>
              <a:t>K. Park &amp; D. Kim, BMC </a:t>
            </a:r>
            <a:r>
              <a:rPr lang="en-US" altLang="ko-KR" sz="1800" b="0" dirty="0" err="1" smtClean="0">
                <a:latin typeface="+mn-lt"/>
                <a:hlinkClick r:id="rId2" action="ppaction://hlinkfile"/>
              </a:rPr>
              <a:t>Bioinfo</a:t>
            </a:r>
            <a:r>
              <a:rPr lang="en-US" altLang="ko-KR" sz="1800" b="0" dirty="0" smtClean="0">
                <a:latin typeface="+mn-lt"/>
                <a:hlinkClick r:id="rId2" action="ppaction://hlinkfile"/>
              </a:rPr>
              <a:t>, 12:S23 (2011)</a:t>
            </a:r>
            <a:endParaRPr lang="ko-KR" altLang="en-US" sz="1800" b="0" dirty="0">
              <a:latin typeface="+mn-lt"/>
            </a:endParaRPr>
          </a:p>
        </p:txBody>
      </p:sp>
    </p:spTree>
    <p:extLst>
      <p:ext uri="{BB962C8B-B14F-4D97-AF65-F5344CB8AC3E}">
        <p14:creationId xmlns:p14="http://schemas.microsoft.com/office/powerpoint/2010/main" val="3527490462"/>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Protein </a:t>
            </a:r>
            <a:r>
              <a:rPr lang="en-US" altLang="ko-KR" dirty="0" err="1" smtClean="0"/>
              <a:t>Allostery</a:t>
            </a:r>
            <a:endParaRPr lang="ko-KR" altLang="en-US" dirty="0"/>
          </a:p>
        </p:txBody>
      </p:sp>
      <p:sp>
        <p:nvSpPr>
          <p:cNvPr id="3" name="내용 개체 틀 2"/>
          <p:cNvSpPr>
            <a:spLocks noGrp="1"/>
          </p:cNvSpPr>
          <p:nvPr>
            <p:ph idx="1"/>
          </p:nvPr>
        </p:nvSpPr>
        <p:spPr/>
        <p:txBody>
          <a:bodyPr>
            <a:normAutofit fontScale="92500" lnSpcReduction="10000"/>
          </a:bodyPr>
          <a:lstStyle/>
          <a:p>
            <a:r>
              <a:rPr lang="en-US" altLang="ko-KR" dirty="0" smtClean="0"/>
              <a:t>Historically, </a:t>
            </a:r>
            <a:r>
              <a:rPr lang="en-US" altLang="ko-KR" dirty="0" err="1" smtClean="0"/>
              <a:t>allostery</a:t>
            </a:r>
            <a:r>
              <a:rPr lang="en-US" altLang="ko-KR" dirty="0" smtClean="0"/>
              <a:t> has been functionally attributed to homo-</a:t>
            </a:r>
            <a:r>
              <a:rPr lang="en-US" altLang="ko-KR" dirty="0" err="1" smtClean="0"/>
              <a:t>oligomeric</a:t>
            </a:r>
            <a:r>
              <a:rPr lang="en-US" altLang="ko-KR" dirty="0" smtClean="0"/>
              <a:t> proteins. </a:t>
            </a:r>
          </a:p>
          <a:p>
            <a:r>
              <a:rPr lang="en-US" altLang="ko-KR" dirty="0" smtClean="0"/>
              <a:t>It is now widely recognized that the modulation of protein–substrate, protein–</a:t>
            </a:r>
            <a:r>
              <a:rPr lang="en-US" altLang="ko-KR" dirty="0" err="1" smtClean="0"/>
              <a:t>ligand</a:t>
            </a:r>
            <a:r>
              <a:rPr lang="en-US" altLang="ko-KR" dirty="0" smtClean="0"/>
              <a:t> and protein–protein interactions by </a:t>
            </a:r>
            <a:r>
              <a:rPr lang="en-US" altLang="ko-KR" dirty="0" err="1" smtClean="0"/>
              <a:t>ligand</a:t>
            </a:r>
            <a:r>
              <a:rPr lang="en-US" altLang="ko-KR" dirty="0" smtClean="0"/>
              <a:t> binding distant from the interaction.</a:t>
            </a:r>
          </a:p>
          <a:p>
            <a:r>
              <a:rPr lang="en-US" altLang="ko-KR" dirty="0" smtClean="0"/>
              <a:t>Binding of a </a:t>
            </a:r>
            <a:r>
              <a:rPr lang="en-US" altLang="ko-KR" dirty="0" err="1" smtClean="0"/>
              <a:t>ligand</a:t>
            </a:r>
            <a:r>
              <a:rPr lang="en-US" altLang="ko-KR" dirty="0" smtClean="0"/>
              <a:t> at one site causing a change in affinity or catalytic efficiency at a distant site. </a:t>
            </a:r>
          </a:p>
          <a:p>
            <a:r>
              <a:rPr lang="en-US" altLang="ko-KR" dirty="0" smtClean="0"/>
              <a:t>Signal transduction through protein structure</a:t>
            </a:r>
          </a:p>
        </p:txBody>
      </p:sp>
    </p:spTree>
    <p:extLst>
      <p:ext uri="{BB962C8B-B14F-4D97-AF65-F5344CB8AC3E}">
        <p14:creationId xmlns:p14="http://schemas.microsoft.com/office/powerpoint/2010/main" val="1232376413"/>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dirty="0" smtClean="0"/>
              <a:t>Different modes of </a:t>
            </a:r>
            <a:r>
              <a:rPr lang="en-US" altLang="ko-KR" dirty="0" err="1" smtClean="0"/>
              <a:t>allostery</a:t>
            </a:r>
            <a:endParaRPr lang="ko-KR" altLang="en-US" dirty="0"/>
          </a:p>
        </p:txBody>
      </p:sp>
      <p:sp>
        <p:nvSpPr>
          <p:cNvPr id="3" name="내용 개체 틀 2"/>
          <p:cNvSpPr>
            <a:spLocks noGrp="1"/>
          </p:cNvSpPr>
          <p:nvPr>
            <p:ph idx="1"/>
          </p:nvPr>
        </p:nvSpPr>
        <p:spPr/>
        <p:txBody>
          <a:bodyPr/>
          <a:lstStyle/>
          <a:p>
            <a:endParaRPr lang="ko-KR" altLang="en-US"/>
          </a:p>
        </p:txBody>
      </p:sp>
      <p:pic>
        <p:nvPicPr>
          <p:cNvPr id="194562" name="Picture 2"/>
          <p:cNvPicPr>
            <a:picLocks noChangeAspect="1" noChangeArrowheads="1"/>
          </p:cNvPicPr>
          <p:nvPr/>
        </p:nvPicPr>
        <p:blipFill>
          <a:blip r:embed="rId2" cstate="print"/>
          <a:srcRect/>
          <a:stretch>
            <a:fillRect/>
          </a:stretch>
        </p:blipFill>
        <p:spPr bwMode="auto">
          <a:xfrm>
            <a:off x="1142976" y="1500174"/>
            <a:ext cx="7019925" cy="4819650"/>
          </a:xfrm>
          <a:prstGeom prst="rect">
            <a:avLst/>
          </a:prstGeom>
          <a:noFill/>
          <a:ln w="9525">
            <a:noFill/>
            <a:miter lim="800000"/>
            <a:headEnd/>
            <a:tailEnd/>
          </a:ln>
        </p:spPr>
      </p:pic>
      <p:sp>
        <p:nvSpPr>
          <p:cNvPr id="5" name="TextBox 4"/>
          <p:cNvSpPr txBox="1"/>
          <p:nvPr/>
        </p:nvSpPr>
        <p:spPr>
          <a:xfrm>
            <a:off x="107504" y="6372036"/>
            <a:ext cx="5798382" cy="369332"/>
          </a:xfrm>
          <a:prstGeom prst="rect">
            <a:avLst/>
          </a:prstGeom>
          <a:noFill/>
        </p:spPr>
        <p:txBody>
          <a:bodyPr wrap="none" rtlCol="0">
            <a:spAutoFit/>
          </a:bodyPr>
          <a:lstStyle/>
          <a:p>
            <a:pPr>
              <a:buNone/>
            </a:pPr>
            <a:r>
              <a:rPr lang="en-US" altLang="ko-KR" sz="1800" dirty="0" err="1"/>
              <a:t>Goodey</a:t>
            </a:r>
            <a:r>
              <a:rPr lang="en-US" altLang="ko-KR" sz="1800" dirty="0"/>
              <a:t> &amp; </a:t>
            </a:r>
            <a:r>
              <a:rPr lang="en-US" altLang="ko-KR" sz="1800" dirty="0" err="1"/>
              <a:t>Benkovic</a:t>
            </a:r>
            <a:r>
              <a:rPr lang="en-US" altLang="ko-KR" sz="1800" dirty="0"/>
              <a:t>, Nature Chem. Biol. 4:474 (2008)</a:t>
            </a:r>
            <a:endParaRPr lang="ko-KR" altLang="en-US" sz="1800" dirty="0"/>
          </a:p>
        </p:txBody>
      </p:sp>
    </p:spTree>
    <p:extLst>
      <p:ext uri="{BB962C8B-B14F-4D97-AF65-F5344CB8AC3E}">
        <p14:creationId xmlns:p14="http://schemas.microsoft.com/office/powerpoint/2010/main" val="2854480220"/>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Multiple pathways</a:t>
            </a:r>
            <a:endParaRPr lang="ko-KR" altLang="en-US" dirty="0"/>
          </a:p>
        </p:txBody>
      </p:sp>
      <p:sp>
        <p:nvSpPr>
          <p:cNvPr id="3" name="내용 개체 틀 2"/>
          <p:cNvSpPr>
            <a:spLocks noGrp="1"/>
          </p:cNvSpPr>
          <p:nvPr>
            <p:ph idx="1"/>
          </p:nvPr>
        </p:nvSpPr>
        <p:spPr/>
        <p:txBody>
          <a:bodyPr/>
          <a:lstStyle/>
          <a:p>
            <a:endParaRPr lang="ko-KR" altLang="en-US"/>
          </a:p>
        </p:txBody>
      </p:sp>
      <p:pic>
        <p:nvPicPr>
          <p:cNvPr id="196610" name="Picture 2"/>
          <p:cNvPicPr>
            <a:picLocks noChangeAspect="1" noChangeArrowheads="1"/>
          </p:cNvPicPr>
          <p:nvPr/>
        </p:nvPicPr>
        <p:blipFill>
          <a:blip r:embed="rId2" cstate="print"/>
          <a:srcRect/>
          <a:stretch>
            <a:fillRect/>
          </a:stretch>
        </p:blipFill>
        <p:spPr bwMode="auto">
          <a:xfrm>
            <a:off x="30618" y="2786058"/>
            <a:ext cx="4398506" cy="2703472"/>
          </a:xfrm>
          <a:prstGeom prst="rect">
            <a:avLst/>
          </a:prstGeom>
          <a:noFill/>
          <a:ln w="9525">
            <a:noFill/>
            <a:miter lim="800000"/>
            <a:headEnd/>
            <a:tailEnd/>
          </a:ln>
        </p:spPr>
      </p:pic>
      <p:pic>
        <p:nvPicPr>
          <p:cNvPr id="196611" name="Picture 3"/>
          <p:cNvPicPr>
            <a:picLocks noChangeAspect="1" noChangeArrowheads="1"/>
          </p:cNvPicPr>
          <p:nvPr/>
        </p:nvPicPr>
        <p:blipFill>
          <a:blip r:embed="rId3" cstate="print"/>
          <a:srcRect/>
          <a:stretch>
            <a:fillRect/>
          </a:stretch>
        </p:blipFill>
        <p:spPr bwMode="auto">
          <a:xfrm>
            <a:off x="4571999" y="2643182"/>
            <a:ext cx="4419443" cy="2822945"/>
          </a:xfrm>
          <a:prstGeom prst="rect">
            <a:avLst/>
          </a:prstGeom>
          <a:noFill/>
          <a:ln w="9525">
            <a:noFill/>
            <a:miter lim="800000"/>
            <a:headEnd/>
            <a:tailEnd/>
          </a:ln>
        </p:spPr>
      </p:pic>
    </p:spTree>
    <p:extLst>
      <p:ext uri="{BB962C8B-B14F-4D97-AF65-F5344CB8AC3E}">
        <p14:creationId xmlns:p14="http://schemas.microsoft.com/office/powerpoint/2010/main" val="2032588142"/>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Transformation</a:t>
            </a:r>
            <a:endParaRPr lang="ko-KR" altLang="en-US" dirty="0"/>
          </a:p>
        </p:txBody>
      </p:sp>
      <p:sp>
        <p:nvSpPr>
          <p:cNvPr id="3" name="내용 개체 틀 2"/>
          <p:cNvSpPr>
            <a:spLocks noGrp="1"/>
          </p:cNvSpPr>
          <p:nvPr>
            <p:ph idx="1"/>
          </p:nvPr>
        </p:nvSpPr>
        <p:spPr/>
        <p:txBody>
          <a:bodyPr/>
          <a:lstStyle/>
          <a:p>
            <a:r>
              <a:rPr lang="en-US" altLang="ko-KR" dirty="0" smtClean="0"/>
              <a:t>Structure </a:t>
            </a:r>
            <a:r>
              <a:rPr lang="en-US" altLang="ko-KR" dirty="0" smtClean="0">
                <a:sym typeface="Wingdings" pitchFamily="2" charset="2"/>
              </a:rPr>
              <a:t> Network  Transition matrix</a:t>
            </a:r>
          </a:p>
          <a:p>
            <a:r>
              <a:rPr lang="en-US" altLang="ko-KR" dirty="0" smtClean="0">
                <a:sym typeface="Wingdings" pitchFamily="2" charset="2"/>
              </a:rPr>
              <a:t>Affinity:</a:t>
            </a:r>
          </a:p>
          <a:p>
            <a:endParaRPr lang="en-US" altLang="ko-KR" dirty="0" smtClean="0">
              <a:sym typeface="Wingdings" pitchFamily="2" charset="2"/>
            </a:endParaRPr>
          </a:p>
          <a:p>
            <a:r>
              <a:rPr lang="en-US" altLang="ko-KR" dirty="0" smtClean="0">
                <a:sym typeface="Wingdings" pitchFamily="2" charset="2"/>
              </a:rPr>
              <a:t>Markov transition matrix:</a:t>
            </a:r>
            <a:endParaRPr lang="ko-KR" altLang="en-US" dirty="0"/>
          </a:p>
        </p:txBody>
      </p:sp>
      <p:pic>
        <p:nvPicPr>
          <p:cNvPr id="195586" name="Picture 2"/>
          <p:cNvPicPr>
            <a:picLocks noChangeAspect="1" noChangeArrowheads="1"/>
          </p:cNvPicPr>
          <p:nvPr/>
        </p:nvPicPr>
        <p:blipFill>
          <a:blip r:embed="rId2" cstate="print"/>
          <a:srcRect/>
          <a:stretch>
            <a:fillRect/>
          </a:stretch>
        </p:blipFill>
        <p:spPr bwMode="auto">
          <a:xfrm>
            <a:off x="3643306" y="4049618"/>
            <a:ext cx="2500330" cy="2379778"/>
          </a:xfrm>
          <a:prstGeom prst="rect">
            <a:avLst/>
          </a:prstGeom>
          <a:noFill/>
          <a:ln w="9525">
            <a:noFill/>
            <a:miter lim="800000"/>
            <a:headEnd/>
            <a:tailEnd/>
          </a:ln>
        </p:spPr>
      </p:pic>
      <p:pic>
        <p:nvPicPr>
          <p:cNvPr id="5" name="Picture 2"/>
          <p:cNvPicPr>
            <a:picLocks noChangeAspect="1" noChangeArrowheads="1"/>
          </p:cNvPicPr>
          <p:nvPr/>
        </p:nvPicPr>
        <p:blipFill>
          <a:blip r:embed="rId3" cstate="print"/>
          <a:srcRect/>
          <a:stretch>
            <a:fillRect/>
          </a:stretch>
        </p:blipFill>
        <p:spPr bwMode="auto">
          <a:xfrm>
            <a:off x="571472" y="4263932"/>
            <a:ext cx="2143140" cy="2008451"/>
          </a:xfrm>
          <a:prstGeom prst="rect">
            <a:avLst/>
          </a:prstGeom>
          <a:noFill/>
          <a:ln w="9525">
            <a:noFill/>
            <a:miter lim="800000"/>
            <a:headEnd/>
            <a:tailEnd/>
          </a:ln>
        </p:spPr>
      </p:pic>
      <p:sp>
        <p:nvSpPr>
          <p:cNvPr id="6" name="오른쪽 화살표 5"/>
          <p:cNvSpPr/>
          <p:nvPr/>
        </p:nvSpPr>
        <p:spPr>
          <a:xfrm>
            <a:off x="2928926" y="5192626"/>
            <a:ext cx="491136" cy="257272"/>
          </a:xfrm>
          <a:prstGeom prst="right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ko-KR" altLang="en-US"/>
          </a:p>
        </p:txBody>
      </p:sp>
      <p:sp>
        <p:nvSpPr>
          <p:cNvPr id="7" name="오른쪽 화살표 6"/>
          <p:cNvSpPr/>
          <p:nvPr/>
        </p:nvSpPr>
        <p:spPr>
          <a:xfrm>
            <a:off x="6295442" y="5192626"/>
            <a:ext cx="491136" cy="257272"/>
          </a:xfrm>
          <a:prstGeom prst="right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ko-KR" altLang="en-US"/>
          </a:p>
        </p:txBody>
      </p:sp>
      <p:sp>
        <p:nvSpPr>
          <p:cNvPr id="8" name="TextBox 7"/>
          <p:cNvSpPr txBox="1"/>
          <p:nvPr/>
        </p:nvSpPr>
        <p:spPr>
          <a:xfrm>
            <a:off x="7403618" y="4335370"/>
            <a:ext cx="1085554" cy="1862048"/>
          </a:xfrm>
          <a:prstGeom prst="rect">
            <a:avLst/>
          </a:prstGeom>
          <a:noFill/>
        </p:spPr>
        <p:txBody>
          <a:bodyPr wrap="none" rtlCol="0">
            <a:spAutoFit/>
          </a:bodyPr>
          <a:lstStyle/>
          <a:p>
            <a:pPr>
              <a:buNone/>
            </a:pPr>
            <a:r>
              <a:rPr lang="en-US" altLang="ko-KR" sz="11500" dirty="0" smtClean="0">
                <a:latin typeface="Times New Roman" pitchFamily="18" charset="0"/>
                <a:ea typeface="+mn-ea"/>
                <a:cs typeface="Times New Roman" pitchFamily="18" charset="0"/>
              </a:rPr>
              <a:t>T</a:t>
            </a:r>
            <a:endParaRPr lang="ko-KR" altLang="en-US" dirty="0">
              <a:latin typeface="Times New Roman" pitchFamily="18" charset="0"/>
              <a:ea typeface="+mn-ea"/>
              <a:cs typeface="Times New Roman" pitchFamily="18" charset="0"/>
            </a:endParaRPr>
          </a:p>
        </p:txBody>
      </p:sp>
      <p:pic>
        <p:nvPicPr>
          <p:cNvPr id="195587" name="Picture 3"/>
          <p:cNvPicPr>
            <a:picLocks noChangeAspect="1" noChangeArrowheads="1"/>
          </p:cNvPicPr>
          <p:nvPr/>
        </p:nvPicPr>
        <p:blipFill>
          <a:blip r:embed="rId4" cstate="print"/>
          <a:srcRect/>
          <a:stretch>
            <a:fillRect/>
          </a:stretch>
        </p:blipFill>
        <p:spPr bwMode="auto">
          <a:xfrm>
            <a:off x="2786050" y="2214554"/>
            <a:ext cx="1981200" cy="971550"/>
          </a:xfrm>
          <a:prstGeom prst="rect">
            <a:avLst/>
          </a:prstGeom>
          <a:noFill/>
          <a:ln w="9525">
            <a:noFill/>
            <a:miter lim="800000"/>
            <a:headEnd/>
            <a:tailEnd/>
          </a:ln>
        </p:spPr>
      </p:pic>
      <p:pic>
        <p:nvPicPr>
          <p:cNvPr id="195588" name="Picture 4"/>
          <p:cNvPicPr>
            <a:picLocks noChangeAspect="1" noChangeArrowheads="1"/>
          </p:cNvPicPr>
          <p:nvPr/>
        </p:nvPicPr>
        <p:blipFill>
          <a:blip r:embed="rId5" cstate="print"/>
          <a:srcRect/>
          <a:stretch>
            <a:fillRect/>
          </a:stretch>
        </p:blipFill>
        <p:spPr bwMode="auto">
          <a:xfrm>
            <a:off x="5357818" y="3143248"/>
            <a:ext cx="3162309" cy="1019323"/>
          </a:xfrm>
          <a:prstGeom prst="rect">
            <a:avLst/>
          </a:prstGeom>
          <a:noFill/>
          <a:ln w="9525">
            <a:noFill/>
            <a:miter lim="800000"/>
            <a:headEnd/>
            <a:tailEnd/>
          </a:ln>
        </p:spPr>
      </p:pic>
    </p:spTree>
    <p:extLst>
      <p:ext uri="{BB962C8B-B14F-4D97-AF65-F5344CB8AC3E}">
        <p14:creationId xmlns:p14="http://schemas.microsoft.com/office/powerpoint/2010/main" val="1166034324"/>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dirty="0" smtClean="0"/>
              <a:t>Expected Visiting Time (EVT)</a:t>
            </a:r>
            <a:endParaRPr lang="ko-KR" altLang="en-US" dirty="0"/>
          </a:p>
        </p:txBody>
      </p:sp>
      <p:sp>
        <p:nvSpPr>
          <p:cNvPr id="3" name="내용 개체 틀 2"/>
          <p:cNvSpPr>
            <a:spLocks noGrp="1"/>
          </p:cNvSpPr>
          <p:nvPr>
            <p:ph idx="1"/>
          </p:nvPr>
        </p:nvSpPr>
        <p:spPr/>
        <p:txBody>
          <a:bodyPr/>
          <a:lstStyle/>
          <a:p>
            <a:r>
              <a:rPr lang="en-US" altLang="ko-KR" i="1" dirty="0" err="1" smtClean="0"/>
              <a:t>EVT</a:t>
            </a:r>
            <a:r>
              <a:rPr lang="en-US" altLang="ko-KR" i="1" baseline="-25000" dirty="0" err="1" smtClean="0"/>
              <a:t>i</a:t>
            </a:r>
            <a:r>
              <a:rPr lang="en-US" altLang="ko-KR" dirty="0" smtClean="0"/>
              <a:t> : How frequently nodes have been visited during signal propagation from a particular node </a:t>
            </a:r>
            <a:r>
              <a:rPr lang="en-US" altLang="ko-KR" i="1" dirty="0" err="1" smtClean="0"/>
              <a:t>i</a:t>
            </a:r>
            <a:r>
              <a:rPr lang="en-US" altLang="ko-KR" dirty="0" smtClean="0"/>
              <a:t>.</a:t>
            </a:r>
            <a:endParaRPr lang="ko-KR" altLang="en-US" dirty="0"/>
          </a:p>
        </p:txBody>
      </p:sp>
      <p:pic>
        <p:nvPicPr>
          <p:cNvPr id="197636" name="Picture 4"/>
          <p:cNvPicPr>
            <a:picLocks noChangeAspect="1" noChangeArrowheads="1"/>
          </p:cNvPicPr>
          <p:nvPr/>
        </p:nvPicPr>
        <p:blipFill>
          <a:blip r:embed="rId2" cstate="print"/>
          <a:srcRect/>
          <a:stretch>
            <a:fillRect/>
          </a:stretch>
        </p:blipFill>
        <p:spPr bwMode="auto">
          <a:xfrm>
            <a:off x="1857356" y="3214686"/>
            <a:ext cx="5962650" cy="895350"/>
          </a:xfrm>
          <a:prstGeom prst="rect">
            <a:avLst/>
          </a:prstGeom>
          <a:noFill/>
          <a:ln w="9525">
            <a:noFill/>
            <a:miter lim="800000"/>
            <a:headEnd/>
            <a:tailEnd/>
          </a:ln>
        </p:spPr>
      </p:pic>
      <p:pic>
        <p:nvPicPr>
          <p:cNvPr id="197637" name="Picture 5"/>
          <p:cNvPicPr>
            <a:picLocks noChangeAspect="1" noChangeArrowheads="1"/>
          </p:cNvPicPr>
          <p:nvPr/>
        </p:nvPicPr>
        <p:blipFill>
          <a:blip r:embed="rId3" cstate="print"/>
          <a:srcRect/>
          <a:stretch>
            <a:fillRect/>
          </a:stretch>
        </p:blipFill>
        <p:spPr bwMode="auto">
          <a:xfrm>
            <a:off x="1785918" y="4214818"/>
            <a:ext cx="6238884" cy="2170304"/>
          </a:xfrm>
          <a:prstGeom prst="rect">
            <a:avLst/>
          </a:prstGeom>
          <a:noFill/>
          <a:ln w="9525">
            <a:noFill/>
            <a:miter lim="800000"/>
            <a:headEnd/>
            <a:tailEnd/>
          </a:ln>
        </p:spPr>
      </p:pic>
    </p:spTree>
    <p:extLst>
      <p:ext uri="{BB962C8B-B14F-4D97-AF65-F5344CB8AC3E}">
        <p14:creationId xmlns:p14="http://schemas.microsoft.com/office/powerpoint/2010/main" val="2296825146"/>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Random Walk Model</a:t>
            </a:r>
            <a:endParaRPr lang="ko-KR" altLang="en-US" dirty="0"/>
          </a:p>
        </p:txBody>
      </p:sp>
      <p:sp>
        <p:nvSpPr>
          <p:cNvPr id="3" name="내용 개체 틀 2"/>
          <p:cNvSpPr>
            <a:spLocks noGrp="1"/>
          </p:cNvSpPr>
          <p:nvPr>
            <p:ph idx="1"/>
          </p:nvPr>
        </p:nvSpPr>
        <p:spPr>
          <a:xfrm>
            <a:off x="457200" y="1600201"/>
            <a:ext cx="8229600" cy="2614618"/>
          </a:xfrm>
        </p:spPr>
        <p:txBody>
          <a:bodyPr>
            <a:normAutofit fontScale="92500" lnSpcReduction="10000"/>
          </a:bodyPr>
          <a:lstStyle/>
          <a:p>
            <a:r>
              <a:rPr lang="en-US" altLang="ko-KR" dirty="0" smtClean="0"/>
              <a:t>Absorbing Markov chain model</a:t>
            </a:r>
          </a:p>
          <a:p>
            <a:r>
              <a:rPr lang="en-US" altLang="ko-KR" dirty="0" smtClean="0"/>
              <a:t>Fundamental matrix </a:t>
            </a:r>
            <a:r>
              <a:rPr lang="en-US" altLang="ko-KR" b="1" dirty="0" smtClean="0"/>
              <a:t>F</a:t>
            </a:r>
            <a:r>
              <a:rPr lang="en-US" altLang="ko-KR" dirty="0" smtClean="0"/>
              <a:t>:</a:t>
            </a:r>
          </a:p>
          <a:p>
            <a:endParaRPr lang="en-US" altLang="ko-KR" dirty="0" smtClean="0"/>
          </a:p>
          <a:p>
            <a:endParaRPr lang="en-US" altLang="ko-KR" dirty="0" smtClean="0"/>
          </a:p>
          <a:p>
            <a:r>
              <a:rPr lang="en-US" altLang="ko-KR" dirty="0" smtClean="0"/>
              <a:t>EVT Matrix </a:t>
            </a:r>
            <a:r>
              <a:rPr lang="en-US" altLang="ko-KR" b="1" dirty="0" smtClean="0"/>
              <a:t>M</a:t>
            </a:r>
            <a:r>
              <a:rPr lang="en-US" altLang="ko-KR" dirty="0" smtClean="0"/>
              <a:t>:</a:t>
            </a:r>
          </a:p>
        </p:txBody>
      </p:sp>
      <p:sp>
        <p:nvSpPr>
          <p:cNvPr id="1986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ko-KR" altLang="en-US"/>
          </a:p>
        </p:txBody>
      </p:sp>
      <p:graphicFrame>
        <p:nvGraphicFramePr>
          <p:cNvPr id="198657" name="Object 1"/>
          <p:cNvGraphicFramePr>
            <a:graphicFrameLocks noChangeAspect="1"/>
          </p:cNvGraphicFramePr>
          <p:nvPr/>
        </p:nvGraphicFramePr>
        <p:xfrm>
          <a:off x="1279356" y="2571744"/>
          <a:ext cx="3506958" cy="907683"/>
        </p:xfrm>
        <a:graphic>
          <a:graphicData uri="http://schemas.openxmlformats.org/presentationml/2006/ole">
            <mc:AlternateContent xmlns:mc="http://schemas.openxmlformats.org/markup-compatibility/2006">
              <mc:Choice xmlns:v="urn:schemas-microsoft-com:vml" Requires="v">
                <p:oleObj spid="_x0000_s1184" name="수식" r:id="rId3" imgW="1676400" imgH="431800" progId="Equation.3">
                  <p:embed/>
                </p:oleObj>
              </mc:Choice>
              <mc:Fallback>
                <p:oleObj name="수식" r:id="rId3" imgW="1676400" imgH="4318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79356" y="2571744"/>
                        <a:ext cx="3506958" cy="90768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9866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ko-KR" altLang="en-US"/>
          </a:p>
        </p:txBody>
      </p:sp>
      <p:graphicFrame>
        <p:nvGraphicFramePr>
          <p:cNvPr id="198659" name="Object 3"/>
          <p:cNvGraphicFramePr>
            <a:graphicFrameLocks noChangeAspect="1"/>
          </p:cNvGraphicFramePr>
          <p:nvPr/>
        </p:nvGraphicFramePr>
        <p:xfrm>
          <a:off x="3357554" y="3500438"/>
          <a:ext cx="1500198" cy="758721"/>
        </p:xfrm>
        <a:graphic>
          <a:graphicData uri="http://schemas.openxmlformats.org/presentationml/2006/ole">
            <mc:AlternateContent xmlns:mc="http://schemas.openxmlformats.org/markup-compatibility/2006">
              <mc:Choice xmlns:v="urn:schemas-microsoft-com:vml" Requires="v">
                <p:oleObj spid="_x0000_s1185" name="수식" r:id="rId5" imgW="825500" imgH="419100" progId="Equation.3">
                  <p:embed/>
                </p:oleObj>
              </mc:Choice>
              <mc:Fallback>
                <p:oleObj name="수식" r:id="rId5" imgW="825500" imgH="4191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57554" y="3500438"/>
                        <a:ext cx="1500198" cy="75872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98661" name="Picture 5"/>
          <p:cNvPicPr>
            <a:picLocks noChangeAspect="1" noChangeArrowheads="1"/>
          </p:cNvPicPr>
          <p:nvPr/>
        </p:nvPicPr>
        <p:blipFill>
          <a:blip r:embed="rId7" cstate="print"/>
          <a:srcRect/>
          <a:stretch>
            <a:fillRect/>
          </a:stretch>
        </p:blipFill>
        <p:spPr bwMode="auto">
          <a:xfrm>
            <a:off x="5500694" y="2000240"/>
            <a:ext cx="2714644" cy="1759995"/>
          </a:xfrm>
          <a:prstGeom prst="rect">
            <a:avLst/>
          </a:prstGeom>
          <a:noFill/>
          <a:ln w="9525">
            <a:noFill/>
            <a:miter lim="800000"/>
            <a:headEnd/>
            <a:tailEnd/>
          </a:ln>
        </p:spPr>
      </p:pic>
      <p:pic>
        <p:nvPicPr>
          <p:cNvPr id="4" name="Picture 4"/>
          <p:cNvPicPr>
            <a:picLocks noChangeAspect="1" noChangeArrowheads="1"/>
          </p:cNvPicPr>
          <p:nvPr/>
        </p:nvPicPr>
        <p:blipFill>
          <a:blip r:embed="rId8" cstate="print"/>
          <a:srcRect/>
          <a:stretch>
            <a:fillRect/>
          </a:stretch>
        </p:blipFill>
        <p:spPr bwMode="auto">
          <a:xfrm>
            <a:off x="5286380" y="3857628"/>
            <a:ext cx="3548071" cy="2786169"/>
          </a:xfrm>
          <a:prstGeom prst="rect">
            <a:avLst/>
          </a:prstGeom>
          <a:noFill/>
          <a:ln w="9525">
            <a:noFill/>
            <a:miter lim="800000"/>
            <a:headEnd/>
            <a:tailEnd/>
          </a:ln>
        </p:spPr>
      </p:pic>
      <p:pic>
        <p:nvPicPr>
          <p:cNvPr id="5" name="Picture 5"/>
          <p:cNvPicPr>
            <a:picLocks noChangeAspect="1" noChangeArrowheads="1"/>
          </p:cNvPicPr>
          <p:nvPr/>
        </p:nvPicPr>
        <p:blipFill>
          <a:blip r:embed="rId9" cstate="print"/>
          <a:srcRect/>
          <a:stretch>
            <a:fillRect/>
          </a:stretch>
        </p:blipFill>
        <p:spPr bwMode="auto">
          <a:xfrm>
            <a:off x="1136164" y="4336775"/>
            <a:ext cx="2792894" cy="2164059"/>
          </a:xfrm>
          <a:prstGeom prst="rect">
            <a:avLst/>
          </a:prstGeom>
          <a:noFill/>
          <a:ln w="9525">
            <a:noFill/>
            <a:miter lim="800000"/>
            <a:headEnd/>
            <a:tailEnd/>
          </a:ln>
        </p:spPr>
      </p:pic>
    </p:spTree>
    <p:extLst>
      <p:ext uri="{BB962C8B-B14F-4D97-AF65-F5344CB8AC3E}">
        <p14:creationId xmlns:p14="http://schemas.microsoft.com/office/powerpoint/2010/main" val="1554163891"/>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Cut-off Value</a:t>
            </a:r>
            <a:endParaRPr lang="ko-KR" altLang="en-US" dirty="0"/>
          </a:p>
        </p:txBody>
      </p:sp>
      <p:sp>
        <p:nvSpPr>
          <p:cNvPr id="3" name="내용 개체 틀 2"/>
          <p:cNvSpPr>
            <a:spLocks noGrp="1"/>
          </p:cNvSpPr>
          <p:nvPr>
            <p:ph idx="1"/>
          </p:nvPr>
        </p:nvSpPr>
        <p:spPr/>
        <p:txBody>
          <a:bodyPr>
            <a:normAutofit/>
          </a:bodyPr>
          <a:lstStyle/>
          <a:p>
            <a:r>
              <a:rPr lang="en-US" altLang="ko-KR" sz="2400" dirty="0" smtClean="0"/>
              <a:t>Hot spots in PPI interfaces</a:t>
            </a:r>
          </a:p>
          <a:p>
            <a:r>
              <a:rPr lang="en-US" altLang="ko-KR" sz="2400" dirty="0" smtClean="0">
                <a:sym typeface="Symbol"/>
              </a:rPr>
              <a:t>Correlation between G </a:t>
            </a:r>
            <a:r>
              <a:rPr lang="en-US" altLang="ko-KR" sz="2400" dirty="0" err="1" smtClean="0">
                <a:sym typeface="Symbol"/>
              </a:rPr>
              <a:t>Alanine</a:t>
            </a:r>
            <a:r>
              <a:rPr lang="en-US" altLang="ko-KR" sz="2400" dirty="0" smtClean="0">
                <a:sym typeface="Symbol"/>
              </a:rPr>
              <a:t> mutation data EVT values</a:t>
            </a:r>
            <a:endParaRPr lang="ko-KR" altLang="en-US" sz="2400" dirty="0"/>
          </a:p>
        </p:txBody>
      </p:sp>
      <p:pic>
        <p:nvPicPr>
          <p:cNvPr id="4" name="내용 개체 틀 3" descr="Fig7.tif"/>
          <p:cNvPicPr>
            <a:picLocks noChangeAspect="1"/>
          </p:cNvPicPr>
          <p:nvPr/>
        </p:nvPicPr>
        <p:blipFill>
          <a:blip r:embed="rId2" cstate="print"/>
          <a:stretch>
            <a:fillRect/>
          </a:stretch>
        </p:blipFill>
        <p:spPr>
          <a:xfrm>
            <a:off x="2123728" y="2540372"/>
            <a:ext cx="5357850" cy="4015042"/>
          </a:xfrm>
          <a:prstGeom prst="rect">
            <a:avLst/>
          </a:prstGeom>
        </p:spPr>
      </p:pic>
    </p:spTree>
    <p:extLst>
      <p:ext uri="{BB962C8B-B14F-4D97-AF65-F5344CB8AC3E}">
        <p14:creationId xmlns:p14="http://schemas.microsoft.com/office/powerpoint/2010/main" val="2566068739"/>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Example: PDZ domain</a:t>
            </a:r>
            <a:endParaRPr lang="ko-KR" altLang="en-US" dirty="0"/>
          </a:p>
        </p:txBody>
      </p:sp>
      <p:sp>
        <p:nvSpPr>
          <p:cNvPr id="3" name="내용 개체 틀 2"/>
          <p:cNvSpPr>
            <a:spLocks noGrp="1"/>
          </p:cNvSpPr>
          <p:nvPr>
            <p:ph idx="1"/>
          </p:nvPr>
        </p:nvSpPr>
        <p:spPr/>
        <p:txBody>
          <a:bodyPr/>
          <a:lstStyle/>
          <a:p>
            <a:endParaRPr lang="ko-KR" altLang="en-US"/>
          </a:p>
        </p:txBody>
      </p:sp>
      <p:pic>
        <p:nvPicPr>
          <p:cNvPr id="201730" name="Picture 2"/>
          <p:cNvPicPr>
            <a:picLocks noChangeAspect="1" noChangeArrowheads="1"/>
          </p:cNvPicPr>
          <p:nvPr/>
        </p:nvPicPr>
        <p:blipFill>
          <a:blip r:embed="rId2" cstate="print"/>
          <a:srcRect/>
          <a:stretch>
            <a:fillRect/>
          </a:stretch>
        </p:blipFill>
        <p:spPr bwMode="auto">
          <a:xfrm>
            <a:off x="642910" y="1428736"/>
            <a:ext cx="7962900" cy="4962525"/>
          </a:xfrm>
          <a:prstGeom prst="rect">
            <a:avLst/>
          </a:prstGeom>
          <a:noFill/>
          <a:ln w="9525">
            <a:noFill/>
            <a:miter lim="800000"/>
            <a:headEnd/>
            <a:tailEnd/>
          </a:ln>
        </p:spPr>
      </p:pic>
    </p:spTree>
    <p:extLst>
      <p:ext uri="{BB962C8B-B14F-4D97-AF65-F5344CB8AC3E}">
        <p14:creationId xmlns:p14="http://schemas.microsoft.com/office/powerpoint/2010/main" val="328458940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Disease </a:t>
            </a:r>
            <a:r>
              <a:rPr lang="en-US" altLang="ko-KR" dirty="0" smtClean="0"/>
              <a:t>network</a:t>
            </a:r>
            <a:endParaRPr lang="ko-KR" altLang="en-US" dirty="0"/>
          </a:p>
        </p:txBody>
      </p:sp>
      <p:sp>
        <p:nvSpPr>
          <p:cNvPr id="3" name="내용 개체 틀 2"/>
          <p:cNvSpPr>
            <a:spLocks noGrp="1"/>
          </p:cNvSpPr>
          <p:nvPr>
            <p:ph idx="1"/>
          </p:nvPr>
        </p:nvSpPr>
        <p:spPr/>
        <p:txBody>
          <a:bodyPr/>
          <a:lstStyle/>
          <a:p>
            <a:endParaRPr lang="ko-KR" alt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738" y="1556792"/>
            <a:ext cx="8772525" cy="482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직사각형 4"/>
          <p:cNvSpPr/>
          <p:nvPr/>
        </p:nvSpPr>
        <p:spPr>
          <a:xfrm>
            <a:off x="185738" y="6444044"/>
            <a:ext cx="4386262" cy="369332"/>
          </a:xfrm>
          <a:prstGeom prst="rect">
            <a:avLst/>
          </a:prstGeom>
        </p:spPr>
        <p:txBody>
          <a:bodyPr wrap="square">
            <a:spAutoFit/>
          </a:bodyPr>
          <a:lstStyle/>
          <a:p>
            <a:pPr>
              <a:buNone/>
            </a:pPr>
            <a:r>
              <a:rPr lang="en-US" altLang="ko-KR" sz="1800" dirty="0" smtClean="0">
                <a:hlinkClick r:id="rId3" action="ppaction://hlinkfile"/>
              </a:rPr>
              <a:t>K-I. </a:t>
            </a:r>
            <a:r>
              <a:rPr lang="en-US" altLang="ko-KR" sz="1800" dirty="0" err="1" smtClean="0">
                <a:hlinkClick r:id="rId3" action="ppaction://hlinkfile"/>
              </a:rPr>
              <a:t>Goh</a:t>
            </a:r>
            <a:r>
              <a:rPr lang="en-US" altLang="ko-KR" sz="1800" dirty="0" smtClean="0">
                <a:hlinkClick r:id="rId3" action="ppaction://hlinkfile"/>
              </a:rPr>
              <a:t>, </a:t>
            </a:r>
            <a:r>
              <a:rPr lang="en-US" altLang="ko-KR" sz="1800" dirty="0">
                <a:hlinkClick r:id="rId3" action="ppaction://hlinkfile"/>
              </a:rPr>
              <a:t>et al, </a:t>
            </a:r>
            <a:r>
              <a:rPr lang="en-US" altLang="ko-KR" sz="1800" dirty="0" smtClean="0">
                <a:hlinkClick r:id="rId3" action="ppaction://hlinkfile"/>
              </a:rPr>
              <a:t>PNAS  104:8685 </a:t>
            </a:r>
            <a:r>
              <a:rPr lang="en-US" altLang="ko-KR" sz="1800" dirty="0">
                <a:hlinkClick r:id="rId3" action="ppaction://hlinkfile"/>
              </a:rPr>
              <a:t>(</a:t>
            </a:r>
            <a:r>
              <a:rPr lang="en-US" altLang="ko-KR" sz="1800" dirty="0" smtClean="0">
                <a:hlinkClick r:id="rId3" action="ppaction://hlinkfile"/>
              </a:rPr>
              <a:t>2007)</a:t>
            </a:r>
            <a:endParaRPr lang="en-US" altLang="ko-KR" sz="1800" dirty="0"/>
          </a:p>
        </p:txBody>
      </p:sp>
    </p:spTree>
    <p:extLst>
      <p:ext uri="{BB962C8B-B14F-4D97-AF65-F5344CB8AC3E}">
        <p14:creationId xmlns:p14="http://schemas.microsoft.com/office/powerpoint/2010/main" val="3153866327"/>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dirty="0" err="1" smtClean="0"/>
              <a:t>Dihydrofolate</a:t>
            </a:r>
            <a:r>
              <a:rPr lang="en-US" altLang="ko-KR" dirty="0" smtClean="0"/>
              <a:t> </a:t>
            </a:r>
            <a:r>
              <a:rPr lang="en-US" altLang="ko-KR" dirty="0" err="1" smtClean="0"/>
              <a:t>reductase</a:t>
            </a:r>
            <a:r>
              <a:rPr lang="en-US" altLang="ko-KR" dirty="0" smtClean="0"/>
              <a:t/>
            </a:r>
            <a:br>
              <a:rPr lang="en-US" altLang="ko-KR" dirty="0" smtClean="0"/>
            </a:br>
            <a:r>
              <a:rPr lang="en-US" altLang="ko-KR" dirty="0" smtClean="0"/>
              <a:t>(DHFR)</a:t>
            </a:r>
            <a:endParaRPr lang="ko-KR" altLang="en-US" dirty="0"/>
          </a:p>
        </p:txBody>
      </p:sp>
      <p:sp>
        <p:nvSpPr>
          <p:cNvPr id="3" name="내용 개체 틀 2"/>
          <p:cNvSpPr>
            <a:spLocks noGrp="1"/>
          </p:cNvSpPr>
          <p:nvPr>
            <p:ph idx="1"/>
          </p:nvPr>
        </p:nvSpPr>
        <p:spPr/>
        <p:txBody>
          <a:bodyPr>
            <a:normAutofit/>
          </a:bodyPr>
          <a:lstStyle/>
          <a:p>
            <a:endParaRPr lang="ko-KR" altLang="en-US" sz="2800" dirty="0"/>
          </a:p>
        </p:txBody>
      </p:sp>
      <p:pic>
        <p:nvPicPr>
          <p:cNvPr id="183298" name="Picture 2"/>
          <p:cNvPicPr>
            <a:picLocks noChangeAspect="1" noChangeArrowheads="1"/>
          </p:cNvPicPr>
          <p:nvPr/>
        </p:nvPicPr>
        <p:blipFill>
          <a:blip r:embed="rId2" cstate="print"/>
          <a:srcRect/>
          <a:stretch>
            <a:fillRect/>
          </a:stretch>
        </p:blipFill>
        <p:spPr bwMode="auto">
          <a:xfrm>
            <a:off x="0" y="1571612"/>
            <a:ext cx="4943686" cy="5286388"/>
          </a:xfrm>
          <a:prstGeom prst="rect">
            <a:avLst/>
          </a:prstGeom>
          <a:noFill/>
          <a:ln w="9525">
            <a:noFill/>
            <a:miter lim="800000"/>
            <a:headEnd/>
            <a:tailEnd/>
          </a:ln>
        </p:spPr>
      </p:pic>
      <p:pic>
        <p:nvPicPr>
          <p:cNvPr id="183299" name="Picture 3"/>
          <p:cNvPicPr>
            <a:picLocks noChangeAspect="1" noChangeArrowheads="1"/>
          </p:cNvPicPr>
          <p:nvPr/>
        </p:nvPicPr>
        <p:blipFill>
          <a:blip r:embed="rId3" cstate="print"/>
          <a:srcRect/>
          <a:stretch>
            <a:fillRect/>
          </a:stretch>
        </p:blipFill>
        <p:spPr bwMode="auto">
          <a:xfrm>
            <a:off x="4929190" y="1643050"/>
            <a:ext cx="3909303" cy="4714908"/>
          </a:xfrm>
          <a:prstGeom prst="rect">
            <a:avLst/>
          </a:prstGeom>
          <a:noFill/>
          <a:ln w="9525">
            <a:noFill/>
            <a:miter lim="800000"/>
            <a:headEnd/>
            <a:tailEnd/>
          </a:ln>
        </p:spPr>
      </p:pic>
    </p:spTree>
    <p:extLst>
      <p:ext uri="{BB962C8B-B14F-4D97-AF65-F5344CB8AC3E}">
        <p14:creationId xmlns:p14="http://schemas.microsoft.com/office/powerpoint/2010/main" val="1192606306"/>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Results</a:t>
            </a:r>
            <a:endParaRPr lang="ko-KR" altLang="en-US" dirty="0"/>
          </a:p>
        </p:txBody>
      </p:sp>
      <p:sp>
        <p:nvSpPr>
          <p:cNvPr id="3" name="내용 개체 틀 2"/>
          <p:cNvSpPr>
            <a:spLocks noGrp="1"/>
          </p:cNvSpPr>
          <p:nvPr>
            <p:ph idx="1"/>
          </p:nvPr>
        </p:nvSpPr>
        <p:spPr/>
        <p:txBody>
          <a:bodyPr/>
          <a:lstStyle/>
          <a:p>
            <a:r>
              <a:rPr lang="en-US" altLang="ko-KR" dirty="0" smtClean="0"/>
              <a:t>Signal initiation site: Asp122</a:t>
            </a:r>
          </a:p>
          <a:p>
            <a:r>
              <a:rPr lang="en-US" altLang="ko-KR" dirty="0" smtClean="0"/>
              <a:t>High EVT values</a:t>
            </a:r>
          </a:p>
          <a:p>
            <a:pPr lvl="1"/>
            <a:r>
              <a:rPr lang="en-US" altLang="ko-KR" dirty="0" smtClean="0"/>
              <a:t>NADP (4.97), FOL (2.19), Y100 (2.11) , I14 (2.04)</a:t>
            </a:r>
            <a:endParaRPr lang="ko-KR" altLang="en-US" dirty="0"/>
          </a:p>
        </p:txBody>
      </p:sp>
      <p:pic>
        <p:nvPicPr>
          <p:cNvPr id="202754" name="Picture 2"/>
          <p:cNvPicPr>
            <a:picLocks noChangeAspect="1" noChangeArrowheads="1"/>
          </p:cNvPicPr>
          <p:nvPr/>
        </p:nvPicPr>
        <p:blipFill>
          <a:blip cstate="print"/>
          <a:srcRect t="19491"/>
          <a:stretch>
            <a:fillRect/>
          </a:stretch>
        </p:blipFill>
        <p:spPr bwMode="auto">
          <a:xfrm>
            <a:off x="857224" y="3500438"/>
            <a:ext cx="7572428" cy="3245799"/>
          </a:xfrm>
          <a:prstGeom prst="rect">
            <a:avLst/>
          </a:prstGeom>
          <a:noFill/>
          <a:ln w="9525">
            <a:noFill/>
            <a:miter lim="800000"/>
            <a:headEnd/>
            <a:tailEnd/>
          </a:ln>
        </p:spPr>
      </p:pic>
    </p:spTree>
    <p:extLst>
      <p:ext uri="{BB962C8B-B14F-4D97-AF65-F5344CB8AC3E}">
        <p14:creationId xmlns:p14="http://schemas.microsoft.com/office/powerpoint/2010/main" val="75398193"/>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Signaling Route</a:t>
            </a:r>
            <a:endParaRPr lang="ko-KR" altLang="en-US" dirty="0"/>
          </a:p>
        </p:txBody>
      </p:sp>
      <p:sp>
        <p:nvSpPr>
          <p:cNvPr id="3" name="내용 개체 틀 2"/>
          <p:cNvSpPr>
            <a:spLocks noGrp="1"/>
          </p:cNvSpPr>
          <p:nvPr>
            <p:ph idx="1"/>
          </p:nvPr>
        </p:nvSpPr>
        <p:spPr/>
        <p:txBody>
          <a:bodyPr/>
          <a:lstStyle/>
          <a:p>
            <a:endParaRPr lang="ko-KR" altLang="en-US"/>
          </a:p>
        </p:txBody>
      </p:sp>
      <p:pic>
        <p:nvPicPr>
          <p:cNvPr id="184322" name="Picture 2"/>
          <p:cNvPicPr>
            <a:picLocks noChangeAspect="1" noChangeArrowheads="1"/>
          </p:cNvPicPr>
          <p:nvPr/>
        </p:nvPicPr>
        <p:blipFill>
          <a:blip r:embed="rId2" cstate="print"/>
          <a:srcRect/>
          <a:stretch>
            <a:fillRect/>
          </a:stretch>
        </p:blipFill>
        <p:spPr bwMode="auto">
          <a:xfrm>
            <a:off x="214282" y="2071678"/>
            <a:ext cx="8685866" cy="4143404"/>
          </a:xfrm>
          <a:prstGeom prst="rect">
            <a:avLst/>
          </a:prstGeom>
          <a:noFill/>
          <a:ln w="9525">
            <a:noFill/>
            <a:miter lim="800000"/>
            <a:headEnd/>
            <a:tailEnd/>
          </a:ln>
        </p:spPr>
      </p:pic>
    </p:spTree>
    <p:extLst>
      <p:ext uri="{BB962C8B-B14F-4D97-AF65-F5344CB8AC3E}">
        <p14:creationId xmlns:p14="http://schemas.microsoft.com/office/powerpoint/2010/main" val="3668657186"/>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LOV2</a:t>
            </a:r>
            <a:endParaRPr lang="ko-KR" altLang="en-US" dirty="0"/>
          </a:p>
        </p:txBody>
      </p:sp>
      <p:sp>
        <p:nvSpPr>
          <p:cNvPr id="3" name="내용 개체 틀 2"/>
          <p:cNvSpPr>
            <a:spLocks noGrp="1"/>
          </p:cNvSpPr>
          <p:nvPr>
            <p:ph idx="1"/>
          </p:nvPr>
        </p:nvSpPr>
        <p:spPr>
          <a:xfrm>
            <a:off x="457200" y="1600201"/>
            <a:ext cx="8229600" cy="1685924"/>
          </a:xfrm>
        </p:spPr>
        <p:txBody>
          <a:bodyPr>
            <a:normAutofit fontScale="77500" lnSpcReduction="20000"/>
          </a:bodyPr>
          <a:lstStyle/>
          <a:p>
            <a:r>
              <a:rPr lang="en-US" altLang="ko-KR" dirty="0" smtClean="0"/>
              <a:t>LOV2 (light, oxygen, voltage) photo-receptor domain</a:t>
            </a:r>
          </a:p>
          <a:p>
            <a:r>
              <a:rPr lang="en-US" altLang="ko-KR" dirty="0" err="1" smtClean="0"/>
              <a:t>Flavin</a:t>
            </a:r>
            <a:r>
              <a:rPr lang="en-US" altLang="ko-KR" dirty="0" smtClean="0"/>
              <a:t> mononucleotide (FMN) </a:t>
            </a:r>
            <a:r>
              <a:rPr lang="en-US" altLang="ko-KR" dirty="0" err="1" smtClean="0"/>
              <a:t>chromophore</a:t>
            </a:r>
            <a:endParaRPr lang="en-US" altLang="ko-KR" dirty="0" smtClean="0"/>
          </a:p>
          <a:p>
            <a:r>
              <a:rPr lang="en-US" altLang="ko-KR" dirty="0" smtClean="0"/>
              <a:t>Formation of bond between FMN and </a:t>
            </a:r>
            <a:r>
              <a:rPr lang="en-US" altLang="ko-KR" dirty="0" err="1" smtClean="0"/>
              <a:t>cysteine</a:t>
            </a:r>
            <a:r>
              <a:rPr lang="en-US" altLang="ko-KR" dirty="0" smtClean="0"/>
              <a:t> initiates structural change </a:t>
            </a:r>
            <a:r>
              <a:rPr lang="en-US" altLang="ko-KR" dirty="0" smtClean="0">
                <a:sym typeface="Wingdings" pitchFamily="2" charset="2"/>
              </a:rPr>
              <a:t> ultimately to the </a:t>
            </a:r>
            <a:r>
              <a:rPr lang="en-US" altLang="ko-KR" dirty="0" err="1" smtClean="0">
                <a:sym typeface="Wingdings" pitchFamily="2" charset="2"/>
              </a:rPr>
              <a:t>kinase</a:t>
            </a:r>
            <a:r>
              <a:rPr lang="en-US" altLang="ko-KR" dirty="0" smtClean="0">
                <a:sym typeface="Wingdings" pitchFamily="2" charset="2"/>
              </a:rPr>
              <a:t> domain</a:t>
            </a:r>
            <a:endParaRPr lang="ko-KR" altLang="en-US" dirty="0"/>
          </a:p>
        </p:txBody>
      </p:sp>
      <p:pic>
        <p:nvPicPr>
          <p:cNvPr id="185346" name="Picture 2"/>
          <p:cNvPicPr>
            <a:picLocks noChangeAspect="1" noChangeArrowheads="1"/>
          </p:cNvPicPr>
          <p:nvPr/>
        </p:nvPicPr>
        <p:blipFill>
          <a:blip r:embed="rId2" cstate="print"/>
          <a:srcRect/>
          <a:stretch>
            <a:fillRect/>
          </a:stretch>
        </p:blipFill>
        <p:spPr bwMode="auto">
          <a:xfrm>
            <a:off x="2928926" y="3460031"/>
            <a:ext cx="3429024" cy="3213522"/>
          </a:xfrm>
          <a:prstGeom prst="rect">
            <a:avLst/>
          </a:prstGeom>
          <a:noFill/>
          <a:ln w="9525">
            <a:noFill/>
            <a:miter lim="800000"/>
            <a:headEnd/>
            <a:tailEnd/>
          </a:ln>
        </p:spPr>
      </p:pic>
    </p:spTree>
    <p:extLst>
      <p:ext uri="{BB962C8B-B14F-4D97-AF65-F5344CB8AC3E}">
        <p14:creationId xmlns:p14="http://schemas.microsoft.com/office/powerpoint/2010/main" val="369488110"/>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Results</a:t>
            </a:r>
            <a:endParaRPr lang="ko-KR" altLang="en-US" dirty="0"/>
          </a:p>
        </p:txBody>
      </p:sp>
      <p:sp>
        <p:nvSpPr>
          <p:cNvPr id="3" name="내용 개체 틀 2"/>
          <p:cNvSpPr>
            <a:spLocks noGrp="1"/>
          </p:cNvSpPr>
          <p:nvPr>
            <p:ph idx="1"/>
          </p:nvPr>
        </p:nvSpPr>
        <p:spPr>
          <a:xfrm>
            <a:off x="457200" y="1600201"/>
            <a:ext cx="8229600" cy="1828799"/>
          </a:xfrm>
        </p:spPr>
        <p:txBody>
          <a:bodyPr>
            <a:normAutofit fontScale="70000" lnSpcReduction="20000"/>
          </a:bodyPr>
          <a:lstStyle/>
          <a:p>
            <a:r>
              <a:rPr lang="en-US" altLang="ko-KR" dirty="0" smtClean="0"/>
              <a:t>Signal initiation site: FMN</a:t>
            </a:r>
          </a:p>
          <a:p>
            <a:r>
              <a:rPr lang="en-US" altLang="ko-KR" dirty="0" smtClean="0"/>
              <a:t>Inward side chains: F434, F494, F509 from binding pocket.</a:t>
            </a:r>
          </a:p>
          <a:p>
            <a:r>
              <a:rPr lang="en-US" altLang="ko-KR" dirty="0" smtClean="0"/>
              <a:t>Outward side chains: F415, H495 interact with A’</a:t>
            </a:r>
            <a:r>
              <a:rPr lang="en-US" altLang="ko-KR" dirty="0" smtClean="0">
                <a:sym typeface="Symbol"/>
              </a:rPr>
              <a:t> and J helix.</a:t>
            </a:r>
          </a:p>
          <a:p>
            <a:r>
              <a:rPr lang="en-US" altLang="ko-KR" dirty="0" smtClean="0">
                <a:sym typeface="Symbol"/>
              </a:rPr>
              <a:t>E409: highly conserved, stabilizes </a:t>
            </a:r>
            <a:r>
              <a:rPr lang="en-US" altLang="ko-KR" dirty="0" smtClean="0"/>
              <a:t>A’</a:t>
            </a:r>
            <a:r>
              <a:rPr lang="en-US" altLang="ko-KR" dirty="0" smtClean="0">
                <a:sym typeface="Symbol"/>
              </a:rPr>
              <a:t>.</a:t>
            </a:r>
          </a:p>
          <a:p>
            <a:endParaRPr lang="ko-KR" altLang="en-US" dirty="0"/>
          </a:p>
        </p:txBody>
      </p:sp>
      <p:pic>
        <p:nvPicPr>
          <p:cNvPr id="204802" name="Picture 2"/>
          <p:cNvPicPr>
            <a:picLocks noChangeAspect="1" noChangeArrowheads="1"/>
          </p:cNvPicPr>
          <p:nvPr/>
        </p:nvPicPr>
        <p:blipFill>
          <a:blip r:embed="rId2" cstate="print"/>
          <a:srcRect t="16270"/>
          <a:stretch>
            <a:fillRect/>
          </a:stretch>
        </p:blipFill>
        <p:spPr bwMode="auto">
          <a:xfrm>
            <a:off x="364286" y="3143248"/>
            <a:ext cx="8565432" cy="3369795"/>
          </a:xfrm>
          <a:prstGeom prst="rect">
            <a:avLst/>
          </a:prstGeom>
          <a:noFill/>
          <a:ln w="9525">
            <a:noFill/>
            <a:miter lim="800000"/>
            <a:headEnd/>
            <a:tailEnd/>
          </a:ln>
        </p:spPr>
      </p:pic>
    </p:spTree>
    <p:extLst>
      <p:ext uri="{BB962C8B-B14F-4D97-AF65-F5344CB8AC3E}">
        <p14:creationId xmlns:p14="http://schemas.microsoft.com/office/powerpoint/2010/main" val="3598437193"/>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Caspase-1</a:t>
            </a:r>
            <a:endParaRPr lang="ko-KR" altLang="en-US" dirty="0"/>
          </a:p>
        </p:txBody>
      </p:sp>
      <p:sp>
        <p:nvSpPr>
          <p:cNvPr id="3" name="내용 개체 틀 2"/>
          <p:cNvSpPr>
            <a:spLocks noGrp="1"/>
          </p:cNvSpPr>
          <p:nvPr>
            <p:ph idx="1"/>
          </p:nvPr>
        </p:nvSpPr>
        <p:spPr/>
        <p:txBody>
          <a:bodyPr/>
          <a:lstStyle/>
          <a:p>
            <a:r>
              <a:rPr lang="en-US" altLang="ko-KR" dirty="0" smtClean="0"/>
              <a:t>Important for programmed cell death.</a:t>
            </a:r>
          </a:p>
          <a:p>
            <a:r>
              <a:rPr lang="en-US" altLang="ko-KR" dirty="0" smtClean="0"/>
              <a:t>Positive </a:t>
            </a:r>
            <a:r>
              <a:rPr lang="en-US" altLang="ko-KR" dirty="0" err="1" smtClean="0"/>
              <a:t>cooperativity</a:t>
            </a:r>
            <a:endParaRPr lang="en-US" altLang="ko-KR" dirty="0" smtClean="0"/>
          </a:p>
          <a:p>
            <a:endParaRPr lang="ko-KR" altLang="en-US" dirty="0"/>
          </a:p>
        </p:txBody>
      </p:sp>
      <p:pic>
        <p:nvPicPr>
          <p:cNvPr id="186370" name="Picture 2"/>
          <p:cNvPicPr>
            <a:picLocks noChangeAspect="1" noChangeArrowheads="1"/>
          </p:cNvPicPr>
          <p:nvPr/>
        </p:nvPicPr>
        <p:blipFill>
          <a:blip r:embed="rId2" cstate="print"/>
          <a:srcRect/>
          <a:stretch>
            <a:fillRect/>
          </a:stretch>
        </p:blipFill>
        <p:spPr bwMode="auto">
          <a:xfrm>
            <a:off x="357158" y="2928934"/>
            <a:ext cx="3444899" cy="3351794"/>
          </a:xfrm>
          <a:prstGeom prst="rect">
            <a:avLst/>
          </a:prstGeom>
          <a:noFill/>
          <a:ln w="9525">
            <a:noFill/>
            <a:miter lim="800000"/>
            <a:headEnd/>
            <a:tailEnd/>
          </a:ln>
        </p:spPr>
      </p:pic>
      <p:pic>
        <p:nvPicPr>
          <p:cNvPr id="186371" name="Picture 3"/>
          <p:cNvPicPr>
            <a:picLocks noChangeAspect="1" noChangeArrowheads="1"/>
          </p:cNvPicPr>
          <p:nvPr/>
        </p:nvPicPr>
        <p:blipFill>
          <a:blip r:embed="rId3" cstate="print"/>
          <a:srcRect/>
          <a:stretch>
            <a:fillRect/>
          </a:stretch>
        </p:blipFill>
        <p:spPr bwMode="auto">
          <a:xfrm>
            <a:off x="4099123" y="2928934"/>
            <a:ext cx="4687719" cy="3386139"/>
          </a:xfrm>
          <a:prstGeom prst="rect">
            <a:avLst/>
          </a:prstGeom>
          <a:noFill/>
          <a:ln w="9525">
            <a:noFill/>
            <a:miter lim="800000"/>
            <a:headEnd/>
            <a:tailEnd/>
          </a:ln>
        </p:spPr>
      </p:pic>
    </p:spTree>
    <p:extLst>
      <p:ext uri="{BB962C8B-B14F-4D97-AF65-F5344CB8AC3E}">
        <p14:creationId xmlns:p14="http://schemas.microsoft.com/office/powerpoint/2010/main" val="2922087975"/>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dirty="0" smtClean="0"/>
              <a:t>EVT vs. Catalytic Efficiency</a:t>
            </a:r>
            <a:endParaRPr lang="ko-KR" altLang="en-US" dirty="0"/>
          </a:p>
        </p:txBody>
      </p:sp>
      <p:pic>
        <p:nvPicPr>
          <p:cNvPr id="4" name="내용 개체 틀 3" descr="Fig6.tif"/>
          <p:cNvPicPr>
            <a:picLocks noGrp="1" noChangeAspect="1"/>
          </p:cNvPicPr>
          <p:nvPr>
            <p:ph idx="1"/>
          </p:nvPr>
        </p:nvPicPr>
        <p:blipFill>
          <a:blip r:embed="rId2" cstate="print"/>
          <a:stretch>
            <a:fillRect/>
          </a:stretch>
        </p:blipFill>
        <p:spPr>
          <a:xfrm>
            <a:off x="1552177" y="1600200"/>
            <a:ext cx="6039646" cy="4525963"/>
          </a:xfrm>
        </p:spPr>
      </p:pic>
    </p:spTree>
    <p:extLst>
      <p:ext uri="{BB962C8B-B14F-4D97-AF65-F5344CB8AC3E}">
        <p14:creationId xmlns:p14="http://schemas.microsoft.com/office/powerpoint/2010/main" val="1843302290"/>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Caspase-1</a:t>
            </a:r>
            <a:endParaRPr lang="ko-KR" altLang="en-US" dirty="0"/>
          </a:p>
        </p:txBody>
      </p:sp>
      <p:sp>
        <p:nvSpPr>
          <p:cNvPr id="3" name="내용 개체 틀 2"/>
          <p:cNvSpPr>
            <a:spLocks noGrp="1"/>
          </p:cNvSpPr>
          <p:nvPr>
            <p:ph idx="1"/>
          </p:nvPr>
        </p:nvSpPr>
        <p:spPr/>
        <p:txBody>
          <a:bodyPr/>
          <a:lstStyle/>
          <a:p>
            <a:endParaRPr lang="ko-KR" altLang="en-US"/>
          </a:p>
        </p:txBody>
      </p:sp>
      <p:pic>
        <p:nvPicPr>
          <p:cNvPr id="205826" name="Picture 2"/>
          <p:cNvPicPr>
            <a:picLocks noChangeAspect="1" noChangeArrowheads="1"/>
          </p:cNvPicPr>
          <p:nvPr/>
        </p:nvPicPr>
        <p:blipFill>
          <a:blip r:embed="rId2" cstate="print"/>
          <a:srcRect/>
          <a:stretch>
            <a:fillRect/>
          </a:stretch>
        </p:blipFill>
        <p:spPr bwMode="auto">
          <a:xfrm>
            <a:off x="309563" y="1643082"/>
            <a:ext cx="8524875" cy="4572000"/>
          </a:xfrm>
          <a:prstGeom prst="rect">
            <a:avLst/>
          </a:prstGeom>
          <a:noFill/>
          <a:ln w="9525">
            <a:noFill/>
            <a:miter lim="800000"/>
            <a:headEnd/>
            <a:tailEnd/>
          </a:ln>
        </p:spPr>
      </p:pic>
    </p:spTree>
    <p:extLst>
      <p:ext uri="{BB962C8B-B14F-4D97-AF65-F5344CB8AC3E}">
        <p14:creationId xmlns:p14="http://schemas.microsoft.com/office/powerpoint/2010/main" val="2525760924"/>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GPCR</a:t>
            </a:r>
            <a:endParaRPr lang="ko-KR" altLang="en-US" dirty="0"/>
          </a:p>
        </p:txBody>
      </p:sp>
      <p:sp>
        <p:nvSpPr>
          <p:cNvPr id="3" name="내용 개체 틀 2"/>
          <p:cNvSpPr>
            <a:spLocks noGrp="1"/>
          </p:cNvSpPr>
          <p:nvPr>
            <p:ph idx="1"/>
          </p:nvPr>
        </p:nvSpPr>
        <p:spPr/>
        <p:txBody>
          <a:bodyPr/>
          <a:lstStyle/>
          <a:p>
            <a:endParaRPr lang="ko-KR" altLang="en-US"/>
          </a:p>
        </p:txBody>
      </p:sp>
      <p:pic>
        <p:nvPicPr>
          <p:cNvPr id="203778" name="Picture 2"/>
          <p:cNvPicPr>
            <a:picLocks noChangeAspect="1" noChangeArrowheads="1"/>
          </p:cNvPicPr>
          <p:nvPr/>
        </p:nvPicPr>
        <p:blipFill>
          <a:blip r:embed="rId2" cstate="print"/>
          <a:srcRect/>
          <a:stretch>
            <a:fillRect/>
          </a:stretch>
        </p:blipFill>
        <p:spPr bwMode="auto">
          <a:xfrm>
            <a:off x="1857356" y="1482543"/>
            <a:ext cx="5183472" cy="5232605"/>
          </a:xfrm>
          <a:prstGeom prst="rect">
            <a:avLst/>
          </a:prstGeom>
          <a:noFill/>
          <a:ln w="9525">
            <a:noFill/>
            <a:miter lim="800000"/>
            <a:headEnd/>
            <a:tailEnd/>
          </a:ln>
        </p:spPr>
      </p:pic>
    </p:spTree>
    <p:extLst>
      <p:ext uri="{BB962C8B-B14F-4D97-AF65-F5344CB8AC3E}">
        <p14:creationId xmlns:p14="http://schemas.microsoft.com/office/powerpoint/2010/main" val="475948507"/>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Summary</a:t>
            </a:r>
            <a:endParaRPr lang="ko-KR" altLang="en-US" dirty="0"/>
          </a:p>
        </p:txBody>
      </p:sp>
      <p:sp>
        <p:nvSpPr>
          <p:cNvPr id="3" name="내용 개체 틀 2"/>
          <p:cNvSpPr>
            <a:spLocks noGrp="1"/>
          </p:cNvSpPr>
          <p:nvPr>
            <p:ph idx="1"/>
          </p:nvPr>
        </p:nvSpPr>
        <p:spPr/>
        <p:txBody>
          <a:bodyPr>
            <a:normAutofit lnSpcReduction="10000"/>
          </a:bodyPr>
          <a:lstStyle/>
          <a:p>
            <a:r>
              <a:rPr lang="en-US" altLang="ko-KR" dirty="0" smtClean="0"/>
              <a:t>Network representation of biological systems provides a generalized framework for integration and analysis.</a:t>
            </a:r>
          </a:p>
          <a:p>
            <a:r>
              <a:rPr lang="en-US" altLang="ko-KR" dirty="0" smtClean="0"/>
              <a:t>Global network properties such as network centrality can give an insight.</a:t>
            </a:r>
          </a:p>
          <a:p>
            <a:r>
              <a:rPr lang="en-US" altLang="ko-KR" dirty="0" smtClean="0"/>
              <a:t>PPI network</a:t>
            </a:r>
          </a:p>
          <a:p>
            <a:r>
              <a:rPr lang="en-US" altLang="ko-KR" dirty="0" smtClean="0"/>
              <a:t>Structural network for protein allostery</a:t>
            </a:r>
          </a:p>
          <a:p>
            <a:r>
              <a:rPr lang="en-US" altLang="ko-KR" dirty="0" smtClean="0"/>
              <a:t>Limitation? </a:t>
            </a:r>
          </a:p>
          <a:p>
            <a:pPr lvl="1"/>
            <a:r>
              <a:rPr lang="en-US" altLang="ko-KR" dirty="0" smtClean="0"/>
              <a:t>Simplistic, low-resolution, static representation</a:t>
            </a:r>
            <a:endParaRPr lang="ko-KR" altLang="en-US" dirty="0"/>
          </a:p>
        </p:txBody>
      </p:sp>
    </p:spTree>
    <p:extLst>
      <p:ext uri="{BB962C8B-B14F-4D97-AF65-F5344CB8AC3E}">
        <p14:creationId xmlns:p14="http://schemas.microsoft.com/office/powerpoint/2010/main" val="377053837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Disease-gene network</a:t>
            </a:r>
            <a:endParaRPr lang="ko-KR" altLang="en-US" dirty="0"/>
          </a:p>
        </p:txBody>
      </p:sp>
      <p:sp>
        <p:nvSpPr>
          <p:cNvPr id="3" name="내용 개체 틀 2"/>
          <p:cNvSpPr>
            <a:spLocks noGrp="1"/>
          </p:cNvSpPr>
          <p:nvPr>
            <p:ph idx="1"/>
          </p:nvPr>
        </p:nvSpPr>
        <p:spPr/>
        <p:txBody>
          <a:bodyPr/>
          <a:lstStyle/>
          <a:p>
            <a:endParaRPr lang="ko-KR" alt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821" y="1844823"/>
            <a:ext cx="8967069" cy="4556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직사각형 4"/>
          <p:cNvSpPr/>
          <p:nvPr/>
        </p:nvSpPr>
        <p:spPr>
          <a:xfrm>
            <a:off x="185738" y="6444044"/>
            <a:ext cx="4386262" cy="369332"/>
          </a:xfrm>
          <a:prstGeom prst="rect">
            <a:avLst/>
          </a:prstGeom>
        </p:spPr>
        <p:txBody>
          <a:bodyPr wrap="square">
            <a:spAutoFit/>
          </a:bodyPr>
          <a:lstStyle/>
          <a:p>
            <a:pPr>
              <a:buNone/>
            </a:pPr>
            <a:r>
              <a:rPr lang="en-US" altLang="ko-KR" sz="1800" dirty="0" smtClean="0"/>
              <a:t>K-I. </a:t>
            </a:r>
            <a:r>
              <a:rPr lang="en-US" altLang="ko-KR" sz="1800" dirty="0" err="1" smtClean="0"/>
              <a:t>Goh</a:t>
            </a:r>
            <a:r>
              <a:rPr lang="en-US" altLang="ko-KR" sz="1800" dirty="0" smtClean="0"/>
              <a:t>, </a:t>
            </a:r>
            <a:r>
              <a:rPr lang="en-US" altLang="ko-KR" sz="1800" dirty="0"/>
              <a:t>et al, </a:t>
            </a:r>
            <a:r>
              <a:rPr lang="en-US" altLang="ko-KR" sz="1800" dirty="0" smtClean="0"/>
              <a:t>PNAS  104:8685 </a:t>
            </a:r>
            <a:r>
              <a:rPr lang="en-US" altLang="ko-KR" sz="1800" dirty="0"/>
              <a:t>(</a:t>
            </a:r>
            <a:r>
              <a:rPr lang="en-US" altLang="ko-KR" sz="1800" dirty="0" smtClean="0"/>
              <a:t>2007)</a:t>
            </a:r>
            <a:endParaRPr lang="en-US" altLang="ko-KR" sz="1800" dirty="0"/>
          </a:p>
        </p:txBody>
      </p:sp>
    </p:spTree>
    <p:extLst>
      <p:ext uri="{BB962C8B-B14F-4D97-AF65-F5344CB8AC3E}">
        <p14:creationId xmlns:p14="http://schemas.microsoft.com/office/powerpoint/2010/main" val="1672011067"/>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3"/>
          <p:cNvSpPr>
            <a:spLocks noGrp="1"/>
          </p:cNvSpPr>
          <p:nvPr>
            <p:ph type="ctrTitle"/>
          </p:nvPr>
        </p:nvSpPr>
        <p:spPr/>
        <p:txBody>
          <a:bodyPr/>
          <a:lstStyle/>
          <a:p>
            <a:r>
              <a:rPr lang="en-US" altLang="ko-KR" dirty="0" smtClean="0"/>
              <a:t>Drug-drug Interaction</a:t>
            </a:r>
            <a:endParaRPr lang="ko-KR" altLang="en-US" dirty="0"/>
          </a:p>
        </p:txBody>
      </p:sp>
      <p:sp>
        <p:nvSpPr>
          <p:cNvPr id="5" name="부제목 4"/>
          <p:cNvSpPr>
            <a:spLocks noGrp="1"/>
          </p:cNvSpPr>
          <p:nvPr>
            <p:ph type="subTitle" idx="1"/>
          </p:nvPr>
        </p:nvSpPr>
        <p:spPr/>
        <p:txBody>
          <a:bodyPr/>
          <a:lstStyle/>
          <a:p>
            <a:endParaRPr lang="ko-KR" altLang="en-US"/>
          </a:p>
        </p:txBody>
      </p:sp>
    </p:spTree>
    <p:extLst>
      <p:ext uri="{BB962C8B-B14F-4D97-AF65-F5344CB8AC3E}">
        <p14:creationId xmlns:p14="http://schemas.microsoft.com/office/powerpoint/2010/main" val="542005518"/>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endParaRPr lang="ko-KR" altLang="en-US"/>
          </a:p>
        </p:txBody>
      </p:sp>
      <p:sp>
        <p:nvSpPr>
          <p:cNvPr id="3" name="내용 개체 틀 2"/>
          <p:cNvSpPr>
            <a:spLocks noGrp="1"/>
          </p:cNvSpPr>
          <p:nvPr>
            <p:ph idx="1"/>
          </p:nvPr>
        </p:nvSpPr>
        <p:spPr/>
        <p:txBody>
          <a:bodyPr/>
          <a:lstStyle/>
          <a:p>
            <a:endParaRPr lang="ko-KR" altLang="en-US"/>
          </a:p>
        </p:txBody>
      </p:sp>
      <p:pic>
        <p:nvPicPr>
          <p:cNvPr id="16386" name="Picture 2" descr="C:\Users\Dongsup Kim\Desktop\Drug Interactions-210403.png"/>
          <p:cNvPicPr>
            <a:picLocks noChangeAspect="1" noChangeArrowheads="1"/>
          </p:cNvPicPr>
          <p:nvPr/>
        </p:nvPicPr>
        <p:blipFill rotWithShape="1">
          <a:blip r:embed="rId2">
            <a:extLst>
              <a:ext uri="{28A0092B-C50C-407E-A947-70E740481C1C}">
                <a14:useLocalDpi xmlns:a14="http://schemas.microsoft.com/office/drawing/2010/main" val="0"/>
              </a:ext>
            </a:extLst>
          </a:blip>
          <a:srcRect t="1745" b="25714"/>
          <a:stretch/>
        </p:blipFill>
        <p:spPr bwMode="auto">
          <a:xfrm>
            <a:off x="1075105" y="44624"/>
            <a:ext cx="6856835" cy="6765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1034993"/>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8" name="그룹 147"/>
          <p:cNvGrpSpPr/>
          <p:nvPr/>
        </p:nvGrpSpPr>
        <p:grpSpPr>
          <a:xfrm>
            <a:off x="539552" y="836712"/>
            <a:ext cx="7631970" cy="5256584"/>
            <a:chOff x="468422" y="116632"/>
            <a:chExt cx="7631970" cy="5256584"/>
          </a:xfrm>
        </p:grpSpPr>
        <p:grpSp>
          <p:nvGrpSpPr>
            <p:cNvPr id="12" name="그룹 11"/>
            <p:cNvGrpSpPr/>
            <p:nvPr/>
          </p:nvGrpSpPr>
          <p:grpSpPr>
            <a:xfrm>
              <a:off x="468422" y="116632"/>
              <a:ext cx="3096344" cy="5256584"/>
              <a:chOff x="900470" y="980728"/>
              <a:chExt cx="3096344" cy="5256584"/>
            </a:xfrm>
          </p:grpSpPr>
          <p:sp>
            <p:nvSpPr>
              <p:cNvPr id="4" name="타원 3"/>
              <p:cNvSpPr/>
              <p:nvPr/>
            </p:nvSpPr>
            <p:spPr>
              <a:xfrm>
                <a:off x="900470" y="980728"/>
                <a:ext cx="3096344" cy="525658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ko-KR" altLang="en-US"/>
              </a:p>
            </p:txBody>
          </p:sp>
          <p:sp>
            <p:nvSpPr>
              <p:cNvPr id="6" name="TextBox 5"/>
              <p:cNvSpPr txBox="1"/>
              <p:nvPr/>
            </p:nvSpPr>
            <p:spPr>
              <a:xfrm>
                <a:off x="1515213" y="1772816"/>
                <a:ext cx="2141612" cy="523220"/>
              </a:xfrm>
              <a:prstGeom prst="rect">
                <a:avLst/>
              </a:prstGeom>
              <a:noFill/>
            </p:spPr>
            <p:txBody>
              <a:bodyPr wrap="none" rtlCol="0">
                <a:spAutoFit/>
              </a:bodyPr>
              <a:lstStyle/>
              <a:p>
                <a:pPr>
                  <a:buNone/>
                </a:pPr>
                <a:r>
                  <a:rPr lang="en-US" altLang="ko-KR" dirty="0" smtClean="0">
                    <a:latin typeface="+mn-lt"/>
                  </a:rPr>
                  <a:t>Fluvoxamine</a:t>
                </a:r>
                <a:endParaRPr lang="ko-KR" altLang="en-US" dirty="0">
                  <a:latin typeface="+mn-lt"/>
                </a:endParaRPr>
              </a:p>
            </p:txBody>
          </p:sp>
          <p:sp>
            <p:nvSpPr>
              <p:cNvPr id="7" name="TextBox 6"/>
              <p:cNvSpPr txBox="1"/>
              <p:nvPr/>
            </p:nvSpPr>
            <p:spPr>
              <a:xfrm>
                <a:off x="1707893" y="2406486"/>
                <a:ext cx="1887312" cy="523220"/>
              </a:xfrm>
              <a:prstGeom prst="rect">
                <a:avLst/>
              </a:prstGeom>
              <a:noFill/>
            </p:spPr>
            <p:txBody>
              <a:bodyPr wrap="none" rtlCol="0">
                <a:spAutoFit/>
              </a:bodyPr>
              <a:lstStyle/>
              <a:p>
                <a:pPr>
                  <a:buNone/>
                </a:pPr>
                <a:r>
                  <a:rPr lang="en-US" altLang="ko-KR" dirty="0" smtClean="0">
                    <a:latin typeface="+mn-lt"/>
                  </a:rPr>
                  <a:t>Citalopram</a:t>
                </a:r>
                <a:endParaRPr lang="ko-KR" altLang="en-US" dirty="0">
                  <a:latin typeface="+mn-lt"/>
                </a:endParaRPr>
              </a:p>
            </p:txBody>
          </p:sp>
          <p:sp>
            <p:nvSpPr>
              <p:cNvPr id="8" name="TextBox 7"/>
              <p:cNvSpPr txBox="1"/>
              <p:nvPr/>
            </p:nvSpPr>
            <p:spPr>
              <a:xfrm>
                <a:off x="1782979" y="3040156"/>
                <a:ext cx="1795363" cy="523220"/>
              </a:xfrm>
              <a:prstGeom prst="rect">
                <a:avLst/>
              </a:prstGeom>
              <a:noFill/>
            </p:spPr>
            <p:txBody>
              <a:bodyPr wrap="none" rtlCol="0">
                <a:spAutoFit/>
              </a:bodyPr>
              <a:lstStyle/>
              <a:p>
                <a:pPr>
                  <a:buNone/>
                </a:pPr>
                <a:r>
                  <a:rPr lang="en-US" altLang="ko-KR" dirty="0" smtClean="0">
                    <a:latin typeface="+mn-lt"/>
                  </a:rPr>
                  <a:t>Fluoxetine</a:t>
                </a:r>
                <a:endParaRPr lang="ko-KR" altLang="en-US" dirty="0">
                  <a:latin typeface="+mn-lt"/>
                </a:endParaRPr>
              </a:p>
            </p:txBody>
          </p:sp>
          <p:sp>
            <p:nvSpPr>
              <p:cNvPr id="9" name="TextBox 8"/>
              <p:cNvSpPr txBox="1"/>
              <p:nvPr/>
            </p:nvSpPr>
            <p:spPr>
              <a:xfrm>
                <a:off x="1751752" y="3673826"/>
                <a:ext cx="1821589" cy="523220"/>
              </a:xfrm>
              <a:prstGeom prst="rect">
                <a:avLst/>
              </a:prstGeom>
              <a:noFill/>
            </p:spPr>
            <p:txBody>
              <a:bodyPr wrap="none" rtlCol="0">
                <a:spAutoFit/>
              </a:bodyPr>
              <a:lstStyle/>
              <a:p>
                <a:pPr>
                  <a:buNone/>
                </a:pPr>
                <a:r>
                  <a:rPr lang="en-US" altLang="ko-KR" dirty="0" smtClean="0">
                    <a:latin typeface="+mn-lt"/>
                  </a:rPr>
                  <a:t>Paroxetine</a:t>
                </a:r>
                <a:endParaRPr lang="ko-KR" altLang="en-US" dirty="0">
                  <a:latin typeface="+mn-lt"/>
                </a:endParaRPr>
              </a:p>
            </p:txBody>
          </p:sp>
          <p:sp>
            <p:nvSpPr>
              <p:cNvPr id="10" name="TextBox 9"/>
              <p:cNvSpPr txBox="1"/>
              <p:nvPr/>
            </p:nvSpPr>
            <p:spPr>
              <a:xfrm>
                <a:off x="1868579" y="4941168"/>
                <a:ext cx="1698157" cy="523220"/>
              </a:xfrm>
              <a:prstGeom prst="rect">
                <a:avLst/>
              </a:prstGeom>
              <a:noFill/>
            </p:spPr>
            <p:txBody>
              <a:bodyPr wrap="none" rtlCol="0">
                <a:spAutoFit/>
              </a:bodyPr>
              <a:lstStyle/>
              <a:p>
                <a:pPr>
                  <a:buNone/>
                </a:pPr>
                <a:r>
                  <a:rPr lang="en-US" altLang="ko-KR" dirty="0" smtClean="0">
                    <a:latin typeface="+mn-lt"/>
                  </a:rPr>
                  <a:t>Sertraline</a:t>
                </a:r>
                <a:endParaRPr lang="ko-KR" altLang="en-US" dirty="0">
                  <a:latin typeface="+mn-lt"/>
                </a:endParaRPr>
              </a:p>
            </p:txBody>
          </p:sp>
          <p:sp>
            <p:nvSpPr>
              <p:cNvPr id="11" name="TextBox 10"/>
              <p:cNvSpPr txBox="1"/>
              <p:nvPr/>
            </p:nvSpPr>
            <p:spPr>
              <a:xfrm>
                <a:off x="1486680" y="4307496"/>
                <a:ext cx="2204706" cy="523220"/>
              </a:xfrm>
              <a:prstGeom prst="rect">
                <a:avLst/>
              </a:prstGeom>
              <a:noFill/>
            </p:spPr>
            <p:txBody>
              <a:bodyPr wrap="none" rtlCol="0">
                <a:spAutoFit/>
              </a:bodyPr>
              <a:lstStyle/>
              <a:p>
                <a:pPr>
                  <a:buNone/>
                </a:pPr>
                <a:r>
                  <a:rPr lang="en-US" altLang="ko-KR" dirty="0" err="1" smtClean="0">
                    <a:latin typeface="+mn-lt"/>
                  </a:rPr>
                  <a:t>Escitalopram</a:t>
                </a:r>
                <a:endParaRPr lang="ko-KR" altLang="en-US" dirty="0">
                  <a:latin typeface="+mn-lt"/>
                </a:endParaRPr>
              </a:p>
            </p:txBody>
          </p:sp>
        </p:grpSp>
        <p:grpSp>
          <p:nvGrpSpPr>
            <p:cNvPr id="22" name="그룹 21"/>
            <p:cNvGrpSpPr/>
            <p:nvPr/>
          </p:nvGrpSpPr>
          <p:grpSpPr>
            <a:xfrm>
              <a:off x="5004048" y="116632"/>
              <a:ext cx="3096344" cy="5256584"/>
              <a:chOff x="5220072" y="980728"/>
              <a:chExt cx="3096344" cy="5256584"/>
            </a:xfrm>
          </p:grpSpPr>
          <p:sp>
            <p:nvSpPr>
              <p:cNvPr id="14" name="타원 13"/>
              <p:cNvSpPr/>
              <p:nvPr/>
            </p:nvSpPr>
            <p:spPr>
              <a:xfrm>
                <a:off x="5220072" y="980728"/>
                <a:ext cx="3096344" cy="525658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ko-KR" altLang="en-US"/>
              </a:p>
            </p:txBody>
          </p:sp>
          <p:sp>
            <p:nvSpPr>
              <p:cNvPr id="15" name="TextBox 14"/>
              <p:cNvSpPr txBox="1"/>
              <p:nvPr/>
            </p:nvSpPr>
            <p:spPr>
              <a:xfrm>
                <a:off x="5839976" y="1556792"/>
                <a:ext cx="1731564" cy="523220"/>
              </a:xfrm>
              <a:prstGeom prst="rect">
                <a:avLst/>
              </a:prstGeom>
              <a:noFill/>
            </p:spPr>
            <p:txBody>
              <a:bodyPr wrap="none" rtlCol="0">
                <a:spAutoFit/>
              </a:bodyPr>
              <a:lstStyle/>
              <a:p>
                <a:pPr>
                  <a:buNone/>
                </a:pPr>
                <a:r>
                  <a:rPr lang="en-US" altLang="ko-KR" dirty="0" err="1" smtClean="0">
                    <a:latin typeface="+mn-lt"/>
                  </a:rPr>
                  <a:t>Eletriptan</a:t>
                </a:r>
                <a:endParaRPr lang="ko-KR" altLang="en-US" dirty="0">
                  <a:latin typeface="+mn-lt"/>
                </a:endParaRPr>
              </a:p>
            </p:txBody>
          </p:sp>
          <p:sp>
            <p:nvSpPr>
              <p:cNvPr id="16" name="TextBox 15"/>
              <p:cNvSpPr txBox="1"/>
              <p:nvPr/>
            </p:nvSpPr>
            <p:spPr>
              <a:xfrm>
                <a:off x="5803909" y="2167311"/>
                <a:ext cx="2130711" cy="523220"/>
              </a:xfrm>
              <a:prstGeom prst="rect">
                <a:avLst/>
              </a:prstGeom>
              <a:noFill/>
            </p:spPr>
            <p:txBody>
              <a:bodyPr wrap="none" rtlCol="0">
                <a:spAutoFit/>
              </a:bodyPr>
              <a:lstStyle/>
              <a:p>
                <a:pPr>
                  <a:buNone/>
                </a:pPr>
                <a:r>
                  <a:rPr lang="en-US" altLang="ko-KR" dirty="0" err="1" smtClean="0">
                    <a:latin typeface="+mn-lt"/>
                  </a:rPr>
                  <a:t>Zolmitriptan</a:t>
                </a:r>
                <a:endParaRPr lang="ko-KR" altLang="en-US" dirty="0">
                  <a:latin typeface="+mn-lt"/>
                </a:endParaRPr>
              </a:p>
            </p:txBody>
          </p:sp>
          <p:sp>
            <p:nvSpPr>
              <p:cNvPr id="17" name="TextBox 16"/>
              <p:cNvSpPr txBox="1"/>
              <p:nvPr/>
            </p:nvSpPr>
            <p:spPr>
              <a:xfrm>
                <a:off x="5802305" y="5219908"/>
                <a:ext cx="2101857" cy="523220"/>
              </a:xfrm>
              <a:prstGeom prst="rect">
                <a:avLst/>
              </a:prstGeom>
              <a:noFill/>
            </p:spPr>
            <p:txBody>
              <a:bodyPr wrap="none" rtlCol="0">
                <a:spAutoFit/>
              </a:bodyPr>
              <a:lstStyle/>
              <a:p>
                <a:pPr>
                  <a:buNone/>
                </a:pPr>
                <a:r>
                  <a:rPr lang="en-US" altLang="ko-KR" dirty="0" err="1" smtClean="0">
                    <a:latin typeface="+mn-lt"/>
                  </a:rPr>
                  <a:t>Sumatriptan</a:t>
                </a:r>
                <a:endParaRPr lang="ko-KR" altLang="en-US" dirty="0">
                  <a:latin typeface="+mn-lt"/>
                </a:endParaRPr>
              </a:p>
            </p:txBody>
          </p:sp>
          <p:sp>
            <p:nvSpPr>
              <p:cNvPr id="18" name="TextBox 17"/>
              <p:cNvSpPr txBox="1"/>
              <p:nvPr/>
            </p:nvSpPr>
            <p:spPr>
              <a:xfrm>
                <a:off x="5814328" y="3388349"/>
                <a:ext cx="2063385" cy="523220"/>
              </a:xfrm>
              <a:prstGeom prst="rect">
                <a:avLst/>
              </a:prstGeom>
              <a:noFill/>
            </p:spPr>
            <p:txBody>
              <a:bodyPr wrap="none" rtlCol="0">
                <a:spAutoFit/>
              </a:bodyPr>
              <a:lstStyle/>
              <a:p>
                <a:pPr>
                  <a:buNone/>
                </a:pPr>
                <a:r>
                  <a:rPr lang="en-US" altLang="ko-KR" dirty="0" err="1" smtClean="0">
                    <a:latin typeface="+mn-lt"/>
                  </a:rPr>
                  <a:t>Almotriptan</a:t>
                </a:r>
                <a:endParaRPr lang="ko-KR" altLang="en-US" dirty="0">
                  <a:latin typeface="+mn-lt"/>
                </a:endParaRPr>
              </a:p>
            </p:txBody>
          </p:sp>
          <p:sp>
            <p:nvSpPr>
              <p:cNvPr id="19" name="TextBox 18"/>
              <p:cNvSpPr txBox="1"/>
              <p:nvPr/>
            </p:nvSpPr>
            <p:spPr>
              <a:xfrm>
                <a:off x="5819939" y="3998868"/>
                <a:ext cx="1988301" cy="523220"/>
              </a:xfrm>
              <a:prstGeom prst="rect">
                <a:avLst/>
              </a:prstGeom>
              <a:noFill/>
            </p:spPr>
            <p:txBody>
              <a:bodyPr wrap="none" rtlCol="0">
                <a:spAutoFit/>
              </a:bodyPr>
              <a:lstStyle/>
              <a:p>
                <a:pPr>
                  <a:buNone/>
                </a:pPr>
                <a:r>
                  <a:rPr lang="en-US" altLang="ko-KR" dirty="0" err="1" smtClean="0">
                    <a:latin typeface="+mn-lt"/>
                  </a:rPr>
                  <a:t>Naratriptan</a:t>
                </a:r>
                <a:endParaRPr lang="ko-KR" altLang="en-US" dirty="0">
                  <a:latin typeface="+mn-lt"/>
                </a:endParaRPr>
              </a:p>
            </p:txBody>
          </p:sp>
          <p:sp>
            <p:nvSpPr>
              <p:cNvPr id="20" name="TextBox 19"/>
              <p:cNvSpPr txBox="1"/>
              <p:nvPr/>
            </p:nvSpPr>
            <p:spPr>
              <a:xfrm>
                <a:off x="5820740" y="4609387"/>
                <a:ext cx="1912703" cy="523220"/>
              </a:xfrm>
              <a:prstGeom prst="rect">
                <a:avLst/>
              </a:prstGeom>
              <a:noFill/>
            </p:spPr>
            <p:txBody>
              <a:bodyPr wrap="none" rtlCol="0">
                <a:spAutoFit/>
              </a:bodyPr>
              <a:lstStyle/>
              <a:p>
                <a:pPr>
                  <a:buNone/>
                </a:pPr>
                <a:r>
                  <a:rPr lang="en-US" altLang="ko-KR" dirty="0" err="1" smtClean="0">
                    <a:latin typeface="+mn-lt"/>
                  </a:rPr>
                  <a:t>Rizatriptan</a:t>
                </a:r>
                <a:endParaRPr lang="ko-KR" altLang="en-US" dirty="0">
                  <a:latin typeface="+mn-lt"/>
                </a:endParaRPr>
              </a:p>
            </p:txBody>
          </p:sp>
          <p:sp>
            <p:nvSpPr>
              <p:cNvPr id="21" name="TextBox 20"/>
              <p:cNvSpPr txBox="1"/>
              <p:nvPr/>
            </p:nvSpPr>
            <p:spPr>
              <a:xfrm>
                <a:off x="5801632" y="2777830"/>
                <a:ext cx="2115131" cy="523220"/>
              </a:xfrm>
              <a:prstGeom prst="rect">
                <a:avLst/>
              </a:prstGeom>
              <a:noFill/>
            </p:spPr>
            <p:txBody>
              <a:bodyPr wrap="none" rtlCol="0">
                <a:spAutoFit/>
              </a:bodyPr>
              <a:lstStyle/>
              <a:p>
                <a:pPr>
                  <a:buNone/>
                </a:pPr>
                <a:r>
                  <a:rPr lang="en-US" altLang="ko-KR" dirty="0" err="1" smtClean="0">
                    <a:latin typeface="+mn-lt"/>
                  </a:rPr>
                  <a:t>Frovatriptan</a:t>
                </a:r>
                <a:endParaRPr lang="ko-KR" altLang="en-US" dirty="0">
                  <a:latin typeface="+mn-lt"/>
                </a:endParaRPr>
              </a:p>
            </p:txBody>
          </p:sp>
        </p:grpSp>
        <p:cxnSp>
          <p:nvCxnSpPr>
            <p:cNvPr id="24" name="직선 연결선 23"/>
            <p:cNvCxnSpPr>
              <a:stCxn id="6" idx="3"/>
              <a:endCxn id="16" idx="1"/>
            </p:cNvCxnSpPr>
            <p:nvPr/>
          </p:nvCxnSpPr>
          <p:spPr>
            <a:xfrm>
              <a:off x="3224777" y="1170330"/>
              <a:ext cx="2363108" cy="39449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직선 연결선 26"/>
            <p:cNvCxnSpPr>
              <a:stCxn id="6" idx="3"/>
              <a:endCxn id="21" idx="1"/>
            </p:cNvCxnSpPr>
            <p:nvPr/>
          </p:nvCxnSpPr>
          <p:spPr>
            <a:xfrm>
              <a:off x="3224777" y="1170330"/>
              <a:ext cx="2360831" cy="10050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직선 연결선 29"/>
            <p:cNvCxnSpPr>
              <a:stCxn id="6" idx="3"/>
              <a:endCxn id="20" idx="1"/>
            </p:cNvCxnSpPr>
            <p:nvPr/>
          </p:nvCxnSpPr>
          <p:spPr>
            <a:xfrm>
              <a:off x="3224777" y="1170330"/>
              <a:ext cx="2379939" cy="28365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직선 연결선 31"/>
            <p:cNvCxnSpPr>
              <a:stCxn id="6" idx="3"/>
              <a:endCxn id="19" idx="1"/>
            </p:cNvCxnSpPr>
            <p:nvPr/>
          </p:nvCxnSpPr>
          <p:spPr>
            <a:xfrm>
              <a:off x="3224777" y="1170330"/>
              <a:ext cx="2379138" cy="22260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직선 연결선 36"/>
            <p:cNvCxnSpPr>
              <a:stCxn id="6" idx="3"/>
              <a:endCxn id="18" idx="1"/>
            </p:cNvCxnSpPr>
            <p:nvPr/>
          </p:nvCxnSpPr>
          <p:spPr>
            <a:xfrm>
              <a:off x="3224777" y="1170330"/>
              <a:ext cx="2373527" cy="16155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직선 연결선 39"/>
            <p:cNvCxnSpPr>
              <a:stCxn id="6" idx="3"/>
              <a:endCxn id="15" idx="1"/>
            </p:cNvCxnSpPr>
            <p:nvPr/>
          </p:nvCxnSpPr>
          <p:spPr>
            <a:xfrm flipV="1">
              <a:off x="3224777" y="954306"/>
              <a:ext cx="2399175" cy="2160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직선 연결선 42"/>
            <p:cNvCxnSpPr>
              <a:stCxn id="7" idx="3"/>
              <a:endCxn id="15" idx="1"/>
            </p:cNvCxnSpPr>
            <p:nvPr/>
          </p:nvCxnSpPr>
          <p:spPr>
            <a:xfrm flipV="1">
              <a:off x="3163157" y="954306"/>
              <a:ext cx="2460795" cy="84969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직선 연결선 44"/>
            <p:cNvCxnSpPr>
              <a:stCxn id="7" idx="3"/>
              <a:endCxn id="16" idx="1"/>
            </p:cNvCxnSpPr>
            <p:nvPr/>
          </p:nvCxnSpPr>
          <p:spPr>
            <a:xfrm flipV="1">
              <a:off x="3163157" y="1564825"/>
              <a:ext cx="2424728" cy="23917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7" name="직선 연결선 46"/>
            <p:cNvCxnSpPr>
              <a:stCxn id="7" idx="3"/>
              <a:endCxn id="17" idx="1"/>
            </p:cNvCxnSpPr>
            <p:nvPr/>
          </p:nvCxnSpPr>
          <p:spPr>
            <a:xfrm>
              <a:off x="3163157" y="1804000"/>
              <a:ext cx="2423124" cy="281342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직선 연결선 48"/>
            <p:cNvCxnSpPr>
              <a:stCxn id="7" idx="3"/>
              <a:endCxn id="18" idx="1"/>
            </p:cNvCxnSpPr>
            <p:nvPr/>
          </p:nvCxnSpPr>
          <p:spPr>
            <a:xfrm>
              <a:off x="3163157" y="1804000"/>
              <a:ext cx="2435147" cy="9818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직선 연결선 50"/>
            <p:cNvCxnSpPr>
              <a:stCxn id="7" idx="3"/>
              <a:endCxn id="19" idx="1"/>
            </p:cNvCxnSpPr>
            <p:nvPr/>
          </p:nvCxnSpPr>
          <p:spPr>
            <a:xfrm>
              <a:off x="3163157" y="1804000"/>
              <a:ext cx="2440758" cy="159238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직선 연결선 52"/>
            <p:cNvCxnSpPr>
              <a:stCxn id="7" idx="3"/>
              <a:endCxn id="20" idx="1"/>
            </p:cNvCxnSpPr>
            <p:nvPr/>
          </p:nvCxnSpPr>
          <p:spPr>
            <a:xfrm>
              <a:off x="3163157" y="1804000"/>
              <a:ext cx="2441559" cy="22029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직선 연결선 54"/>
            <p:cNvCxnSpPr>
              <a:stCxn id="7" idx="3"/>
              <a:endCxn id="21" idx="1"/>
            </p:cNvCxnSpPr>
            <p:nvPr/>
          </p:nvCxnSpPr>
          <p:spPr>
            <a:xfrm>
              <a:off x="3163157" y="1804000"/>
              <a:ext cx="2422451" cy="3713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직선 연결선 56"/>
            <p:cNvCxnSpPr>
              <a:stCxn id="8" idx="3"/>
              <a:endCxn id="15" idx="1"/>
            </p:cNvCxnSpPr>
            <p:nvPr/>
          </p:nvCxnSpPr>
          <p:spPr>
            <a:xfrm flipV="1">
              <a:off x="3146294" y="954306"/>
              <a:ext cx="2477658" cy="148336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직선 연결선 59"/>
            <p:cNvCxnSpPr>
              <a:stCxn id="8" idx="3"/>
              <a:endCxn id="16" idx="1"/>
            </p:cNvCxnSpPr>
            <p:nvPr/>
          </p:nvCxnSpPr>
          <p:spPr>
            <a:xfrm flipV="1">
              <a:off x="3146294" y="1564825"/>
              <a:ext cx="2441591" cy="87284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2" name="직선 연결선 61"/>
            <p:cNvCxnSpPr>
              <a:stCxn id="8" idx="3"/>
              <a:endCxn id="17" idx="1"/>
            </p:cNvCxnSpPr>
            <p:nvPr/>
          </p:nvCxnSpPr>
          <p:spPr>
            <a:xfrm>
              <a:off x="3146294" y="2437670"/>
              <a:ext cx="2439987" cy="21797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직선 연결선 63"/>
            <p:cNvCxnSpPr>
              <a:stCxn id="8" idx="3"/>
              <a:endCxn id="18" idx="1"/>
            </p:cNvCxnSpPr>
            <p:nvPr/>
          </p:nvCxnSpPr>
          <p:spPr>
            <a:xfrm>
              <a:off x="3146294" y="2437670"/>
              <a:ext cx="2452010" cy="34819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직선 연결선 65"/>
            <p:cNvCxnSpPr>
              <a:stCxn id="8" idx="3"/>
              <a:endCxn id="19" idx="1"/>
            </p:cNvCxnSpPr>
            <p:nvPr/>
          </p:nvCxnSpPr>
          <p:spPr>
            <a:xfrm>
              <a:off x="3146294" y="2437670"/>
              <a:ext cx="2457621" cy="9587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직선 연결선 67"/>
            <p:cNvCxnSpPr>
              <a:stCxn id="8" idx="3"/>
              <a:endCxn id="20" idx="1"/>
            </p:cNvCxnSpPr>
            <p:nvPr/>
          </p:nvCxnSpPr>
          <p:spPr>
            <a:xfrm>
              <a:off x="3146294" y="2437670"/>
              <a:ext cx="2458422" cy="156923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직선 연결선 69"/>
            <p:cNvCxnSpPr>
              <a:stCxn id="8" idx="3"/>
              <a:endCxn id="21" idx="1"/>
            </p:cNvCxnSpPr>
            <p:nvPr/>
          </p:nvCxnSpPr>
          <p:spPr>
            <a:xfrm flipV="1">
              <a:off x="3146294" y="2175344"/>
              <a:ext cx="2439314" cy="26232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직선 연결선 72"/>
            <p:cNvCxnSpPr>
              <a:stCxn id="9" idx="3"/>
              <a:endCxn id="15" idx="1"/>
            </p:cNvCxnSpPr>
            <p:nvPr/>
          </p:nvCxnSpPr>
          <p:spPr>
            <a:xfrm flipV="1">
              <a:off x="3141293" y="954306"/>
              <a:ext cx="2482659" cy="21170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직선 연결선 75"/>
            <p:cNvCxnSpPr>
              <a:stCxn id="9" idx="3"/>
              <a:endCxn id="16" idx="1"/>
            </p:cNvCxnSpPr>
            <p:nvPr/>
          </p:nvCxnSpPr>
          <p:spPr>
            <a:xfrm flipV="1">
              <a:off x="3141293" y="1564825"/>
              <a:ext cx="2446592" cy="150651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8" name="직선 연결선 77"/>
            <p:cNvCxnSpPr>
              <a:stCxn id="9" idx="3"/>
              <a:endCxn id="17" idx="1"/>
            </p:cNvCxnSpPr>
            <p:nvPr/>
          </p:nvCxnSpPr>
          <p:spPr>
            <a:xfrm>
              <a:off x="3141293" y="3071340"/>
              <a:ext cx="2444988" cy="154608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직선 연결선 79"/>
            <p:cNvCxnSpPr>
              <a:stCxn id="9" idx="3"/>
              <a:endCxn id="18" idx="1"/>
            </p:cNvCxnSpPr>
            <p:nvPr/>
          </p:nvCxnSpPr>
          <p:spPr>
            <a:xfrm flipV="1">
              <a:off x="3141293" y="2785863"/>
              <a:ext cx="2457011" cy="28547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직선 연결선 81"/>
            <p:cNvCxnSpPr>
              <a:stCxn id="9" idx="3"/>
              <a:endCxn id="19" idx="1"/>
            </p:cNvCxnSpPr>
            <p:nvPr/>
          </p:nvCxnSpPr>
          <p:spPr>
            <a:xfrm>
              <a:off x="3141293" y="3071340"/>
              <a:ext cx="2462622" cy="32504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직선 연결선 83"/>
            <p:cNvCxnSpPr>
              <a:stCxn id="9" idx="3"/>
              <a:endCxn id="20" idx="1"/>
            </p:cNvCxnSpPr>
            <p:nvPr/>
          </p:nvCxnSpPr>
          <p:spPr>
            <a:xfrm>
              <a:off x="3141293" y="3071340"/>
              <a:ext cx="2463423" cy="9355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직선 연결선 85"/>
            <p:cNvCxnSpPr>
              <a:stCxn id="9" idx="3"/>
              <a:endCxn id="21" idx="1"/>
            </p:cNvCxnSpPr>
            <p:nvPr/>
          </p:nvCxnSpPr>
          <p:spPr>
            <a:xfrm flipV="1">
              <a:off x="3141293" y="2175344"/>
              <a:ext cx="2444315" cy="89599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직선 연결선 87"/>
            <p:cNvCxnSpPr>
              <a:stCxn id="10" idx="3"/>
              <a:endCxn id="21" idx="1"/>
            </p:cNvCxnSpPr>
            <p:nvPr/>
          </p:nvCxnSpPr>
          <p:spPr>
            <a:xfrm flipV="1">
              <a:off x="3134688" y="2175344"/>
              <a:ext cx="2450920" cy="21633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직선 연결선 89"/>
            <p:cNvCxnSpPr>
              <a:stCxn id="10" idx="3"/>
              <a:endCxn id="18" idx="1"/>
            </p:cNvCxnSpPr>
            <p:nvPr/>
          </p:nvCxnSpPr>
          <p:spPr>
            <a:xfrm flipV="1">
              <a:off x="3134688" y="2785863"/>
              <a:ext cx="2463616" cy="15528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직선 연결선 91"/>
            <p:cNvCxnSpPr>
              <a:stCxn id="10" idx="3"/>
              <a:endCxn id="15" idx="1"/>
            </p:cNvCxnSpPr>
            <p:nvPr/>
          </p:nvCxnSpPr>
          <p:spPr>
            <a:xfrm flipV="1">
              <a:off x="3134688" y="954306"/>
              <a:ext cx="2489264" cy="33843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직선 연결선 93"/>
            <p:cNvCxnSpPr>
              <a:stCxn id="10" idx="3"/>
              <a:endCxn id="19" idx="1"/>
            </p:cNvCxnSpPr>
            <p:nvPr/>
          </p:nvCxnSpPr>
          <p:spPr>
            <a:xfrm flipV="1">
              <a:off x="3134688" y="3396382"/>
              <a:ext cx="2469227" cy="9423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직선 연결선 95"/>
            <p:cNvCxnSpPr>
              <a:stCxn id="10" idx="3"/>
              <a:endCxn id="16" idx="1"/>
            </p:cNvCxnSpPr>
            <p:nvPr/>
          </p:nvCxnSpPr>
          <p:spPr>
            <a:xfrm flipV="1">
              <a:off x="3134688" y="1564825"/>
              <a:ext cx="2453197" cy="2773857"/>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8" name="직선 연결선 97"/>
            <p:cNvCxnSpPr>
              <a:stCxn id="11" idx="3"/>
              <a:endCxn id="15" idx="1"/>
            </p:cNvCxnSpPr>
            <p:nvPr/>
          </p:nvCxnSpPr>
          <p:spPr>
            <a:xfrm flipV="1">
              <a:off x="3259338" y="954306"/>
              <a:ext cx="2364614" cy="275070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직선 연결선 99"/>
            <p:cNvCxnSpPr>
              <a:stCxn id="11" idx="3"/>
              <a:endCxn id="16" idx="1"/>
            </p:cNvCxnSpPr>
            <p:nvPr/>
          </p:nvCxnSpPr>
          <p:spPr>
            <a:xfrm flipV="1">
              <a:off x="3259338" y="1564825"/>
              <a:ext cx="2328547" cy="214018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2" name="직선 연결선 101"/>
            <p:cNvCxnSpPr>
              <a:stCxn id="11" idx="3"/>
              <a:endCxn id="17" idx="1"/>
            </p:cNvCxnSpPr>
            <p:nvPr/>
          </p:nvCxnSpPr>
          <p:spPr>
            <a:xfrm>
              <a:off x="3259338" y="3705010"/>
              <a:ext cx="2326943" cy="9124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직선 연결선 103"/>
            <p:cNvCxnSpPr>
              <a:stCxn id="11" idx="3"/>
              <a:endCxn id="18" idx="1"/>
            </p:cNvCxnSpPr>
            <p:nvPr/>
          </p:nvCxnSpPr>
          <p:spPr>
            <a:xfrm flipV="1">
              <a:off x="3259338" y="2785863"/>
              <a:ext cx="2338966" cy="9191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직선 연결선 105"/>
            <p:cNvCxnSpPr>
              <a:stCxn id="11" idx="3"/>
              <a:endCxn id="19" idx="1"/>
            </p:cNvCxnSpPr>
            <p:nvPr/>
          </p:nvCxnSpPr>
          <p:spPr>
            <a:xfrm flipV="1">
              <a:off x="3259338" y="3396382"/>
              <a:ext cx="2344577" cy="3086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직선 연결선 107"/>
            <p:cNvCxnSpPr>
              <a:stCxn id="11" idx="3"/>
              <a:endCxn id="20" idx="1"/>
            </p:cNvCxnSpPr>
            <p:nvPr/>
          </p:nvCxnSpPr>
          <p:spPr>
            <a:xfrm>
              <a:off x="3259338" y="3705010"/>
              <a:ext cx="2345378" cy="3018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직선 연결선 109"/>
            <p:cNvCxnSpPr>
              <a:stCxn id="11" idx="3"/>
              <a:endCxn id="21" idx="1"/>
            </p:cNvCxnSpPr>
            <p:nvPr/>
          </p:nvCxnSpPr>
          <p:spPr>
            <a:xfrm flipV="1">
              <a:off x="3259338" y="2175344"/>
              <a:ext cx="2326270" cy="152966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직선 연결선 112"/>
            <p:cNvCxnSpPr>
              <a:stCxn id="10" idx="3"/>
              <a:endCxn id="20" idx="1"/>
            </p:cNvCxnSpPr>
            <p:nvPr/>
          </p:nvCxnSpPr>
          <p:spPr>
            <a:xfrm flipV="1">
              <a:off x="3134688" y="4006901"/>
              <a:ext cx="2470028" cy="331781"/>
            </a:xfrm>
            <a:prstGeom prst="line">
              <a:avLst/>
            </a:prstGeom>
            <a:ln w="25400">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116" name="직선 연결선 115"/>
            <p:cNvCxnSpPr>
              <a:stCxn id="10" idx="3"/>
              <a:endCxn id="17" idx="1"/>
            </p:cNvCxnSpPr>
            <p:nvPr/>
          </p:nvCxnSpPr>
          <p:spPr>
            <a:xfrm>
              <a:off x="3134688" y="4338682"/>
              <a:ext cx="2451593" cy="278740"/>
            </a:xfrm>
            <a:prstGeom prst="line">
              <a:avLst/>
            </a:prstGeom>
            <a:ln w="25400">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133" name="직선 연결선 132"/>
            <p:cNvCxnSpPr>
              <a:stCxn id="6" idx="3"/>
              <a:endCxn id="17" idx="1"/>
            </p:cNvCxnSpPr>
            <p:nvPr/>
          </p:nvCxnSpPr>
          <p:spPr>
            <a:xfrm>
              <a:off x="3224777" y="1170330"/>
              <a:ext cx="2361504" cy="3447092"/>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47" name="그룹 146"/>
          <p:cNvGrpSpPr/>
          <p:nvPr/>
        </p:nvGrpSpPr>
        <p:grpSpPr>
          <a:xfrm>
            <a:off x="2649129" y="5703059"/>
            <a:ext cx="3723071" cy="894293"/>
            <a:chOff x="2398181" y="5415027"/>
            <a:chExt cx="3723071" cy="894293"/>
          </a:xfrm>
        </p:grpSpPr>
        <p:cxnSp>
          <p:nvCxnSpPr>
            <p:cNvPr id="137" name="직선 연결선 136"/>
            <p:cNvCxnSpPr/>
            <p:nvPr/>
          </p:nvCxnSpPr>
          <p:spPr>
            <a:xfrm>
              <a:off x="2398181" y="5538137"/>
              <a:ext cx="885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직선 연결선 138"/>
            <p:cNvCxnSpPr/>
            <p:nvPr/>
          </p:nvCxnSpPr>
          <p:spPr>
            <a:xfrm>
              <a:off x="2398181" y="5862173"/>
              <a:ext cx="88560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1" name="직선 연결선 140"/>
            <p:cNvCxnSpPr/>
            <p:nvPr/>
          </p:nvCxnSpPr>
          <p:spPr>
            <a:xfrm flipV="1">
              <a:off x="2398181" y="6181540"/>
              <a:ext cx="885600" cy="9339"/>
            </a:xfrm>
            <a:prstGeom prst="line">
              <a:avLst/>
            </a:prstGeom>
            <a:ln w="25400">
              <a:solidFill>
                <a:srgbClr val="00B050"/>
              </a:solidFill>
              <a:prstDash val="dash"/>
            </a:ln>
          </p:spPr>
          <p:style>
            <a:lnRef idx="1">
              <a:schemeClr val="accent1"/>
            </a:lnRef>
            <a:fillRef idx="0">
              <a:schemeClr val="accent1"/>
            </a:fillRef>
            <a:effectRef idx="0">
              <a:schemeClr val="accent1"/>
            </a:effectRef>
            <a:fontRef idx="minor">
              <a:schemeClr val="tx1"/>
            </a:fontRef>
          </p:style>
        </p:cxnSp>
        <p:sp>
          <p:nvSpPr>
            <p:cNvPr id="144" name="TextBox 143"/>
            <p:cNvSpPr txBox="1"/>
            <p:nvPr/>
          </p:nvSpPr>
          <p:spPr>
            <a:xfrm>
              <a:off x="3495213" y="5415027"/>
              <a:ext cx="2199641" cy="246221"/>
            </a:xfrm>
            <a:prstGeom prst="rect">
              <a:avLst/>
            </a:prstGeom>
            <a:noFill/>
          </p:spPr>
          <p:txBody>
            <a:bodyPr wrap="none" rtlCol="0">
              <a:spAutoFit/>
            </a:bodyPr>
            <a:lstStyle/>
            <a:p>
              <a:pPr>
                <a:buNone/>
              </a:pPr>
              <a:r>
                <a:rPr lang="en-US" altLang="ko-KR" sz="1000" dirty="0" smtClean="0">
                  <a:latin typeface="+mn-lt"/>
                </a:rPr>
                <a:t>Increased risk of CNS adverse effects</a:t>
              </a:r>
              <a:endParaRPr lang="ko-KR" altLang="en-US" sz="1000" dirty="0">
                <a:latin typeface="+mn-lt"/>
              </a:endParaRPr>
            </a:p>
          </p:txBody>
        </p:sp>
        <p:sp>
          <p:nvSpPr>
            <p:cNvPr id="145" name="TextBox 144"/>
            <p:cNvSpPr txBox="1"/>
            <p:nvPr/>
          </p:nvSpPr>
          <p:spPr>
            <a:xfrm>
              <a:off x="3514449" y="5739063"/>
              <a:ext cx="2606803" cy="246221"/>
            </a:xfrm>
            <a:prstGeom prst="rect">
              <a:avLst/>
            </a:prstGeom>
            <a:noFill/>
          </p:spPr>
          <p:txBody>
            <a:bodyPr wrap="none" rtlCol="0">
              <a:spAutoFit/>
            </a:bodyPr>
            <a:lstStyle/>
            <a:p>
              <a:pPr>
                <a:buNone/>
              </a:pPr>
              <a:r>
                <a:rPr lang="en-US" altLang="ko-KR" sz="1000" dirty="0" smtClean="0">
                  <a:latin typeface="+mn-lt"/>
                </a:rPr>
                <a:t>May increase the risk of serotonin syndrome</a:t>
              </a:r>
              <a:endParaRPr lang="ko-KR" altLang="en-US" sz="1000" dirty="0">
                <a:latin typeface="+mn-lt"/>
              </a:endParaRPr>
            </a:p>
          </p:txBody>
        </p:sp>
        <p:sp>
          <p:nvSpPr>
            <p:cNvPr id="146" name="TextBox 145"/>
            <p:cNvSpPr txBox="1"/>
            <p:nvPr/>
          </p:nvSpPr>
          <p:spPr>
            <a:xfrm>
              <a:off x="3450329" y="6063099"/>
              <a:ext cx="1460656" cy="246221"/>
            </a:xfrm>
            <a:prstGeom prst="rect">
              <a:avLst/>
            </a:prstGeom>
            <a:noFill/>
          </p:spPr>
          <p:txBody>
            <a:bodyPr wrap="none" rtlCol="0">
              <a:spAutoFit/>
            </a:bodyPr>
            <a:lstStyle/>
            <a:p>
              <a:pPr>
                <a:buNone/>
              </a:pPr>
              <a:r>
                <a:rPr lang="en-US" altLang="ko-KR" sz="1000" dirty="0" smtClean="0">
                  <a:latin typeface="+mn-lt"/>
                </a:rPr>
                <a:t>Unassigned interaction</a:t>
              </a:r>
              <a:endParaRPr lang="ko-KR" altLang="en-US" sz="1000" dirty="0">
                <a:latin typeface="+mn-lt"/>
              </a:endParaRPr>
            </a:p>
          </p:txBody>
        </p:sp>
      </p:grpSp>
      <p:sp>
        <p:nvSpPr>
          <p:cNvPr id="149" name="TextBox 148"/>
          <p:cNvSpPr txBox="1"/>
          <p:nvPr/>
        </p:nvSpPr>
        <p:spPr>
          <a:xfrm>
            <a:off x="1518058" y="332656"/>
            <a:ext cx="1154483" cy="477054"/>
          </a:xfrm>
          <a:prstGeom prst="rect">
            <a:avLst/>
          </a:prstGeom>
          <a:noFill/>
        </p:spPr>
        <p:txBody>
          <a:bodyPr wrap="none" rtlCol="0">
            <a:spAutoFit/>
          </a:bodyPr>
          <a:lstStyle/>
          <a:p>
            <a:pPr>
              <a:buNone/>
            </a:pPr>
            <a:r>
              <a:rPr lang="en-US" altLang="ko-KR" sz="2500" dirty="0" smtClean="0">
                <a:latin typeface="+mn-lt"/>
              </a:rPr>
              <a:t>N06AB</a:t>
            </a:r>
            <a:endParaRPr lang="ko-KR" altLang="en-US" sz="2500" dirty="0">
              <a:latin typeface="+mn-lt"/>
            </a:endParaRPr>
          </a:p>
        </p:txBody>
      </p:sp>
      <p:sp>
        <p:nvSpPr>
          <p:cNvPr id="150" name="TextBox 149"/>
          <p:cNvSpPr txBox="1"/>
          <p:nvPr/>
        </p:nvSpPr>
        <p:spPr>
          <a:xfrm>
            <a:off x="6017916" y="332656"/>
            <a:ext cx="1118961" cy="477054"/>
          </a:xfrm>
          <a:prstGeom prst="rect">
            <a:avLst/>
          </a:prstGeom>
          <a:noFill/>
        </p:spPr>
        <p:txBody>
          <a:bodyPr wrap="none" rtlCol="0">
            <a:spAutoFit/>
          </a:bodyPr>
          <a:lstStyle/>
          <a:p>
            <a:pPr>
              <a:buNone/>
            </a:pPr>
            <a:r>
              <a:rPr lang="en-US" altLang="ko-KR" sz="2500" dirty="0" smtClean="0">
                <a:latin typeface="+mn-lt"/>
              </a:rPr>
              <a:t>N02CC</a:t>
            </a:r>
            <a:endParaRPr lang="ko-KR" altLang="en-US" sz="2500" dirty="0">
              <a:latin typeface="+mn-lt"/>
            </a:endParaRPr>
          </a:p>
        </p:txBody>
      </p:sp>
    </p:spTree>
    <p:extLst>
      <p:ext uri="{BB962C8B-B14F-4D97-AF65-F5344CB8AC3E}">
        <p14:creationId xmlns:p14="http://schemas.microsoft.com/office/powerpoint/2010/main" val="3735079447"/>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1" descr="Figure1.tif"/>
          <p:cNvPicPr>
            <a:picLocks noChangeAspect="1"/>
          </p:cNvPicPr>
          <p:nvPr/>
        </p:nvPicPr>
        <p:blipFill>
          <a:blip r:embed="rId2" cstate="print"/>
          <a:stretch>
            <a:fillRect/>
          </a:stretch>
        </p:blipFill>
        <p:spPr>
          <a:xfrm>
            <a:off x="899592" y="123833"/>
            <a:ext cx="7344816" cy="6610334"/>
          </a:xfrm>
          <a:prstGeom prst="rect">
            <a:avLst/>
          </a:prstGeom>
        </p:spPr>
      </p:pic>
    </p:spTree>
    <p:extLst>
      <p:ext uri="{BB962C8B-B14F-4D97-AF65-F5344CB8AC3E}">
        <p14:creationId xmlns:p14="http://schemas.microsoft.com/office/powerpoint/2010/main" val="1879405181"/>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1" y="1223187"/>
            <a:ext cx="9144000" cy="4150029"/>
          </a:xfrm>
          <a:prstGeom prst="rect">
            <a:avLst/>
          </a:prstGeom>
          <a:noFill/>
          <a:ln w="9525">
            <a:noFill/>
            <a:miter lim="800000"/>
            <a:headEnd/>
            <a:tailEnd/>
          </a:ln>
        </p:spPr>
      </p:pic>
    </p:spTree>
    <p:extLst>
      <p:ext uri="{BB962C8B-B14F-4D97-AF65-F5344CB8AC3E}">
        <p14:creationId xmlns:p14="http://schemas.microsoft.com/office/powerpoint/2010/main" val="566625073"/>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1" descr="Figure3.tif"/>
          <p:cNvPicPr>
            <a:picLocks noChangeAspect="1"/>
          </p:cNvPicPr>
          <p:nvPr/>
        </p:nvPicPr>
        <p:blipFill>
          <a:blip r:embed="rId2" cstate="print"/>
          <a:srcRect b="13071"/>
          <a:stretch>
            <a:fillRect/>
          </a:stretch>
        </p:blipFill>
        <p:spPr>
          <a:xfrm>
            <a:off x="971600" y="116632"/>
            <a:ext cx="6768752" cy="5976664"/>
          </a:xfrm>
          <a:prstGeom prst="rect">
            <a:avLst/>
          </a:prstGeom>
        </p:spPr>
      </p:pic>
    </p:spTree>
    <p:extLst>
      <p:ext uri="{BB962C8B-B14F-4D97-AF65-F5344CB8AC3E}">
        <p14:creationId xmlns:p14="http://schemas.microsoft.com/office/powerpoint/2010/main" val="3778093088"/>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0101" y="332656"/>
            <a:ext cx="8455979" cy="6336703"/>
          </a:xfrm>
          <a:prstGeom prst="rect">
            <a:avLst/>
          </a:prstGeom>
        </p:spPr>
      </p:pic>
    </p:spTree>
    <p:extLst>
      <p:ext uri="{BB962C8B-B14F-4D97-AF65-F5344CB8AC3E}">
        <p14:creationId xmlns:p14="http://schemas.microsoft.com/office/powerpoint/2010/main" val="3271797762"/>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6245" y="188640"/>
            <a:ext cx="8552070" cy="6408712"/>
          </a:xfrm>
          <a:prstGeom prst="rect">
            <a:avLst/>
          </a:prstGeom>
        </p:spPr>
      </p:pic>
    </p:spTree>
    <p:extLst>
      <p:ext uri="{BB962C8B-B14F-4D97-AF65-F5344CB8AC3E}">
        <p14:creationId xmlns:p14="http://schemas.microsoft.com/office/powerpoint/2010/main" val="2789279444"/>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3"/>
          <p:cNvSpPr>
            <a:spLocks noGrp="1"/>
          </p:cNvSpPr>
          <p:nvPr>
            <p:ph type="ctrTitle"/>
          </p:nvPr>
        </p:nvSpPr>
        <p:spPr>
          <a:xfrm>
            <a:off x="685800" y="2643182"/>
            <a:ext cx="7772400" cy="1470025"/>
          </a:xfrm>
        </p:spPr>
        <p:txBody>
          <a:bodyPr>
            <a:noAutofit/>
          </a:bodyPr>
          <a:lstStyle/>
          <a:p>
            <a:r>
              <a:rPr lang="en-US" altLang="ko-KR" dirty="0" smtClean="0"/>
              <a:t>PTM Network</a:t>
            </a:r>
            <a:endParaRPr lang="ko-KR" altLang="en-US" dirty="0"/>
          </a:p>
        </p:txBody>
      </p:sp>
    </p:spTree>
    <p:extLst>
      <p:ext uri="{BB962C8B-B14F-4D97-AF65-F5344CB8AC3E}">
        <p14:creationId xmlns:p14="http://schemas.microsoft.com/office/powerpoint/2010/main" val="2633292194"/>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err="1" smtClean="0"/>
              <a:t>PostNet</a:t>
            </a:r>
            <a:endParaRPr lang="ko-KR" altLang="en-US" dirty="0"/>
          </a:p>
        </p:txBody>
      </p:sp>
      <p:sp>
        <p:nvSpPr>
          <p:cNvPr id="3" name="내용 개체 틀 2"/>
          <p:cNvSpPr>
            <a:spLocks noGrp="1"/>
          </p:cNvSpPr>
          <p:nvPr>
            <p:ph idx="1"/>
          </p:nvPr>
        </p:nvSpPr>
        <p:spPr/>
        <p:txBody>
          <a:bodyPr/>
          <a:lstStyle/>
          <a:p>
            <a:r>
              <a:rPr lang="en-US" b="1" dirty="0" smtClean="0">
                <a:latin typeface="Calibri" pitchFamily="34" charset="0"/>
              </a:rPr>
              <a:t>Inferring post-translational modification network for multi-target drug development</a:t>
            </a:r>
            <a:endParaRPr lang="ko-KR" altLang="en-US" b="1" dirty="0" smtClean="0">
              <a:solidFill>
                <a:schemeClr val="accent2"/>
              </a:solidFill>
              <a:latin typeface="Calibri" pitchFamily="34" charset="0"/>
            </a:endParaRPr>
          </a:p>
          <a:p>
            <a:endParaRPr lang="ko-KR" altLang="en-US" dirty="0"/>
          </a:p>
        </p:txBody>
      </p:sp>
      <p:pic>
        <p:nvPicPr>
          <p:cNvPr id="4" name="Picture 2"/>
          <p:cNvPicPr>
            <a:picLocks noChangeAspect="1" noChangeArrowheads="1"/>
          </p:cNvPicPr>
          <p:nvPr/>
        </p:nvPicPr>
        <p:blipFill>
          <a:blip r:embed="rId2" cstate="print"/>
          <a:srcRect/>
          <a:stretch>
            <a:fillRect/>
          </a:stretch>
        </p:blipFill>
        <p:spPr bwMode="auto">
          <a:xfrm>
            <a:off x="1071538" y="2571744"/>
            <a:ext cx="3071834" cy="3839793"/>
          </a:xfrm>
          <a:prstGeom prst="rect">
            <a:avLst/>
          </a:prstGeom>
          <a:noFill/>
          <a:ln w="9525">
            <a:noFill/>
            <a:miter lim="800000"/>
            <a:headEnd/>
            <a:tailEnd/>
          </a:ln>
        </p:spPr>
      </p:pic>
      <p:sp>
        <p:nvSpPr>
          <p:cNvPr id="5" name="TextBox 4"/>
          <p:cNvSpPr txBox="1"/>
          <p:nvPr/>
        </p:nvSpPr>
        <p:spPr>
          <a:xfrm>
            <a:off x="571472" y="6357958"/>
            <a:ext cx="4643470" cy="338554"/>
          </a:xfrm>
          <a:prstGeom prst="rect">
            <a:avLst/>
          </a:prstGeom>
          <a:noFill/>
        </p:spPr>
        <p:txBody>
          <a:bodyPr wrap="square" rtlCol="0">
            <a:spAutoFit/>
          </a:bodyPr>
          <a:lstStyle/>
          <a:p>
            <a:pPr>
              <a:buNone/>
            </a:pPr>
            <a:r>
              <a:rPr lang="en-US" altLang="ko-KR" sz="1600" b="1" dirty="0" err="1">
                <a:latin typeface="Calibri" pitchFamily="34" charset="0"/>
              </a:rPr>
              <a:t>Zanzoni</a:t>
            </a:r>
            <a:r>
              <a:rPr lang="en-US" altLang="ko-KR" sz="1600" b="1" dirty="0">
                <a:latin typeface="Calibri" pitchFamily="34" charset="0"/>
              </a:rPr>
              <a:t> Andreas et al., FEBS Letters (2009)</a:t>
            </a:r>
            <a:endParaRPr lang="ko-KR" altLang="en-US" sz="1600" b="1" dirty="0">
              <a:latin typeface="Calibri" pitchFamily="34" charset="0"/>
            </a:endParaRPr>
          </a:p>
        </p:txBody>
      </p:sp>
      <p:sp>
        <p:nvSpPr>
          <p:cNvPr id="6" name="TextBox 5"/>
          <p:cNvSpPr txBox="1"/>
          <p:nvPr/>
        </p:nvSpPr>
        <p:spPr>
          <a:xfrm>
            <a:off x="4714876" y="3000372"/>
            <a:ext cx="3857652" cy="2554545"/>
          </a:xfrm>
          <a:prstGeom prst="rect">
            <a:avLst/>
          </a:prstGeom>
          <a:noFill/>
        </p:spPr>
        <p:txBody>
          <a:bodyPr wrap="square" rtlCol="0">
            <a:spAutoFit/>
          </a:bodyPr>
          <a:lstStyle/>
          <a:p>
            <a:pPr algn="l">
              <a:buFont typeface="Arial" pitchFamily="34" charset="0"/>
              <a:buChar char="•"/>
            </a:pPr>
            <a:r>
              <a:rPr lang="en-US" altLang="ko-KR" sz="3200" b="1" dirty="0">
                <a:solidFill>
                  <a:srgbClr val="00B050"/>
                </a:solidFill>
                <a:latin typeface="Calibri" pitchFamily="34" charset="0"/>
              </a:rPr>
              <a:t>Kinase-target drug</a:t>
            </a:r>
          </a:p>
          <a:p>
            <a:pPr algn="l">
              <a:buFont typeface="Arial" pitchFamily="34" charset="0"/>
              <a:buChar char="•"/>
            </a:pPr>
            <a:r>
              <a:rPr lang="en-US" altLang="ko-KR" sz="3200" b="1" dirty="0">
                <a:solidFill>
                  <a:srgbClr val="00B050"/>
                </a:solidFill>
                <a:latin typeface="Calibri" pitchFamily="34" charset="0"/>
              </a:rPr>
              <a:t>Multi-target drug</a:t>
            </a:r>
          </a:p>
          <a:p>
            <a:pPr algn="l">
              <a:buFont typeface="Arial" pitchFamily="34" charset="0"/>
              <a:buChar char="•"/>
            </a:pPr>
            <a:r>
              <a:rPr lang="en-US" altLang="ko-KR" sz="3200" b="1" dirty="0" smtClean="0">
                <a:solidFill>
                  <a:srgbClr val="00B050"/>
                </a:solidFill>
                <a:latin typeface="Calibri" pitchFamily="34" charset="0"/>
              </a:rPr>
              <a:t>Drug Repositioning</a:t>
            </a:r>
            <a:endParaRPr lang="en-US" altLang="ko-KR" sz="3200" b="1" dirty="0">
              <a:solidFill>
                <a:srgbClr val="00B050"/>
              </a:solidFill>
              <a:latin typeface="Calibri" pitchFamily="34" charset="0"/>
            </a:endParaRPr>
          </a:p>
          <a:p>
            <a:pPr algn="l">
              <a:buFont typeface="Arial" pitchFamily="34" charset="0"/>
              <a:buChar char="•"/>
            </a:pPr>
            <a:r>
              <a:rPr lang="en-US" altLang="ko-KR" sz="3200" dirty="0" smtClean="0">
                <a:solidFill>
                  <a:srgbClr val="00B050"/>
                </a:solidFill>
                <a:latin typeface="Calibri" pitchFamily="34" charset="0"/>
              </a:rPr>
              <a:t>Drug re-examination</a:t>
            </a:r>
            <a:endParaRPr lang="ko-KR" altLang="en-US" sz="3200" dirty="0" smtClean="0">
              <a:solidFill>
                <a:srgbClr val="00B050"/>
              </a:solidFill>
              <a:latin typeface="Calibri" pitchFamily="34" charset="0"/>
            </a:endParaRPr>
          </a:p>
          <a:p>
            <a:pPr algn="l">
              <a:buFont typeface="Arial" pitchFamily="34" charset="0"/>
              <a:buChar char="•"/>
            </a:pPr>
            <a:r>
              <a:rPr lang="en-US" altLang="ko-KR" sz="3200" b="1" dirty="0" smtClean="0">
                <a:solidFill>
                  <a:srgbClr val="00B050"/>
                </a:solidFill>
                <a:latin typeface="Calibri" pitchFamily="34" charset="0"/>
              </a:rPr>
              <a:t>Drug Mode </a:t>
            </a:r>
            <a:r>
              <a:rPr lang="en-US" altLang="ko-KR" sz="3200" b="1" dirty="0">
                <a:solidFill>
                  <a:srgbClr val="00B050"/>
                </a:solidFill>
                <a:latin typeface="Calibri" pitchFamily="34" charset="0"/>
              </a:rPr>
              <a:t>of </a:t>
            </a:r>
            <a:r>
              <a:rPr lang="en-US" altLang="ko-KR" sz="3200" b="1" dirty="0" smtClean="0">
                <a:solidFill>
                  <a:srgbClr val="00B050"/>
                </a:solidFill>
                <a:latin typeface="Calibri" pitchFamily="34" charset="0"/>
              </a:rPr>
              <a:t>action</a:t>
            </a:r>
            <a:endParaRPr lang="en-US" altLang="ko-KR" sz="3200" b="1" dirty="0">
              <a:solidFill>
                <a:srgbClr val="00B050"/>
              </a:solidFill>
              <a:latin typeface="Calibri" pitchFamily="34" charset="0"/>
            </a:endParaRPr>
          </a:p>
        </p:txBody>
      </p:sp>
    </p:spTree>
    <p:extLst>
      <p:ext uri="{BB962C8B-B14F-4D97-AF65-F5344CB8AC3E}">
        <p14:creationId xmlns:p14="http://schemas.microsoft.com/office/powerpoint/2010/main" val="428190099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dirty="0" smtClean="0"/>
              <a:t>Human </a:t>
            </a:r>
            <a:r>
              <a:rPr lang="en-US" altLang="ko-KR" dirty="0" err="1" smtClean="0"/>
              <a:t>Polypharmacology</a:t>
            </a:r>
            <a:r>
              <a:rPr lang="en-US" altLang="ko-KR" dirty="0" smtClean="0"/>
              <a:t> interaction network</a:t>
            </a:r>
            <a:endParaRPr lang="ko-KR" altLang="en-US" dirty="0"/>
          </a:p>
        </p:txBody>
      </p:sp>
      <p:sp>
        <p:nvSpPr>
          <p:cNvPr id="3" name="내용 개체 틀 2"/>
          <p:cNvSpPr>
            <a:spLocks noGrp="1"/>
          </p:cNvSpPr>
          <p:nvPr>
            <p:ph idx="1"/>
          </p:nvPr>
        </p:nvSpPr>
        <p:spPr/>
        <p:txBody>
          <a:bodyPr/>
          <a:lstStyle/>
          <a:p>
            <a:endParaRPr lang="ko-KR" alt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1850317"/>
            <a:ext cx="4897997" cy="452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직사각형 4"/>
          <p:cNvSpPr/>
          <p:nvPr/>
        </p:nvSpPr>
        <p:spPr>
          <a:xfrm>
            <a:off x="185738" y="6444044"/>
            <a:ext cx="5250358" cy="369332"/>
          </a:xfrm>
          <a:prstGeom prst="rect">
            <a:avLst/>
          </a:prstGeom>
        </p:spPr>
        <p:txBody>
          <a:bodyPr wrap="square">
            <a:spAutoFit/>
          </a:bodyPr>
          <a:lstStyle/>
          <a:p>
            <a:pPr>
              <a:buNone/>
            </a:pPr>
            <a:r>
              <a:rPr lang="en-US" altLang="ko-KR" sz="1800" dirty="0" smtClean="0">
                <a:hlinkClick r:id="rId3" action="ppaction://hlinkfile"/>
              </a:rPr>
              <a:t>A.L. Hopkins, Nature Chem. Biol. 4:682 </a:t>
            </a:r>
            <a:r>
              <a:rPr lang="en-US" altLang="ko-KR" sz="1800" dirty="0">
                <a:hlinkClick r:id="rId3" action="ppaction://hlinkfile"/>
              </a:rPr>
              <a:t>(</a:t>
            </a:r>
            <a:r>
              <a:rPr lang="en-US" altLang="ko-KR" sz="1800" dirty="0" smtClean="0">
                <a:hlinkClick r:id="rId3" action="ppaction://hlinkfile"/>
              </a:rPr>
              <a:t>2008)</a:t>
            </a:r>
            <a:endParaRPr lang="en-US" altLang="ko-KR" sz="1800" dirty="0"/>
          </a:p>
        </p:txBody>
      </p:sp>
    </p:spTree>
    <p:extLst>
      <p:ext uri="{BB962C8B-B14F-4D97-AF65-F5344CB8AC3E}">
        <p14:creationId xmlns:p14="http://schemas.microsoft.com/office/powerpoint/2010/main" val="3503484635"/>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b="1" dirty="0" smtClean="0">
                <a:latin typeface="Calibri" pitchFamily="34" charset="0"/>
              </a:rPr>
              <a:t>Several approaches to reveal disease target drug candidates</a:t>
            </a:r>
            <a:endParaRPr lang="ko-KR" altLang="en-US" dirty="0"/>
          </a:p>
        </p:txBody>
      </p:sp>
      <p:sp>
        <p:nvSpPr>
          <p:cNvPr id="5" name="TextBox 4"/>
          <p:cNvSpPr txBox="1"/>
          <p:nvPr/>
        </p:nvSpPr>
        <p:spPr>
          <a:xfrm>
            <a:off x="500034" y="5346672"/>
            <a:ext cx="8286808" cy="1154162"/>
          </a:xfrm>
          <a:prstGeom prst="rect">
            <a:avLst/>
          </a:prstGeom>
          <a:noFill/>
        </p:spPr>
        <p:txBody>
          <a:bodyPr wrap="square" rtlCol="0">
            <a:spAutoFit/>
          </a:bodyPr>
          <a:lstStyle/>
          <a:p>
            <a:r>
              <a:rPr lang="en-US" altLang="ko-KR" sz="2000" b="1" dirty="0" smtClean="0">
                <a:solidFill>
                  <a:srgbClr val="C00000"/>
                </a:solidFill>
                <a:latin typeface="Calibri" pitchFamily="34" charset="0"/>
              </a:rPr>
              <a:t>Case1: Single-target approach</a:t>
            </a:r>
          </a:p>
          <a:p>
            <a:r>
              <a:rPr lang="en-US" altLang="ko-KR" sz="2000" b="1" dirty="0" smtClean="0">
                <a:solidFill>
                  <a:srgbClr val="C00000"/>
                </a:solidFill>
                <a:latin typeface="Calibri" pitchFamily="34" charset="0"/>
              </a:rPr>
              <a:t>Case2: Multi-target approach</a:t>
            </a:r>
          </a:p>
          <a:p>
            <a:r>
              <a:rPr lang="en-US" altLang="ko-KR" sz="2000" b="1" dirty="0" smtClean="0">
                <a:solidFill>
                  <a:srgbClr val="C00000"/>
                </a:solidFill>
                <a:latin typeface="Calibri" pitchFamily="34" charset="0"/>
              </a:rPr>
              <a:t>Case3: Multi-target approach with post-translational modification</a:t>
            </a:r>
            <a:endParaRPr lang="ko-KR" altLang="en-US" sz="2000" b="1" dirty="0">
              <a:solidFill>
                <a:srgbClr val="C00000"/>
              </a:solidFill>
              <a:latin typeface="Calibri" pitchFamily="34" charset="0"/>
            </a:endParaRPr>
          </a:p>
        </p:txBody>
      </p:sp>
      <p:grpSp>
        <p:nvGrpSpPr>
          <p:cNvPr id="56" name="그룹 55"/>
          <p:cNvGrpSpPr/>
          <p:nvPr/>
        </p:nvGrpSpPr>
        <p:grpSpPr>
          <a:xfrm>
            <a:off x="1142976" y="1714488"/>
            <a:ext cx="7429552" cy="3588335"/>
            <a:chOff x="878655" y="1571612"/>
            <a:chExt cx="7693873" cy="3875402"/>
          </a:xfrm>
        </p:grpSpPr>
        <p:sp>
          <p:nvSpPr>
            <p:cNvPr id="6" name="Oval 4"/>
            <p:cNvSpPr/>
            <p:nvPr/>
          </p:nvSpPr>
          <p:spPr>
            <a:xfrm>
              <a:off x="878655" y="3357562"/>
              <a:ext cx="550073" cy="500066"/>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ko-KR" altLang="en-US"/>
            </a:p>
          </p:txBody>
        </p:sp>
        <p:cxnSp>
          <p:nvCxnSpPr>
            <p:cNvPr id="7" name="Straight Connector 8"/>
            <p:cNvCxnSpPr>
              <a:stCxn id="6" idx="4"/>
              <a:endCxn id="8" idx="12"/>
            </p:cNvCxnSpPr>
            <p:nvPr/>
          </p:nvCxnSpPr>
          <p:spPr>
            <a:xfrm rot="16200000" flipH="1">
              <a:off x="1057123" y="3954196"/>
              <a:ext cx="501860" cy="308723"/>
            </a:xfrm>
            <a:prstGeom prst="line">
              <a:avLst/>
            </a:prstGeom>
            <a:ln>
              <a:tailEnd type="arrow"/>
            </a:ln>
          </p:spPr>
          <p:style>
            <a:lnRef idx="3">
              <a:schemeClr val="accent2"/>
            </a:lnRef>
            <a:fillRef idx="0">
              <a:schemeClr val="accent2"/>
            </a:fillRef>
            <a:effectRef idx="2">
              <a:schemeClr val="accent2"/>
            </a:effectRef>
            <a:fontRef idx="minor">
              <a:schemeClr val="tx1"/>
            </a:fontRef>
          </p:style>
        </p:cxnSp>
        <p:sp>
          <p:nvSpPr>
            <p:cNvPr id="8" name="16-Point Star 9"/>
            <p:cNvSpPr/>
            <p:nvPr/>
          </p:nvSpPr>
          <p:spPr>
            <a:xfrm>
              <a:off x="1378721" y="4286256"/>
              <a:ext cx="571504" cy="500066"/>
            </a:xfrm>
            <a:prstGeom prst="star16">
              <a:avLst/>
            </a:prstGeom>
            <a:ln>
              <a:solidFill>
                <a:schemeClr val="accent2"/>
              </a:solid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ko-KR" altLang="en-US" b="1" dirty="0">
                <a:latin typeface="Calibri" pitchFamily="34" charset="0"/>
              </a:endParaRPr>
            </a:p>
          </p:txBody>
        </p:sp>
        <p:cxnSp>
          <p:nvCxnSpPr>
            <p:cNvPr id="9" name="Straight Connector 25"/>
            <p:cNvCxnSpPr>
              <a:stCxn id="45" idx="3"/>
              <a:endCxn id="6" idx="0"/>
            </p:cNvCxnSpPr>
            <p:nvPr/>
          </p:nvCxnSpPr>
          <p:spPr>
            <a:xfrm rot="10800000" flipV="1">
              <a:off x="1153693" y="2114226"/>
              <a:ext cx="193755" cy="1243335"/>
            </a:xfrm>
            <a:prstGeom prst="line">
              <a:avLst/>
            </a:prstGeom>
            <a:ln>
              <a:tailEnd type="arrow"/>
            </a:ln>
          </p:spPr>
          <p:style>
            <a:lnRef idx="3">
              <a:schemeClr val="accent2"/>
            </a:lnRef>
            <a:fillRef idx="0">
              <a:schemeClr val="accent2"/>
            </a:fillRef>
            <a:effectRef idx="2">
              <a:schemeClr val="accent2"/>
            </a:effectRef>
            <a:fontRef idx="minor">
              <a:schemeClr val="tx1"/>
            </a:fontRef>
          </p:style>
        </p:cxnSp>
        <p:sp>
          <p:nvSpPr>
            <p:cNvPr id="10" name="Oval 30"/>
            <p:cNvSpPr/>
            <p:nvPr/>
          </p:nvSpPr>
          <p:spPr>
            <a:xfrm>
              <a:off x="2736043" y="3357562"/>
              <a:ext cx="550073" cy="500066"/>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ko-KR" altLang="en-US"/>
            </a:p>
          </p:txBody>
        </p:sp>
        <p:cxnSp>
          <p:nvCxnSpPr>
            <p:cNvPr id="11" name="Straight Connector 31"/>
            <p:cNvCxnSpPr>
              <a:stCxn id="10" idx="4"/>
              <a:endCxn id="12" idx="14"/>
            </p:cNvCxnSpPr>
            <p:nvPr/>
          </p:nvCxnSpPr>
          <p:spPr>
            <a:xfrm rot="16200000" flipH="1">
              <a:off x="3052156" y="3816551"/>
              <a:ext cx="428628" cy="510781"/>
            </a:xfrm>
            <a:prstGeom prst="line">
              <a:avLst/>
            </a:prstGeom>
            <a:ln>
              <a:tailEnd type="arrow"/>
            </a:ln>
          </p:spPr>
          <p:style>
            <a:lnRef idx="3">
              <a:schemeClr val="accent2"/>
            </a:lnRef>
            <a:fillRef idx="0">
              <a:schemeClr val="accent2"/>
            </a:fillRef>
            <a:effectRef idx="2">
              <a:schemeClr val="accent2"/>
            </a:effectRef>
            <a:fontRef idx="minor">
              <a:schemeClr val="tx1"/>
            </a:fontRef>
          </p:style>
        </p:cxnSp>
        <p:sp>
          <p:nvSpPr>
            <p:cNvPr id="12" name="16-Point Star 32"/>
            <p:cNvSpPr/>
            <p:nvPr/>
          </p:nvSpPr>
          <p:spPr>
            <a:xfrm>
              <a:off x="3236109" y="4286256"/>
              <a:ext cx="571504" cy="500066"/>
            </a:xfrm>
            <a:prstGeom prst="star16">
              <a:avLst/>
            </a:prstGeom>
            <a:ln>
              <a:solidFill>
                <a:schemeClr val="accent2"/>
              </a:solid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ko-KR" altLang="en-US" b="1" dirty="0">
                <a:latin typeface="Calibri" pitchFamily="34" charset="0"/>
              </a:endParaRPr>
            </a:p>
          </p:txBody>
        </p:sp>
        <p:cxnSp>
          <p:nvCxnSpPr>
            <p:cNvPr id="13" name="Straight Connector 34"/>
            <p:cNvCxnSpPr>
              <a:stCxn id="46" idx="3"/>
              <a:endCxn id="10" idx="0"/>
            </p:cNvCxnSpPr>
            <p:nvPr/>
          </p:nvCxnSpPr>
          <p:spPr>
            <a:xfrm rot="10800000" flipV="1">
              <a:off x="3011081" y="2114226"/>
              <a:ext cx="1265325" cy="1243335"/>
            </a:xfrm>
            <a:prstGeom prst="line">
              <a:avLst/>
            </a:prstGeom>
            <a:ln>
              <a:tailEnd type="arrow"/>
            </a:ln>
          </p:spPr>
          <p:style>
            <a:lnRef idx="3">
              <a:schemeClr val="accent2"/>
            </a:lnRef>
            <a:fillRef idx="0">
              <a:schemeClr val="accent2"/>
            </a:fillRef>
            <a:effectRef idx="2">
              <a:schemeClr val="accent2"/>
            </a:effectRef>
            <a:fontRef idx="minor">
              <a:schemeClr val="tx1"/>
            </a:fontRef>
          </p:style>
        </p:cxnSp>
        <p:sp>
          <p:nvSpPr>
            <p:cNvPr id="14" name="Oval 36"/>
            <p:cNvSpPr/>
            <p:nvPr/>
          </p:nvSpPr>
          <p:spPr>
            <a:xfrm>
              <a:off x="3378985" y="3357562"/>
              <a:ext cx="550073" cy="500066"/>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ko-KR" altLang="en-US"/>
            </a:p>
          </p:txBody>
        </p:sp>
        <p:sp>
          <p:nvSpPr>
            <p:cNvPr id="15" name="Oval 37"/>
            <p:cNvSpPr/>
            <p:nvPr/>
          </p:nvSpPr>
          <p:spPr>
            <a:xfrm>
              <a:off x="4736307" y="3357562"/>
              <a:ext cx="550073" cy="500066"/>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ko-KR" altLang="en-US"/>
            </a:p>
          </p:txBody>
        </p:sp>
        <p:cxnSp>
          <p:nvCxnSpPr>
            <p:cNvPr id="16" name="Straight Connector 38"/>
            <p:cNvCxnSpPr>
              <a:stCxn id="46" idx="3"/>
              <a:endCxn id="14" idx="0"/>
            </p:cNvCxnSpPr>
            <p:nvPr/>
          </p:nvCxnSpPr>
          <p:spPr>
            <a:xfrm rot="10800000" flipV="1">
              <a:off x="3654023" y="2114226"/>
              <a:ext cx="622383" cy="1243335"/>
            </a:xfrm>
            <a:prstGeom prst="line">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7" name="Straight Connector 39"/>
            <p:cNvCxnSpPr>
              <a:stCxn id="46" idx="3"/>
              <a:endCxn id="15" idx="0"/>
            </p:cNvCxnSpPr>
            <p:nvPr/>
          </p:nvCxnSpPr>
          <p:spPr>
            <a:xfrm rot="10800000" flipH="1" flipV="1">
              <a:off x="4276404" y="2114226"/>
              <a:ext cx="734939" cy="1243335"/>
            </a:xfrm>
            <a:prstGeom prst="line">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8" name="Straight Connector 47"/>
            <p:cNvCxnSpPr>
              <a:stCxn id="14" idx="4"/>
              <a:endCxn id="12" idx="14"/>
            </p:cNvCxnSpPr>
            <p:nvPr/>
          </p:nvCxnSpPr>
          <p:spPr>
            <a:xfrm rot="5400000">
              <a:off x="3373628" y="4005862"/>
              <a:ext cx="428628" cy="132161"/>
            </a:xfrm>
            <a:prstGeom prst="line">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9" name="Straight Connector 50"/>
            <p:cNvCxnSpPr>
              <a:stCxn id="15" idx="4"/>
              <a:endCxn id="12" idx="14"/>
            </p:cNvCxnSpPr>
            <p:nvPr/>
          </p:nvCxnSpPr>
          <p:spPr>
            <a:xfrm rot="5400000">
              <a:off x="4052289" y="3327201"/>
              <a:ext cx="428628" cy="1489483"/>
            </a:xfrm>
            <a:prstGeom prst="line">
              <a:avLst/>
            </a:prstGeom>
            <a:ln>
              <a:tailEnd type="arrow"/>
            </a:ln>
          </p:spPr>
          <p:style>
            <a:lnRef idx="3">
              <a:schemeClr val="accent2"/>
            </a:lnRef>
            <a:fillRef idx="0">
              <a:schemeClr val="accent2"/>
            </a:fillRef>
            <a:effectRef idx="2">
              <a:schemeClr val="accent2"/>
            </a:effectRef>
            <a:fontRef idx="minor">
              <a:schemeClr val="tx1"/>
            </a:fontRef>
          </p:style>
        </p:cxnSp>
        <p:sp>
          <p:nvSpPr>
            <p:cNvPr id="20" name="Oval 157"/>
            <p:cNvSpPr/>
            <p:nvPr/>
          </p:nvSpPr>
          <p:spPr>
            <a:xfrm>
              <a:off x="5807877" y="3357562"/>
              <a:ext cx="550073" cy="500066"/>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ko-KR" altLang="en-US"/>
            </a:p>
          </p:txBody>
        </p:sp>
        <p:cxnSp>
          <p:nvCxnSpPr>
            <p:cNvPr id="21" name="Straight Connector 158"/>
            <p:cNvCxnSpPr>
              <a:stCxn id="20" idx="4"/>
              <a:endCxn id="22" idx="14"/>
            </p:cNvCxnSpPr>
            <p:nvPr/>
          </p:nvCxnSpPr>
          <p:spPr>
            <a:xfrm rot="16200000" flipH="1">
              <a:off x="6588337" y="3352204"/>
              <a:ext cx="428628" cy="1439475"/>
            </a:xfrm>
            <a:prstGeom prst="line">
              <a:avLst/>
            </a:prstGeom>
            <a:ln>
              <a:tailEnd type="arrow"/>
            </a:ln>
          </p:spPr>
          <p:style>
            <a:lnRef idx="3">
              <a:schemeClr val="accent2"/>
            </a:lnRef>
            <a:fillRef idx="0">
              <a:schemeClr val="accent2"/>
            </a:fillRef>
            <a:effectRef idx="2">
              <a:schemeClr val="accent2"/>
            </a:effectRef>
            <a:fontRef idx="minor">
              <a:schemeClr val="tx1"/>
            </a:fontRef>
          </p:style>
        </p:cxnSp>
        <p:sp>
          <p:nvSpPr>
            <p:cNvPr id="22" name="16-Point Star 159"/>
            <p:cNvSpPr/>
            <p:nvPr/>
          </p:nvSpPr>
          <p:spPr>
            <a:xfrm>
              <a:off x="7236637" y="4286256"/>
              <a:ext cx="571504" cy="500066"/>
            </a:xfrm>
            <a:prstGeom prst="star16">
              <a:avLst/>
            </a:prstGeom>
            <a:ln>
              <a:solidFill>
                <a:schemeClr val="accent2"/>
              </a:solid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ko-KR" altLang="en-US" b="1" dirty="0">
                <a:latin typeface="Calibri" pitchFamily="34" charset="0"/>
              </a:endParaRPr>
            </a:p>
          </p:txBody>
        </p:sp>
        <p:cxnSp>
          <p:nvCxnSpPr>
            <p:cNvPr id="23" name="Straight Connector 161"/>
            <p:cNvCxnSpPr>
              <a:stCxn id="47" idx="3"/>
              <a:endCxn id="30" idx="7"/>
            </p:cNvCxnSpPr>
            <p:nvPr/>
          </p:nvCxnSpPr>
          <p:spPr>
            <a:xfrm rot="10800000" flipV="1">
              <a:off x="6756029" y="2114227"/>
              <a:ext cx="520772" cy="387874"/>
            </a:xfrm>
            <a:prstGeom prst="line">
              <a:avLst/>
            </a:prstGeom>
            <a:ln>
              <a:tailEnd type="arrow"/>
            </a:ln>
          </p:spPr>
          <p:style>
            <a:lnRef idx="3">
              <a:schemeClr val="accent2"/>
            </a:lnRef>
            <a:fillRef idx="0">
              <a:schemeClr val="accent2"/>
            </a:fillRef>
            <a:effectRef idx="2">
              <a:schemeClr val="accent2"/>
            </a:effectRef>
            <a:fontRef idx="minor">
              <a:schemeClr val="tx1"/>
            </a:fontRef>
          </p:style>
        </p:cxnSp>
        <p:sp>
          <p:nvSpPr>
            <p:cNvPr id="24" name="Oval 162"/>
            <p:cNvSpPr/>
            <p:nvPr/>
          </p:nvSpPr>
          <p:spPr>
            <a:xfrm>
              <a:off x="6736571" y="3357562"/>
              <a:ext cx="550073" cy="500066"/>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ko-KR" altLang="en-US"/>
            </a:p>
          </p:txBody>
        </p:sp>
        <p:sp>
          <p:nvSpPr>
            <p:cNvPr id="25" name="Oval 163"/>
            <p:cNvSpPr/>
            <p:nvPr/>
          </p:nvSpPr>
          <p:spPr>
            <a:xfrm>
              <a:off x="7522389" y="3357562"/>
              <a:ext cx="550073" cy="500066"/>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ko-KR" altLang="en-US"/>
            </a:p>
          </p:txBody>
        </p:sp>
        <p:cxnSp>
          <p:nvCxnSpPr>
            <p:cNvPr id="26" name="Straight Connector 164"/>
            <p:cNvCxnSpPr>
              <a:stCxn id="31" idx="4"/>
              <a:endCxn id="24" idx="0"/>
            </p:cNvCxnSpPr>
            <p:nvPr/>
          </p:nvCxnSpPr>
          <p:spPr>
            <a:xfrm rot="5400000">
              <a:off x="7000893" y="2939650"/>
              <a:ext cx="428628" cy="407197"/>
            </a:xfrm>
            <a:prstGeom prst="line">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7" name="Straight Connector 165"/>
            <p:cNvCxnSpPr>
              <a:stCxn id="47" idx="3"/>
              <a:endCxn id="31" idx="0"/>
            </p:cNvCxnSpPr>
            <p:nvPr/>
          </p:nvCxnSpPr>
          <p:spPr>
            <a:xfrm rot="10800000" flipH="1" flipV="1">
              <a:off x="7276801" y="2114226"/>
              <a:ext cx="142004" cy="314641"/>
            </a:xfrm>
            <a:prstGeom prst="line">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8" name="Straight Connector 166"/>
            <p:cNvCxnSpPr>
              <a:stCxn id="24" idx="4"/>
              <a:endCxn id="22" idx="14"/>
            </p:cNvCxnSpPr>
            <p:nvPr/>
          </p:nvCxnSpPr>
          <p:spPr>
            <a:xfrm rot="16200000" flipH="1">
              <a:off x="7052684" y="3816551"/>
              <a:ext cx="428628" cy="510781"/>
            </a:xfrm>
            <a:prstGeom prst="line">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9" name="Straight Connector 167"/>
            <p:cNvCxnSpPr>
              <a:stCxn id="25" idx="4"/>
              <a:endCxn id="22" idx="14"/>
            </p:cNvCxnSpPr>
            <p:nvPr/>
          </p:nvCxnSpPr>
          <p:spPr>
            <a:xfrm rot="5400000">
              <a:off x="7445594" y="3934424"/>
              <a:ext cx="428628" cy="275037"/>
            </a:xfrm>
            <a:prstGeom prst="line">
              <a:avLst/>
            </a:prstGeom>
            <a:ln>
              <a:tailEnd type="arrow"/>
            </a:ln>
          </p:spPr>
          <p:style>
            <a:lnRef idx="3">
              <a:schemeClr val="accent2"/>
            </a:lnRef>
            <a:fillRef idx="0">
              <a:schemeClr val="accent2"/>
            </a:fillRef>
            <a:effectRef idx="2">
              <a:schemeClr val="accent2"/>
            </a:effectRef>
            <a:fontRef idx="minor">
              <a:schemeClr val="tx1"/>
            </a:fontRef>
          </p:style>
        </p:cxnSp>
        <p:sp>
          <p:nvSpPr>
            <p:cNvPr id="30" name="Oval 168"/>
            <p:cNvSpPr/>
            <p:nvPr/>
          </p:nvSpPr>
          <p:spPr>
            <a:xfrm>
              <a:off x="6286512" y="2428868"/>
              <a:ext cx="550073" cy="500066"/>
            </a:xfrm>
            <a:prstGeom prst="ellipse">
              <a:avLst/>
            </a:prstGeom>
            <a:ln/>
          </p:spPr>
          <p:style>
            <a:lnRef idx="3">
              <a:schemeClr val="lt1"/>
            </a:lnRef>
            <a:fillRef idx="1">
              <a:schemeClr val="accent3"/>
            </a:fillRef>
            <a:effectRef idx="1">
              <a:schemeClr val="accent3"/>
            </a:effectRef>
            <a:fontRef idx="minor">
              <a:schemeClr val="lt1"/>
            </a:fontRef>
          </p:style>
          <p:txBody>
            <a:bodyPr rtlCol="0" anchor="ctr"/>
            <a:lstStyle/>
            <a:p>
              <a:pPr algn="ctr"/>
              <a:endParaRPr lang="ko-KR" altLang="en-US"/>
            </a:p>
          </p:txBody>
        </p:sp>
        <p:sp>
          <p:nvSpPr>
            <p:cNvPr id="31" name="Oval 169"/>
            <p:cNvSpPr/>
            <p:nvPr/>
          </p:nvSpPr>
          <p:spPr>
            <a:xfrm>
              <a:off x="7143768" y="2428868"/>
              <a:ext cx="550073" cy="500066"/>
            </a:xfrm>
            <a:prstGeom prst="ellipse">
              <a:avLst/>
            </a:prstGeom>
            <a:ln/>
          </p:spPr>
          <p:style>
            <a:lnRef idx="3">
              <a:schemeClr val="lt1"/>
            </a:lnRef>
            <a:fillRef idx="1">
              <a:schemeClr val="accent3"/>
            </a:fillRef>
            <a:effectRef idx="1">
              <a:schemeClr val="accent3"/>
            </a:effectRef>
            <a:fontRef idx="minor">
              <a:schemeClr val="lt1"/>
            </a:fontRef>
          </p:style>
          <p:txBody>
            <a:bodyPr rtlCol="0" anchor="ctr"/>
            <a:lstStyle/>
            <a:p>
              <a:pPr algn="ctr"/>
              <a:endParaRPr lang="ko-KR" altLang="en-US"/>
            </a:p>
          </p:txBody>
        </p:sp>
        <p:cxnSp>
          <p:nvCxnSpPr>
            <p:cNvPr id="32" name="Straight Connector 173"/>
            <p:cNvCxnSpPr>
              <a:stCxn id="31" idx="4"/>
              <a:endCxn id="25" idx="0"/>
            </p:cNvCxnSpPr>
            <p:nvPr/>
          </p:nvCxnSpPr>
          <p:spPr>
            <a:xfrm rot="16200000" flipH="1">
              <a:off x="7393801" y="2953937"/>
              <a:ext cx="428628" cy="378621"/>
            </a:xfrm>
            <a:prstGeom prst="line">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3" name="Straight Connector 176"/>
            <p:cNvCxnSpPr>
              <a:stCxn id="31" idx="4"/>
              <a:endCxn id="20" idx="0"/>
            </p:cNvCxnSpPr>
            <p:nvPr/>
          </p:nvCxnSpPr>
          <p:spPr>
            <a:xfrm rot="5400000">
              <a:off x="6536546" y="2475303"/>
              <a:ext cx="428628" cy="1335891"/>
            </a:xfrm>
            <a:prstGeom prst="line">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4" name="Straight Connector 183"/>
            <p:cNvCxnSpPr>
              <a:stCxn id="30" idx="4"/>
              <a:endCxn id="20" idx="0"/>
            </p:cNvCxnSpPr>
            <p:nvPr/>
          </p:nvCxnSpPr>
          <p:spPr>
            <a:xfrm rot="5400000">
              <a:off x="6107918" y="2903931"/>
              <a:ext cx="428628" cy="478635"/>
            </a:xfrm>
            <a:prstGeom prst="line">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5" name="Straight Connector 186"/>
            <p:cNvCxnSpPr>
              <a:stCxn id="30" idx="4"/>
              <a:endCxn id="24" idx="0"/>
            </p:cNvCxnSpPr>
            <p:nvPr/>
          </p:nvCxnSpPr>
          <p:spPr>
            <a:xfrm rot="16200000" flipH="1">
              <a:off x="6572264" y="2918218"/>
              <a:ext cx="428628" cy="450059"/>
            </a:xfrm>
            <a:prstGeom prst="line">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6" name="Straight Connector 189"/>
            <p:cNvCxnSpPr>
              <a:stCxn id="30" idx="4"/>
              <a:endCxn id="25" idx="0"/>
            </p:cNvCxnSpPr>
            <p:nvPr/>
          </p:nvCxnSpPr>
          <p:spPr>
            <a:xfrm rot="16200000" flipH="1">
              <a:off x="6965173" y="2525309"/>
              <a:ext cx="428628" cy="1235877"/>
            </a:xfrm>
            <a:prstGeom prst="line">
              <a:avLst/>
            </a:prstGeom>
            <a:ln>
              <a:tailEnd type="arrow"/>
            </a:ln>
          </p:spPr>
          <p:style>
            <a:lnRef idx="3">
              <a:schemeClr val="accent2"/>
            </a:lnRef>
            <a:fillRef idx="0">
              <a:schemeClr val="accent2"/>
            </a:fillRef>
            <a:effectRef idx="2">
              <a:schemeClr val="accent2"/>
            </a:effectRef>
            <a:fontRef idx="minor">
              <a:schemeClr val="tx1"/>
            </a:fontRef>
          </p:style>
        </p:cxnSp>
        <p:sp>
          <p:nvSpPr>
            <p:cNvPr id="37" name="TextBox 36"/>
            <p:cNvSpPr txBox="1"/>
            <p:nvPr/>
          </p:nvSpPr>
          <p:spPr>
            <a:xfrm>
              <a:off x="2093101" y="5014895"/>
              <a:ext cx="785818" cy="432119"/>
            </a:xfrm>
            <a:prstGeom prst="rect">
              <a:avLst/>
            </a:prstGeom>
            <a:noFill/>
          </p:spPr>
          <p:txBody>
            <a:bodyPr wrap="square" rtlCol="0">
              <a:spAutoFit/>
            </a:bodyPr>
            <a:lstStyle/>
            <a:p>
              <a:pPr>
                <a:buNone/>
              </a:pPr>
              <a:r>
                <a:rPr lang="en-US" altLang="ko-KR" sz="2000" b="1" dirty="0" smtClean="0">
                  <a:latin typeface="Calibri" pitchFamily="34" charset="0"/>
                </a:rPr>
                <a:t>Drug</a:t>
              </a:r>
              <a:endParaRPr lang="ko-KR" altLang="en-US" sz="2000" b="1" dirty="0">
                <a:latin typeface="Calibri" pitchFamily="34" charset="0"/>
              </a:endParaRPr>
            </a:p>
          </p:txBody>
        </p:sp>
        <p:sp>
          <p:nvSpPr>
            <p:cNvPr id="38" name="Oval 194"/>
            <p:cNvSpPr/>
            <p:nvPr/>
          </p:nvSpPr>
          <p:spPr>
            <a:xfrm>
              <a:off x="4791220" y="5012543"/>
              <a:ext cx="462646" cy="404815"/>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ko-KR" altLang="en-US"/>
            </a:p>
          </p:txBody>
        </p:sp>
        <p:sp>
          <p:nvSpPr>
            <p:cNvPr id="39" name="TextBox 38"/>
            <p:cNvSpPr txBox="1"/>
            <p:nvPr/>
          </p:nvSpPr>
          <p:spPr>
            <a:xfrm>
              <a:off x="5248034" y="5014895"/>
              <a:ext cx="1285884" cy="432119"/>
            </a:xfrm>
            <a:prstGeom prst="rect">
              <a:avLst/>
            </a:prstGeom>
            <a:noFill/>
          </p:spPr>
          <p:txBody>
            <a:bodyPr wrap="square" rtlCol="0">
              <a:spAutoFit/>
            </a:bodyPr>
            <a:lstStyle/>
            <a:p>
              <a:pPr>
                <a:buNone/>
              </a:pPr>
              <a:r>
                <a:rPr lang="en-US" altLang="ko-KR" sz="2000" b="1" dirty="0">
                  <a:latin typeface="Calibri" pitchFamily="34" charset="0"/>
                </a:rPr>
                <a:t>Protein</a:t>
              </a:r>
              <a:endParaRPr lang="ko-KR" altLang="en-US" sz="2000" b="1" dirty="0">
                <a:latin typeface="Calibri" pitchFamily="34" charset="0"/>
              </a:endParaRPr>
            </a:p>
          </p:txBody>
        </p:sp>
        <p:sp>
          <p:nvSpPr>
            <p:cNvPr id="40" name="Oval 196"/>
            <p:cNvSpPr/>
            <p:nvPr/>
          </p:nvSpPr>
          <p:spPr>
            <a:xfrm>
              <a:off x="3081569" y="5024449"/>
              <a:ext cx="435431" cy="381002"/>
            </a:xfrm>
            <a:prstGeom prst="ellipse">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ko-KR" altLang="en-US"/>
            </a:p>
          </p:txBody>
        </p:sp>
        <p:sp>
          <p:nvSpPr>
            <p:cNvPr id="41" name="TextBox 40"/>
            <p:cNvSpPr txBox="1"/>
            <p:nvPr/>
          </p:nvSpPr>
          <p:spPr>
            <a:xfrm>
              <a:off x="3511168" y="5014895"/>
              <a:ext cx="1285884" cy="432119"/>
            </a:xfrm>
            <a:prstGeom prst="rect">
              <a:avLst/>
            </a:prstGeom>
            <a:noFill/>
          </p:spPr>
          <p:txBody>
            <a:bodyPr wrap="square" rtlCol="0">
              <a:spAutoFit/>
            </a:bodyPr>
            <a:lstStyle/>
            <a:p>
              <a:pPr>
                <a:buNone/>
              </a:pPr>
              <a:r>
                <a:rPr lang="en-US" altLang="ko-KR" sz="2000" b="1" dirty="0">
                  <a:latin typeface="Calibri" pitchFamily="34" charset="0"/>
                </a:rPr>
                <a:t>Enzyme</a:t>
              </a:r>
              <a:endParaRPr lang="ko-KR" altLang="en-US" sz="2000" b="1" dirty="0">
                <a:latin typeface="Calibri" pitchFamily="34" charset="0"/>
              </a:endParaRPr>
            </a:p>
          </p:txBody>
        </p:sp>
        <p:sp>
          <p:nvSpPr>
            <p:cNvPr id="42" name="16-Point Star 198"/>
            <p:cNvSpPr/>
            <p:nvPr/>
          </p:nvSpPr>
          <p:spPr>
            <a:xfrm>
              <a:off x="6528086" y="5036355"/>
              <a:ext cx="500066" cy="357190"/>
            </a:xfrm>
            <a:prstGeom prst="star16">
              <a:avLst/>
            </a:prstGeom>
            <a:ln>
              <a:solidFill>
                <a:schemeClr val="accent2"/>
              </a:solid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ko-KR" altLang="en-US" b="1">
                <a:latin typeface="Calibri" pitchFamily="34" charset="0"/>
              </a:endParaRPr>
            </a:p>
          </p:txBody>
        </p:sp>
        <p:sp>
          <p:nvSpPr>
            <p:cNvPr id="43" name="TextBox 42"/>
            <p:cNvSpPr txBox="1"/>
            <p:nvPr/>
          </p:nvSpPr>
          <p:spPr>
            <a:xfrm>
              <a:off x="7022323" y="5014895"/>
              <a:ext cx="1285884" cy="432119"/>
            </a:xfrm>
            <a:prstGeom prst="rect">
              <a:avLst/>
            </a:prstGeom>
            <a:noFill/>
          </p:spPr>
          <p:txBody>
            <a:bodyPr wrap="square" rtlCol="0">
              <a:spAutoFit/>
            </a:bodyPr>
            <a:lstStyle/>
            <a:p>
              <a:pPr>
                <a:buNone/>
              </a:pPr>
              <a:r>
                <a:rPr lang="en-US" altLang="ko-KR" sz="2000" b="1" dirty="0" smtClean="0">
                  <a:latin typeface="Calibri" pitchFamily="34" charset="0"/>
                </a:rPr>
                <a:t>Disease</a:t>
              </a:r>
              <a:endParaRPr lang="ko-KR" altLang="en-US" sz="2000" b="1" dirty="0">
                <a:latin typeface="Calibri" pitchFamily="34" charset="0"/>
              </a:endParaRPr>
            </a:p>
          </p:txBody>
        </p:sp>
        <p:sp>
          <p:nvSpPr>
            <p:cNvPr id="44" name="Lightning Bolt 200"/>
            <p:cNvSpPr/>
            <p:nvPr/>
          </p:nvSpPr>
          <p:spPr>
            <a:xfrm>
              <a:off x="1593035" y="5000636"/>
              <a:ext cx="500066" cy="428628"/>
            </a:xfrm>
            <a:prstGeom prst="lightningBolt">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ko-KR" altLang="en-US"/>
            </a:p>
          </p:txBody>
        </p:sp>
        <p:sp>
          <p:nvSpPr>
            <p:cNvPr id="45" name="Lightning Bolt 201"/>
            <p:cNvSpPr/>
            <p:nvPr/>
          </p:nvSpPr>
          <p:spPr>
            <a:xfrm>
              <a:off x="950093" y="1571612"/>
              <a:ext cx="857256" cy="785818"/>
            </a:xfrm>
            <a:prstGeom prst="lightningBolt">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ko-KR" altLang="en-US"/>
            </a:p>
          </p:txBody>
        </p:sp>
        <p:sp>
          <p:nvSpPr>
            <p:cNvPr id="46" name="Lightning Bolt 203"/>
            <p:cNvSpPr/>
            <p:nvPr/>
          </p:nvSpPr>
          <p:spPr>
            <a:xfrm>
              <a:off x="3879051" y="1571612"/>
              <a:ext cx="857256" cy="785818"/>
            </a:xfrm>
            <a:prstGeom prst="lightningBolt">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ko-KR" altLang="en-US"/>
            </a:p>
          </p:txBody>
        </p:sp>
        <p:sp>
          <p:nvSpPr>
            <p:cNvPr id="47" name="Lightning Bolt 210"/>
            <p:cNvSpPr/>
            <p:nvPr/>
          </p:nvSpPr>
          <p:spPr>
            <a:xfrm>
              <a:off x="6879447" y="1571612"/>
              <a:ext cx="857256" cy="785818"/>
            </a:xfrm>
            <a:prstGeom prst="lightningBolt">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ko-KR" altLang="en-US"/>
            </a:p>
          </p:txBody>
        </p:sp>
        <p:sp>
          <p:nvSpPr>
            <p:cNvPr id="48" name="Oval 169"/>
            <p:cNvSpPr/>
            <p:nvPr/>
          </p:nvSpPr>
          <p:spPr>
            <a:xfrm>
              <a:off x="8022455" y="2428868"/>
              <a:ext cx="550073" cy="500066"/>
            </a:xfrm>
            <a:prstGeom prst="ellipse">
              <a:avLst/>
            </a:prstGeom>
            <a:ln/>
          </p:spPr>
          <p:style>
            <a:lnRef idx="3">
              <a:schemeClr val="lt1"/>
            </a:lnRef>
            <a:fillRef idx="1">
              <a:schemeClr val="accent3"/>
            </a:fillRef>
            <a:effectRef idx="1">
              <a:schemeClr val="accent3"/>
            </a:effectRef>
            <a:fontRef idx="minor">
              <a:schemeClr val="lt1"/>
            </a:fontRef>
          </p:style>
          <p:txBody>
            <a:bodyPr rtlCol="0" anchor="ctr"/>
            <a:lstStyle/>
            <a:p>
              <a:pPr algn="ctr"/>
              <a:endParaRPr lang="ko-KR" altLang="en-US"/>
            </a:p>
          </p:txBody>
        </p:sp>
        <p:cxnSp>
          <p:nvCxnSpPr>
            <p:cNvPr id="49" name="Straight Connector 165"/>
            <p:cNvCxnSpPr>
              <a:stCxn id="47" idx="3"/>
              <a:endCxn id="48" idx="1"/>
            </p:cNvCxnSpPr>
            <p:nvPr/>
          </p:nvCxnSpPr>
          <p:spPr>
            <a:xfrm rot="10800000" flipH="1" flipV="1">
              <a:off x="7276801" y="2114227"/>
              <a:ext cx="826210" cy="387874"/>
            </a:xfrm>
            <a:prstGeom prst="line">
              <a:avLst/>
            </a:prstGeom>
            <a:ln>
              <a:tailEnd type="arrow"/>
            </a:ln>
          </p:spPr>
          <p:style>
            <a:lnRef idx="3">
              <a:schemeClr val="accent2"/>
            </a:lnRef>
            <a:fillRef idx="0">
              <a:schemeClr val="accent2"/>
            </a:fillRef>
            <a:effectRef idx="2">
              <a:schemeClr val="accent2"/>
            </a:effectRef>
            <a:fontRef idx="minor">
              <a:schemeClr val="tx1"/>
            </a:fontRef>
          </p:style>
        </p:cxnSp>
        <p:cxnSp>
          <p:nvCxnSpPr>
            <p:cNvPr id="50" name="구부러진 연결선 49"/>
            <p:cNvCxnSpPr>
              <a:stCxn id="48" idx="4"/>
              <a:endCxn id="22" idx="14"/>
            </p:cNvCxnSpPr>
            <p:nvPr/>
          </p:nvCxnSpPr>
          <p:spPr>
            <a:xfrm rot="5400000">
              <a:off x="7231280" y="3220044"/>
              <a:ext cx="1357322" cy="775103"/>
            </a:xfrm>
            <a:prstGeom prst="curvedConnector3">
              <a:avLst>
                <a:gd name="adj1" fmla="val 86491"/>
              </a:avLst>
            </a:prstGeom>
            <a:ln>
              <a:tailEnd type="arrow"/>
            </a:ln>
          </p:spPr>
          <p:style>
            <a:lnRef idx="3">
              <a:schemeClr val="accent2"/>
            </a:lnRef>
            <a:fillRef idx="0">
              <a:schemeClr val="accent2"/>
            </a:fillRef>
            <a:effectRef idx="2">
              <a:schemeClr val="accent2"/>
            </a:effectRef>
            <a:fontRef idx="minor">
              <a:schemeClr val="tx1"/>
            </a:fontRef>
          </p:style>
        </p:cxnSp>
        <p:sp>
          <p:nvSpPr>
            <p:cNvPr id="51" name="Oval 168"/>
            <p:cNvSpPr/>
            <p:nvPr/>
          </p:nvSpPr>
          <p:spPr>
            <a:xfrm>
              <a:off x="5522125" y="2428868"/>
              <a:ext cx="550073" cy="500066"/>
            </a:xfrm>
            <a:prstGeom prst="ellipse">
              <a:avLst/>
            </a:prstGeom>
            <a:ln/>
          </p:spPr>
          <p:style>
            <a:lnRef idx="3">
              <a:schemeClr val="lt1"/>
            </a:lnRef>
            <a:fillRef idx="1">
              <a:schemeClr val="accent3"/>
            </a:fillRef>
            <a:effectRef idx="1">
              <a:schemeClr val="accent3"/>
            </a:effectRef>
            <a:fontRef idx="minor">
              <a:schemeClr val="lt1"/>
            </a:fontRef>
          </p:style>
          <p:txBody>
            <a:bodyPr rtlCol="0" anchor="ctr"/>
            <a:lstStyle/>
            <a:p>
              <a:pPr algn="ctr"/>
              <a:endParaRPr lang="ko-KR" altLang="en-US"/>
            </a:p>
          </p:txBody>
        </p:sp>
        <p:cxnSp>
          <p:nvCxnSpPr>
            <p:cNvPr id="52" name="Straight Connector 161"/>
            <p:cNvCxnSpPr>
              <a:stCxn id="47" idx="3"/>
              <a:endCxn id="51" idx="7"/>
            </p:cNvCxnSpPr>
            <p:nvPr/>
          </p:nvCxnSpPr>
          <p:spPr>
            <a:xfrm rot="10800000" flipV="1">
              <a:off x="5991643" y="2114227"/>
              <a:ext cx="1285159" cy="387874"/>
            </a:xfrm>
            <a:prstGeom prst="line">
              <a:avLst/>
            </a:prstGeom>
            <a:ln>
              <a:tailEnd type="arrow"/>
            </a:ln>
          </p:spPr>
          <p:style>
            <a:lnRef idx="3">
              <a:schemeClr val="accent2"/>
            </a:lnRef>
            <a:fillRef idx="0">
              <a:schemeClr val="accent2"/>
            </a:fillRef>
            <a:effectRef idx="2">
              <a:schemeClr val="accent2"/>
            </a:effectRef>
            <a:fontRef idx="minor">
              <a:schemeClr val="tx1"/>
            </a:fontRef>
          </p:style>
        </p:cxnSp>
        <p:sp>
          <p:nvSpPr>
            <p:cNvPr id="53" name="Oval 168"/>
            <p:cNvSpPr/>
            <p:nvPr/>
          </p:nvSpPr>
          <p:spPr>
            <a:xfrm>
              <a:off x="4021927" y="3357562"/>
              <a:ext cx="550073" cy="500066"/>
            </a:xfrm>
            <a:prstGeom prst="ellipse">
              <a:avLst/>
            </a:prstGeom>
            <a:ln/>
          </p:spPr>
          <p:style>
            <a:lnRef idx="3">
              <a:schemeClr val="lt1"/>
            </a:lnRef>
            <a:fillRef idx="1">
              <a:schemeClr val="accent3"/>
            </a:fillRef>
            <a:effectRef idx="1">
              <a:schemeClr val="accent3"/>
            </a:effectRef>
            <a:fontRef idx="minor">
              <a:schemeClr val="lt1"/>
            </a:fontRef>
          </p:style>
          <p:txBody>
            <a:bodyPr rtlCol="0" anchor="ctr"/>
            <a:lstStyle/>
            <a:p>
              <a:pPr algn="ctr"/>
              <a:endParaRPr lang="ko-KR" altLang="en-US"/>
            </a:p>
          </p:txBody>
        </p:sp>
        <p:cxnSp>
          <p:nvCxnSpPr>
            <p:cNvPr id="54" name="Straight Connector 39"/>
            <p:cNvCxnSpPr>
              <a:stCxn id="46" idx="3"/>
              <a:endCxn id="53" idx="0"/>
            </p:cNvCxnSpPr>
            <p:nvPr/>
          </p:nvCxnSpPr>
          <p:spPr>
            <a:xfrm rot="10800000" flipH="1" flipV="1">
              <a:off x="4276404" y="2114226"/>
              <a:ext cx="20559" cy="1243335"/>
            </a:xfrm>
            <a:prstGeom prst="line">
              <a:avLst/>
            </a:prstGeom>
            <a:ln>
              <a:tailEnd type="arrow"/>
            </a:ln>
          </p:spPr>
          <p:style>
            <a:lnRef idx="3">
              <a:schemeClr val="accent2"/>
            </a:lnRef>
            <a:fillRef idx="0">
              <a:schemeClr val="accent2"/>
            </a:fillRef>
            <a:effectRef idx="2">
              <a:schemeClr val="accent2"/>
            </a:effectRef>
            <a:fontRef idx="minor">
              <a:schemeClr val="tx1"/>
            </a:fontRef>
          </p:style>
        </p:cxnSp>
        <p:cxnSp>
          <p:nvCxnSpPr>
            <p:cNvPr id="55" name="Straight Connector 39"/>
            <p:cNvCxnSpPr>
              <a:stCxn id="53" idx="4"/>
              <a:endCxn id="12" idx="15"/>
            </p:cNvCxnSpPr>
            <p:nvPr/>
          </p:nvCxnSpPr>
          <p:spPr>
            <a:xfrm rot="5400000">
              <a:off x="3740259" y="3748583"/>
              <a:ext cx="447661" cy="665751"/>
            </a:xfrm>
            <a:prstGeom prst="line">
              <a:avLst/>
            </a:prstGeom>
            <a:ln>
              <a:tailEnd type="arrow"/>
            </a:ln>
          </p:spPr>
          <p:style>
            <a:lnRef idx="3">
              <a:schemeClr val="accent2"/>
            </a:lnRef>
            <a:fillRef idx="0">
              <a:schemeClr val="accent2"/>
            </a:fillRef>
            <a:effectRef idx="2">
              <a:schemeClr val="accent2"/>
            </a:effectRef>
            <a:fontRef idx="minor">
              <a:schemeClr val="tx1"/>
            </a:fontRef>
          </p:style>
        </p:cxnSp>
      </p:grpSp>
    </p:spTree>
    <p:extLst>
      <p:ext uri="{BB962C8B-B14F-4D97-AF65-F5344CB8AC3E}">
        <p14:creationId xmlns:p14="http://schemas.microsoft.com/office/powerpoint/2010/main" val="1869204041"/>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b="1" dirty="0" smtClean="0">
                <a:latin typeface="Calibri" pitchFamily="34" charset="0"/>
              </a:rPr>
              <a:t>Integrating  several databases</a:t>
            </a:r>
            <a:endParaRPr lang="ko-KR" altLang="en-US" dirty="0"/>
          </a:p>
        </p:txBody>
      </p:sp>
      <p:sp>
        <p:nvSpPr>
          <p:cNvPr id="4" name="아래로 구부러진 화살표 3"/>
          <p:cNvSpPr/>
          <p:nvPr/>
        </p:nvSpPr>
        <p:spPr>
          <a:xfrm rot="4108359">
            <a:off x="7938128" y="3347931"/>
            <a:ext cx="1564121" cy="622019"/>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ko-KR" altLang="en-US">
              <a:solidFill>
                <a:schemeClr val="tx1"/>
              </a:solidFill>
            </a:endParaRPr>
          </a:p>
        </p:txBody>
      </p:sp>
      <p:sp>
        <p:nvSpPr>
          <p:cNvPr id="5" name="아래로 구부러진 화살표 4"/>
          <p:cNvSpPr/>
          <p:nvPr/>
        </p:nvSpPr>
        <p:spPr>
          <a:xfrm rot="11325273">
            <a:off x="3192189" y="5405690"/>
            <a:ext cx="1608318" cy="530873"/>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ko-KR" altLang="en-US">
              <a:solidFill>
                <a:schemeClr val="tx1"/>
              </a:solidFill>
            </a:endParaRPr>
          </a:p>
        </p:txBody>
      </p:sp>
      <p:sp>
        <p:nvSpPr>
          <p:cNvPr id="6" name="아래로 구부러진 화살표 5"/>
          <p:cNvSpPr/>
          <p:nvPr/>
        </p:nvSpPr>
        <p:spPr>
          <a:xfrm rot="19089966">
            <a:off x="2731827" y="1621420"/>
            <a:ext cx="1584701" cy="72909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ko-KR" altLang="en-US">
              <a:solidFill>
                <a:schemeClr val="tx1"/>
              </a:solidFill>
            </a:endParaRPr>
          </a:p>
        </p:txBody>
      </p:sp>
      <p:sp>
        <p:nvSpPr>
          <p:cNvPr id="7" name="직사각형 6"/>
          <p:cNvSpPr/>
          <p:nvPr/>
        </p:nvSpPr>
        <p:spPr>
          <a:xfrm>
            <a:off x="238032" y="2714620"/>
            <a:ext cx="3500462" cy="1357322"/>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buNone/>
            </a:pPr>
            <a:r>
              <a:rPr lang="en-US" altLang="ko-KR" sz="2000" b="1" dirty="0" smtClean="0">
                <a:solidFill>
                  <a:schemeClr val="tx1"/>
                </a:solidFill>
                <a:latin typeface="Calibri" pitchFamily="34" charset="0"/>
              </a:rPr>
              <a:t>Post-translational Modification</a:t>
            </a:r>
          </a:p>
          <a:p>
            <a:pPr>
              <a:buNone/>
            </a:pPr>
            <a:r>
              <a:rPr lang="en-US" altLang="ko-KR" sz="2000" b="1" dirty="0">
                <a:solidFill>
                  <a:schemeClr val="tx1"/>
                </a:solidFill>
                <a:latin typeface="Calibri" pitchFamily="34" charset="0"/>
              </a:rPr>
              <a:t> </a:t>
            </a:r>
            <a:r>
              <a:rPr lang="en-US" altLang="ko-KR" sz="2000" b="1" dirty="0" smtClean="0">
                <a:solidFill>
                  <a:schemeClr val="tx1"/>
                </a:solidFill>
                <a:latin typeface="Calibri" pitchFamily="34" charset="0"/>
              </a:rPr>
              <a:t>HPRD &amp; OPHID database</a:t>
            </a:r>
          </a:p>
          <a:p>
            <a:pPr>
              <a:buNone/>
            </a:pPr>
            <a:r>
              <a:rPr lang="en-US" altLang="ko-KR" sz="2000" b="1" dirty="0" smtClean="0">
                <a:solidFill>
                  <a:schemeClr val="tx1"/>
                </a:solidFill>
                <a:latin typeface="Calibri" pitchFamily="34" charset="0"/>
              </a:rPr>
              <a:t> Kinase-Map</a:t>
            </a:r>
            <a:endParaRPr lang="ko-KR" altLang="en-US" sz="2000" b="1" dirty="0">
              <a:solidFill>
                <a:schemeClr val="tx1"/>
              </a:solidFill>
              <a:latin typeface="Calibri" pitchFamily="34" charset="0"/>
            </a:endParaRPr>
          </a:p>
        </p:txBody>
      </p:sp>
      <p:sp>
        <p:nvSpPr>
          <p:cNvPr id="8" name="직사각형 7"/>
          <p:cNvSpPr/>
          <p:nvPr/>
        </p:nvSpPr>
        <p:spPr>
          <a:xfrm>
            <a:off x="4286248" y="1643050"/>
            <a:ext cx="3929090" cy="1357322"/>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buNone/>
            </a:pPr>
            <a:r>
              <a:rPr lang="en-US" altLang="ko-KR" sz="2000" b="1" dirty="0" smtClean="0">
                <a:solidFill>
                  <a:schemeClr val="tx1"/>
                </a:solidFill>
                <a:latin typeface="Calibri" pitchFamily="34" charset="0"/>
              </a:rPr>
              <a:t>Construct Protein-Disease map (PD)</a:t>
            </a:r>
          </a:p>
          <a:p>
            <a:pPr>
              <a:buNone/>
            </a:pPr>
            <a:r>
              <a:rPr lang="en-US" altLang="ko-KR" sz="2000" b="1" dirty="0" smtClean="0">
                <a:solidFill>
                  <a:schemeClr val="tx1"/>
                </a:solidFill>
                <a:latin typeface="Calibri" pitchFamily="34" charset="0"/>
              </a:rPr>
              <a:t>Construct Kinase-Disease map (KD)</a:t>
            </a:r>
          </a:p>
          <a:p>
            <a:pPr>
              <a:buNone/>
            </a:pPr>
            <a:r>
              <a:rPr lang="en-US" altLang="ko-KR" sz="2000" b="1" dirty="0" smtClean="0">
                <a:solidFill>
                  <a:schemeClr val="tx1"/>
                </a:solidFill>
                <a:latin typeface="Calibri" pitchFamily="34" charset="0"/>
              </a:rPr>
              <a:t> CTD database</a:t>
            </a:r>
          </a:p>
        </p:txBody>
      </p:sp>
      <p:sp>
        <p:nvSpPr>
          <p:cNvPr id="9" name="직사각형 8"/>
          <p:cNvSpPr/>
          <p:nvPr/>
        </p:nvSpPr>
        <p:spPr>
          <a:xfrm>
            <a:off x="4810064" y="4572032"/>
            <a:ext cx="4143404" cy="1357322"/>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buNone/>
            </a:pPr>
            <a:r>
              <a:rPr lang="en-US" altLang="ko-KR" sz="2000" b="1" dirty="0" smtClean="0">
                <a:solidFill>
                  <a:schemeClr val="tx1"/>
                </a:solidFill>
                <a:latin typeface="Calibri" pitchFamily="34" charset="0"/>
              </a:rPr>
              <a:t>Construct Chemical-Protein map (CP)</a:t>
            </a:r>
          </a:p>
          <a:p>
            <a:pPr>
              <a:buNone/>
            </a:pPr>
            <a:r>
              <a:rPr lang="en-US" altLang="ko-KR" sz="2000" b="1" dirty="0" smtClean="0">
                <a:solidFill>
                  <a:schemeClr val="tx1"/>
                </a:solidFill>
                <a:latin typeface="Calibri" pitchFamily="34" charset="0"/>
              </a:rPr>
              <a:t>Construct Chemical-Kinase map (CK)</a:t>
            </a:r>
          </a:p>
          <a:p>
            <a:pPr>
              <a:buNone/>
            </a:pPr>
            <a:r>
              <a:rPr lang="en-US" altLang="ko-KR" sz="2000" b="1" dirty="0" smtClean="0">
                <a:solidFill>
                  <a:schemeClr val="tx1"/>
                </a:solidFill>
                <a:latin typeface="Calibri" pitchFamily="34" charset="0"/>
              </a:rPr>
              <a:t> STITCH</a:t>
            </a:r>
            <a:r>
              <a:rPr lang="ko-KR" altLang="en-US" sz="2000" b="1" dirty="0" smtClean="0">
                <a:solidFill>
                  <a:schemeClr val="tx1"/>
                </a:solidFill>
                <a:latin typeface="Calibri" pitchFamily="34" charset="0"/>
              </a:rPr>
              <a:t> </a:t>
            </a:r>
            <a:r>
              <a:rPr lang="en-US" altLang="ko-KR" sz="2000" b="1" dirty="0" smtClean="0">
                <a:solidFill>
                  <a:schemeClr val="tx1"/>
                </a:solidFill>
                <a:latin typeface="Calibri" pitchFamily="34" charset="0"/>
              </a:rPr>
              <a:t>database</a:t>
            </a:r>
          </a:p>
        </p:txBody>
      </p:sp>
      <p:sp>
        <p:nvSpPr>
          <p:cNvPr id="10" name="직사각형 9"/>
          <p:cNvSpPr/>
          <p:nvPr/>
        </p:nvSpPr>
        <p:spPr>
          <a:xfrm>
            <a:off x="880974" y="4572032"/>
            <a:ext cx="2333704" cy="1143008"/>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buNone/>
            </a:pPr>
            <a:r>
              <a:rPr lang="en-US" altLang="ko-KR" sz="2000" b="1" dirty="0" smtClean="0">
                <a:solidFill>
                  <a:schemeClr val="tx1"/>
                </a:solidFill>
                <a:latin typeface="Calibri" pitchFamily="34" charset="0"/>
              </a:rPr>
              <a:t>Construct Chemical- Disease map (CD)</a:t>
            </a:r>
          </a:p>
        </p:txBody>
      </p:sp>
      <p:pic>
        <p:nvPicPr>
          <p:cNvPr id="11" name="Picture 7"/>
          <p:cNvPicPr>
            <a:picLocks noChangeAspect="1" noChangeArrowheads="1"/>
          </p:cNvPicPr>
          <p:nvPr/>
        </p:nvPicPr>
        <p:blipFill>
          <a:blip r:embed="rId2" cstate="print"/>
          <a:srcRect/>
          <a:stretch>
            <a:fillRect/>
          </a:stretch>
        </p:blipFill>
        <p:spPr bwMode="auto">
          <a:xfrm>
            <a:off x="142844" y="6010187"/>
            <a:ext cx="3857652" cy="633523"/>
          </a:xfrm>
          <a:prstGeom prst="rect">
            <a:avLst/>
          </a:prstGeom>
          <a:noFill/>
          <a:ln w="9525">
            <a:noFill/>
            <a:miter lim="800000"/>
            <a:headEnd/>
            <a:tailEnd/>
          </a:ln>
        </p:spPr>
      </p:pic>
      <p:pic>
        <p:nvPicPr>
          <p:cNvPr id="13" name="Picture 1"/>
          <p:cNvPicPr>
            <a:picLocks noChangeAspect="1" noChangeArrowheads="1"/>
          </p:cNvPicPr>
          <p:nvPr/>
        </p:nvPicPr>
        <p:blipFill>
          <a:blip r:embed="rId3" cstate="print"/>
          <a:srcRect/>
          <a:stretch>
            <a:fillRect/>
          </a:stretch>
        </p:blipFill>
        <p:spPr bwMode="auto">
          <a:xfrm>
            <a:off x="3971921" y="3143248"/>
            <a:ext cx="4676895" cy="571504"/>
          </a:xfrm>
          <a:prstGeom prst="rect">
            <a:avLst/>
          </a:prstGeom>
          <a:noFill/>
          <a:ln w="9525">
            <a:noFill/>
            <a:miter lim="800000"/>
            <a:headEnd/>
            <a:tailEnd/>
          </a:ln>
        </p:spPr>
      </p:pic>
    </p:spTree>
    <p:extLst>
      <p:ext uri="{BB962C8B-B14F-4D97-AF65-F5344CB8AC3E}">
        <p14:creationId xmlns:p14="http://schemas.microsoft.com/office/powerpoint/2010/main" val="660582665"/>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Datasets</a:t>
            </a:r>
            <a:endParaRPr lang="ko-KR" altLang="en-US" dirty="0"/>
          </a:p>
        </p:txBody>
      </p:sp>
      <p:sp>
        <p:nvSpPr>
          <p:cNvPr id="3" name="내용 개체 틀 2"/>
          <p:cNvSpPr>
            <a:spLocks noGrp="1"/>
          </p:cNvSpPr>
          <p:nvPr>
            <p:ph idx="1"/>
          </p:nvPr>
        </p:nvSpPr>
        <p:spPr/>
        <p:txBody>
          <a:bodyPr/>
          <a:lstStyle/>
          <a:p>
            <a:r>
              <a:rPr lang="en-US" altLang="ko-KR" dirty="0" smtClean="0"/>
              <a:t>Number of </a:t>
            </a:r>
            <a:r>
              <a:rPr lang="en-US" altLang="ko-KR" dirty="0" err="1" smtClean="0"/>
              <a:t>kinases</a:t>
            </a:r>
            <a:r>
              <a:rPr lang="en-US" altLang="ko-KR" dirty="0" smtClean="0"/>
              <a:t>: 270 (HPRD)</a:t>
            </a:r>
          </a:p>
          <a:p>
            <a:r>
              <a:rPr lang="en-US" altLang="ko-KR" dirty="0" smtClean="0"/>
              <a:t>Number of interacting partner: 3024 (OPHID)</a:t>
            </a:r>
          </a:p>
          <a:p>
            <a:r>
              <a:rPr lang="en-US" altLang="ko-KR" dirty="0" smtClean="0"/>
              <a:t>Number of chemicals: 6704 (STITCH)</a:t>
            </a:r>
          </a:p>
          <a:p>
            <a:r>
              <a:rPr lang="en-US" altLang="ko-KR" dirty="0" smtClean="0"/>
              <a:t>Number of diseases: 2896 (CTD)</a:t>
            </a:r>
          </a:p>
        </p:txBody>
      </p:sp>
    </p:spTree>
    <p:extLst>
      <p:ext uri="{BB962C8B-B14F-4D97-AF65-F5344CB8AC3E}">
        <p14:creationId xmlns:p14="http://schemas.microsoft.com/office/powerpoint/2010/main" val="1401223457"/>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Scoring Scheme</a:t>
            </a:r>
            <a:endParaRPr lang="ko-KR" altLang="en-US" dirty="0"/>
          </a:p>
        </p:txBody>
      </p:sp>
      <p:sp>
        <p:nvSpPr>
          <p:cNvPr id="4" name="직사각형 3"/>
          <p:cNvSpPr/>
          <p:nvPr/>
        </p:nvSpPr>
        <p:spPr>
          <a:xfrm>
            <a:off x="357158" y="2291214"/>
            <a:ext cx="2928926" cy="1923604"/>
          </a:xfrm>
          <a:prstGeom prst="rect">
            <a:avLst/>
          </a:prstGeom>
        </p:spPr>
        <p:txBody>
          <a:bodyPr wrap="square">
            <a:spAutoFit/>
          </a:bodyPr>
          <a:lstStyle/>
          <a:p>
            <a:pPr algn="l"/>
            <a:r>
              <a:rPr lang="en-US" altLang="ko-KR" sz="2000" b="1" dirty="0" smtClean="0">
                <a:solidFill>
                  <a:srgbClr val="000066"/>
                </a:solidFill>
                <a:latin typeface="Calibri" pitchFamily="34" charset="0"/>
              </a:rPr>
              <a:t>Kinase-Protein (</a:t>
            </a:r>
            <a:r>
              <a:rPr lang="en-US" altLang="ko-KR" sz="2000" b="1" dirty="0">
                <a:solidFill>
                  <a:srgbClr val="000066"/>
                </a:solidFill>
                <a:latin typeface="Calibri" pitchFamily="34" charset="0"/>
              </a:rPr>
              <a:t>KP)</a:t>
            </a:r>
          </a:p>
          <a:p>
            <a:pPr algn="l"/>
            <a:r>
              <a:rPr lang="en-US" altLang="ko-KR" sz="2000" b="1" dirty="0">
                <a:solidFill>
                  <a:srgbClr val="000066"/>
                </a:solidFill>
                <a:latin typeface="Calibri" pitchFamily="34" charset="0"/>
              </a:rPr>
              <a:t>Protein-Disease </a:t>
            </a:r>
            <a:r>
              <a:rPr lang="en-US" altLang="ko-KR" sz="2000" b="1" dirty="0" smtClean="0">
                <a:solidFill>
                  <a:srgbClr val="000066"/>
                </a:solidFill>
                <a:latin typeface="Calibri" pitchFamily="34" charset="0"/>
              </a:rPr>
              <a:t>(</a:t>
            </a:r>
            <a:r>
              <a:rPr lang="en-US" altLang="ko-KR" sz="2000" b="1" dirty="0">
                <a:solidFill>
                  <a:srgbClr val="000066"/>
                </a:solidFill>
                <a:latin typeface="Calibri" pitchFamily="34" charset="0"/>
              </a:rPr>
              <a:t>PD)</a:t>
            </a:r>
          </a:p>
          <a:p>
            <a:pPr algn="l"/>
            <a:r>
              <a:rPr lang="en-US" altLang="ko-KR" sz="2000" b="1" dirty="0" smtClean="0">
                <a:solidFill>
                  <a:srgbClr val="000066"/>
                </a:solidFill>
                <a:latin typeface="Calibri" pitchFamily="34" charset="0"/>
              </a:rPr>
              <a:t>Chemical-Protein (</a:t>
            </a:r>
            <a:r>
              <a:rPr lang="en-US" altLang="ko-KR" sz="2000" b="1" dirty="0">
                <a:solidFill>
                  <a:srgbClr val="000066"/>
                </a:solidFill>
                <a:latin typeface="Calibri" pitchFamily="34" charset="0"/>
              </a:rPr>
              <a:t>CP)</a:t>
            </a:r>
          </a:p>
          <a:p>
            <a:pPr algn="l"/>
            <a:r>
              <a:rPr lang="en-US" altLang="ko-KR" sz="2000" b="1" dirty="0">
                <a:solidFill>
                  <a:srgbClr val="000066"/>
                </a:solidFill>
                <a:latin typeface="Calibri" pitchFamily="34" charset="0"/>
              </a:rPr>
              <a:t>Chemical-Kinase </a:t>
            </a:r>
            <a:r>
              <a:rPr lang="en-US" altLang="ko-KR" sz="2000" b="1" dirty="0" smtClean="0">
                <a:solidFill>
                  <a:srgbClr val="000066"/>
                </a:solidFill>
                <a:latin typeface="Calibri" pitchFamily="34" charset="0"/>
              </a:rPr>
              <a:t>(</a:t>
            </a:r>
            <a:r>
              <a:rPr lang="en-US" altLang="ko-KR" sz="2000" b="1" dirty="0">
                <a:solidFill>
                  <a:srgbClr val="000066"/>
                </a:solidFill>
                <a:latin typeface="Calibri" pitchFamily="34" charset="0"/>
              </a:rPr>
              <a:t>CK</a:t>
            </a:r>
            <a:r>
              <a:rPr lang="en-US" altLang="ko-KR" sz="2000" b="1" dirty="0" smtClean="0">
                <a:solidFill>
                  <a:srgbClr val="000066"/>
                </a:solidFill>
                <a:latin typeface="Calibri" pitchFamily="34" charset="0"/>
              </a:rPr>
              <a:t>)</a:t>
            </a:r>
          </a:p>
          <a:p>
            <a:endParaRPr lang="en-US" altLang="ko-KR" sz="2000" b="1" dirty="0" smtClean="0">
              <a:solidFill>
                <a:srgbClr val="000066"/>
              </a:solidFill>
              <a:latin typeface="Calibri" pitchFamily="34" charset="0"/>
            </a:endParaRPr>
          </a:p>
        </p:txBody>
      </p:sp>
      <p:pic>
        <p:nvPicPr>
          <p:cNvPr id="5" name="Picture 7"/>
          <p:cNvPicPr>
            <a:picLocks noChangeAspect="1" noChangeArrowheads="1"/>
          </p:cNvPicPr>
          <p:nvPr/>
        </p:nvPicPr>
        <p:blipFill>
          <a:blip r:embed="rId2" cstate="print"/>
          <a:srcRect/>
          <a:stretch>
            <a:fillRect/>
          </a:stretch>
        </p:blipFill>
        <p:spPr bwMode="auto">
          <a:xfrm>
            <a:off x="142844" y="5092911"/>
            <a:ext cx="4500594" cy="650688"/>
          </a:xfrm>
          <a:prstGeom prst="rect">
            <a:avLst/>
          </a:prstGeom>
          <a:noFill/>
          <a:ln w="9525">
            <a:noFill/>
            <a:miter lim="800000"/>
            <a:headEnd/>
            <a:tailEnd/>
          </a:ln>
        </p:spPr>
      </p:pic>
      <p:pic>
        <p:nvPicPr>
          <p:cNvPr id="6" name="Picture 2"/>
          <p:cNvPicPr>
            <a:picLocks noChangeAspect="1" noChangeArrowheads="1"/>
          </p:cNvPicPr>
          <p:nvPr/>
        </p:nvPicPr>
        <p:blipFill>
          <a:blip r:embed="rId3" cstate="print"/>
          <a:srcRect/>
          <a:stretch>
            <a:fillRect/>
          </a:stretch>
        </p:blipFill>
        <p:spPr bwMode="auto">
          <a:xfrm>
            <a:off x="142844" y="4241540"/>
            <a:ext cx="4500594" cy="669230"/>
          </a:xfrm>
          <a:prstGeom prst="rect">
            <a:avLst/>
          </a:prstGeom>
          <a:noFill/>
          <a:ln w="9525">
            <a:noFill/>
            <a:miter lim="800000"/>
            <a:headEnd/>
            <a:tailEnd/>
          </a:ln>
        </p:spPr>
      </p:pic>
      <p:pic>
        <p:nvPicPr>
          <p:cNvPr id="7" name="Picture 3"/>
          <p:cNvPicPr>
            <a:picLocks noChangeAspect="1" noChangeArrowheads="1"/>
          </p:cNvPicPr>
          <p:nvPr/>
        </p:nvPicPr>
        <p:blipFill>
          <a:blip r:embed="rId4" cstate="print"/>
          <a:srcRect/>
          <a:stretch>
            <a:fillRect/>
          </a:stretch>
        </p:blipFill>
        <p:spPr bwMode="auto">
          <a:xfrm>
            <a:off x="142844" y="5906268"/>
            <a:ext cx="4500594" cy="737442"/>
          </a:xfrm>
          <a:prstGeom prst="rect">
            <a:avLst/>
          </a:prstGeom>
          <a:noFill/>
          <a:ln w="9525">
            <a:noFill/>
            <a:miter lim="800000"/>
            <a:headEnd/>
            <a:tailEnd/>
          </a:ln>
        </p:spPr>
      </p:pic>
      <p:sp>
        <p:nvSpPr>
          <p:cNvPr id="8" name="직사각형 7"/>
          <p:cNvSpPr/>
          <p:nvPr/>
        </p:nvSpPr>
        <p:spPr>
          <a:xfrm>
            <a:off x="285720" y="1485773"/>
            <a:ext cx="4500594" cy="769441"/>
          </a:xfrm>
          <a:prstGeom prst="rect">
            <a:avLst/>
          </a:prstGeom>
        </p:spPr>
        <p:txBody>
          <a:bodyPr wrap="square">
            <a:spAutoFit/>
          </a:bodyPr>
          <a:lstStyle/>
          <a:p>
            <a:pPr algn="l"/>
            <a:r>
              <a:rPr lang="en-US" altLang="ko-KR" sz="2000" b="1" dirty="0">
                <a:latin typeface="Calibri" pitchFamily="34" charset="0"/>
              </a:rPr>
              <a:t>Kinase-Disease interaction (KD)</a:t>
            </a:r>
          </a:p>
          <a:p>
            <a:pPr algn="l"/>
            <a:r>
              <a:rPr lang="en-US" altLang="ko-KR" sz="2000" b="1" dirty="0">
                <a:latin typeface="Calibri" pitchFamily="34" charset="0"/>
              </a:rPr>
              <a:t>Chemical- Disease interaction (CD)</a:t>
            </a:r>
            <a:endParaRPr lang="ko-KR" altLang="en-US" sz="2000" b="1" dirty="0">
              <a:latin typeface="Calibri" pitchFamily="34" charset="0"/>
            </a:endParaRPr>
          </a:p>
        </p:txBody>
      </p:sp>
      <p:sp>
        <p:nvSpPr>
          <p:cNvPr id="9" name="TextBox 8"/>
          <p:cNvSpPr txBox="1"/>
          <p:nvPr/>
        </p:nvSpPr>
        <p:spPr>
          <a:xfrm>
            <a:off x="5429256" y="1714488"/>
            <a:ext cx="3000396" cy="400110"/>
          </a:xfrm>
          <a:prstGeom prst="rect">
            <a:avLst/>
          </a:prstGeom>
          <a:noFill/>
        </p:spPr>
        <p:txBody>
          <a:bodyPr wrap="square" rtlCol="0">
            <a:spAutoFit/>
          </a:bodyPr>
          <a:lstStyle/>
          <a:p>
            <a:r>
              <a:rPr lang="en-US" altLang="ko-KR" sz="2000" b="1" dirty="0" smtClean="0">
                <a:latin typeface="Calibri" pitchFamily="34" charset="0"/>
              </a:rPr>
              <a:t>Multi-target with PostNet </a:t>
            </a:r>
            <a:endParaRPr lang="ko-KR" altLang="en-US" sz="2000" b="1" dirty="0">
              <a:latin typeface="Calibri" pitchFamily="34" charset="0"/>
            </a:endParaRPr>
          </a:p>
        </p:txBody>
      </p:sp>
      <p:sp>
        <p:nvSpPr>
          <p:cNvPr id="10" name="Oval 157"/>
          <p:cNvSpPr/>
          <p:nvPr/>
        </p:nvSpPr>
        <p:spPr>
          <a:xfrm>
            <a:off x="5643570" y="4357694"/>
            <a:ext cx="550073" cy="500066"/>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ko-KR" altLang="en-US"/>
          </a:p>
        </p:txBody>
      </p:sp>
      <p:cxnSp>
        <p:nvCxnSpPr>
          <p:cNvPr id="11" name="Straight Connector 158"/>
          <p:cNvCxnSpPr>
            <a:stCxn id="10" idx="4"/>
            <a:endCxn id="12" idx="14"/>
          </p:cNvCxnSpPr>
          <p:nvPr/>
        </p:nvCxnSpPr>
        <p:spPr>
          <a:xfrm rot="16200000" flipH="1">
            <a:off x="6424030" y="4352336"/>
            <a:ext cx="428628" cy="1439475"/>
          </a:xfrm>
          <a:prstGeom prst="line">
            <a:avLst/>
          </a:prstGeom>
          <a:ln>
            <a:tailEnd type="arrow"/>
          </a:ln>
        </p:spPr>
        <p:style>
          <a:lnRef idx="3">
            <a:schemeClr val="accent2"/>
          </a:lnRef>
          <a:fillRef idx="0">
            <a:schemeClr val="accent2"/>
          </a:fillRef>
          <a:effectRef idx="2">
            <a:schemeClr val="accent2"/>
          </a:effectRef>
          <a:fontRef idx="minor">
            <a:schemeClr val="tx1"/>
          </a:fontRef>
        </p:style>
      </p:cxnSp>
      <p:sp>
        <p:nvSpPr>
          <p:cNvPr id="12" name="16-Point Star 159"/>
          <p:cNvSpPr/>
          <p:nvPr/>
        </p:nvSpPr>
        <p:spPr>
          <a:xfrm>
            <a:off x="7072330" y="5286388"/>
            <a:ext cx="571504" cy="500066"/>
          </a:xfrm>
          <a:prstGeom prst="star16">
            <a:avLst/>
          </a:prstGeom>
          <a:ln>
            <a:solidFill>
              <a:schemeClr val="accent2"/>
            </a:solid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ko-KR" altLang="en-US" b="1" dirty="0">
              <a:latin typeface="Calibri" pitchFamily="34" charset="0"/>
            </a:endParaRPr>
          </a:p>
        </p:txBody>
      </p:sp>
      <p:cxnSp>
        <p:nvCxnSpPr>
          <p:cNvPr id="13" name="Straight Connector 161"/>
          <p:cNvCxnSpPr>
            <a:stCxn id="27" idx="3"/>
            <a:endCxn id="20" idx="7"/>
          </p:cNvCxnSpPr>
          <p:nvPr/>
        </p:nvCxnSpPr>
        <p:spPr>
          <a:xfrm rot="10800000" flipV="1">
            <a:off x="6591722" y="2685731"/>
            <a:ext cx="377896" cy="816502"/>
          </a:xfrm>
          <a:prstGeom prst="line">
            <a:avLst/>
          </a:prstGeom>
          <a:ln>
            <a:tailEnd type="arrow"/>
          </a:ln>
        </p:spPr>
        <p:style>
          <a:lnRef idx="3">
            <a:schemeClr val="accent2"/>
          </a:lnRef>
          <a:fillRef idx="0">
            <a:schemeClr val="accent2"/>
          </a:fillRef>
          <a:effectRef idx="2">
            <a:schemeClr val="accent2"/>
          </a:effectRef>
          <a:fontRef idx="minor">
            <a:schemeClr val="tx1"/>
          </a:fontRef>
        </p:style>
      </p:cxnSp>
      <p:sp>
        <p:nvSpPr>
          <p:cNvPr id="14" name="Oval 162"/>
          <p:cNvSpPr/>
          <p:nvPr/>
        </p:nvSpPr>
        <p:spPr>
          <a:xfrm>
            <a:off x="6572264" y="4357694"/>
            <a:ext cx="550073" cy="500066"/>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ko-KR" altLang="en-US"/>
          </a:p>
        </p:txBody>
      </p:sp>
      <p:sp>
        <p:nvSpPr>
          <p:cNvPr id="15" name="Oval 163"/>
          <p:cNvSpPr/>
          <p:nvPr/>
        </p:nvSpPr>
        <p:spPr>
          <a:xfrm>
            <a:off x="7358082" y="4357694"/>
            <a:ext cx="550073" cy="500066"/>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ko-KR" altLang="en-US"/>
          </a:p>
        </p:txBody>
      </p:sp>
      <p:cxnSp>
        <p:nvCxnSpPr>
          <p:cNvPr id="16" name="Straight Connector 164"/>
          <p:cNvCxnSpPr>
            <a:stCxn id="21" idx="4"/>
            <a:endCxn id="14" idx="0"/>
          </p:cNvCxnSpPr>
          <p:nvPr/>
        </p:nvCxnSpPr>
        <p:spPr>
          <a:xfrm rot="5400000">
            <a:off x="6836586" y="3939782"/>
            <a:ext cx="428628" cy="407197"/>
          </a:xfrm>
          <a:prstGeom prst="line">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7" name="Straight Connector 165"/>
          <p:cNvCxnSpPr>
            <a:stCxn id="27" idx="3"/>
            <a:endCxn id="21" idx="0"/>
          </p:cNvCxnSpPr>
          <p:nvPr/>
        </p:nvCxnSpPr>
        <p:spPr>
          <a:xfrm rot="10800000" flipH="1" flipV="1">
            <a:off x="6969618" y="2685730"/>
            <a:ext cx="284880" cy="743269"/>
          </a:xfrm>
          <a:prstGeom prst="line">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8" name="Straight Connector 166"/>
          <p:cNvCxnSpPr>
            <a:stCxn id="14" idx="4"/>
            <a:endCxn id="12" idx="14"/>
          </p:cNvCxnSpPr>
          <p:nvPr/>
        </p:nvCxnSpPr>
        <p:spPr>
          <a:xfrm rot="16200000" flipH="1">
            <a:off x="6888377" y="4816683"/>
            <a:ext cx="428628" cy="510781"/>
          </a:xfrm>
          <a:prstGeom prst="line">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9" name="Straight Connector 167"/>
          <p:cNvCxnSpPr>
            <a:stCxn id="15" idx="4"/>
            <a:endCxn id="12" idx="14"/>
          </p:cNvCxnSpPr>
          <p:nvPr/>
        </p:nvCxnSpPr>
        <p:spPr>
          <a:xfrm rot="5400000">
            <a:off x="7281287" y="4934556"/>
            <a:ext cx="428628" cy="275037"/>
          </a:xfrm>
          <a:prstGeom prst="line">
            <a:avLst/>
          </a:prstGeom>
          <a:ln>
            <a:tailEnd type="arrow"/>
          </a:ln>
        </p:spPr>
        <p:style>
          <a:lnRef idx="3">
            <a:schemeClr val="accent2"/>
          </a:lnRef>
          <a:fillRef idx="0">
            <a:schemeClr val="accent2"/>
          </a:fillRef>
          <a:effectRef idx="2">
            <a:schemeClr val="accent2"/>
          </a:effectRef>
          <a:fontRef idx="minor">
            <a:schemeClr val="tx1"/>
          </a:fontRef>
        </p:style>
      </p:cxnSp>
      <p:sp>
        <p:nvSpPr>
          <p:cNvPr id="20" name="Oval 168"/>
          <p:cNvSpPr/>
          <p:nvPr/>
        </p:nvSpPr>
        <p:spPr>
          <a:xfrm>
            <a:off x="6122205" y="3429000"/>
            <a:ext cx="550073" cy="500066"/>
          </a:xfrm>
          <a:prstGeom prst="ellipse">
            <a:avLst/>
          </a:prstGeom>
          <a:ln/>
        </p:spPr>
        <p:style>
          <a:lnRef idx="3">
            <a:schemeClr val="lt1"/>
          </a:lnRef>
          <a:fillRef idx="1">
            <a:schemeClr val="accent3"/>
          </a:fillRef>
          <a:effectRef idx="1">
            <a:schemeClr val="accent3"/>
          </a:effectRef>
          <a:fontRef idx="minor">
            <a:schemeClr val="lt1"/>
          </a:fontRef>
        </p:style>
        <p:txBody>
          <a:bodyPr rtlCol="0" anchor="ctr"/>
          <a:lstStyle/>
          <a:p>
            <a:pPr algn="ctr"/>
            <a:endParaRPr lang="ko-KR" altLang="en-US"/>
          </a:p>
        </p:txBody>
      </p:sp>
      <p:sp>
        <p:nvSpPr>
          <p:cNvPr id="21" name="Oval 169"/>
          <p:cNvSpPr/>
          <p:nvPr/>
        </p:nvSpPr>
        <p:spPr>
          <a:xfrm>
            <a:off x="6979461" y="3429000"/>
            <a:ext cx="550073" cy="500066"/>
          </a:xfrm>
          <a:prstGeom prst="ellipse">
            <a:avLst/>
          </a:prstGeom>
          <a:ln/>
        </p:spPr>
        <p:style>
          <a:lnRef idx="3">
            <a:schemeClr val="lt1"/>
          </a:lnRef>
          <a:fillRef idx="1">
            <a:schemeClr val="accent3"/>
          </a:fillRef>
          <a:effectRef idx="1">
            <a:schemeClr val="accent3"/>
          </a:effectRef>
          <a:fontRef idx="minor">
            <a:schemeClr val="lt1"/>
          </a:fontRef>
        </p:style>
        <p:txBody>
          <a:bodyPr rtlCol="0" anchor="ctr"/>
          <a:lstStyle/>
          <a:p>
            <a:pPr algn="ctr"/>
            <a:endParaRPr lang="ko-KR" altLang="en-US"/>
          </a:p>
        </p:txBody>
      </p:sp>
      <p:cxnSp>
        <p:nvCxnSpPr>
          <p:cNvPr id="22" name="Straight Connector 173"/>
          <p:cNvCxnSpPr>
            <a:stCxn id="21" idx="4"/>
            <a:endCxn id="15" idx="0"/>
          </p:cNvCxnSpPr>
          <p:nvPr/>
        </p:nvCxnSpPr>
        <p:spPr>
          <a:xfrm rot="16200000" flipH="1">
            <a:off x="7229494" y="3954069"/>
            <a:ext cx="428628" cy="378621"/>
          </a:xfrm>
          <a:prstGeom prst="line">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3" name="Straight Connector 176"/>
          <p:cNvCxnSpPr>
            <a:stCxn id="21" idx="4"/>
            <a:endCxn id="10" idx="0"/>
          </p:cNvCxnSpPr>
          <p:nvPr/>
        </p:nvCxnSpPr>
        <p:spPr>
          <a:xfrm rot="5400000">
            <a:off x="6372239" y="3475435"/>
            <a:ext cx="428628" cy="1335891"/>
          </a:xfrm>
          <a:prstGeom prst="line">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4" name="Straight Connector 183"/>
          <p:cNvCxnSpPr>
            <a:stCxn id="20" idx="4"/>
            <a:endCxn id="10" idx="0"/>
          </p:cNvCxnSpPr>
          <p:nvPr/>
        </p:nvCxnSpPr>
        <p:spPr>
          <a:xfrm rot="5400000">
            <a:off x="5943611" y="3904063"/>
            <a:ext cx="428628" cy="478635"/>
          </a:xfrm>
          <a:prstGeom prst="line">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5" name="Straight Connector 186"/>
          <p:cNvCxnSpPr>
            <a:stCxn id="20" idx="4"/>
            <a:endCxn id="14" idx="0"/>
          </p:cNvCxnSpPr>
          <p:nvPr/>
        </p:nvCxnSpPr>
        <p:spPr>
          <a:xfrm rot="16200000" flipH="1">
            <a:off x="6407957" y="3918350"/>
            <a:ext cx="428628" cy="450059"/>
          </a:xfrm>
          <a:prstGeom prst="line">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6" name="Straight Connector 189"/>
          <p:cNvCxnSpPr>
            <a:stCxn id="20" idx="4"/>
            <a:endCxn id="15" idx="0"/>
          </p:cNvCxnSpPr>
          <p:nvPr/>
        </p:nvCxnSpPr>
        <p:spPr>
          <a:xfrm rot="16200000" flipH="1">
            <a:off x="6800866" y="3525441"/>
            <a:ext cx="428628" cy="1235877"/>
          </a:xfrm>
          <a:prstGeom prst="line">
            <a:avLst/>
          </a:prstGeom>
          <a:ln>
            <a:tailEnd type="arrow"/>
          </a:ln>
        </p:spPr>
        <p:style>
          <a:lnRef idx="3">
            <a:schemeClr val="accent2"/>
          </a:lnRef>
          <a:fillRef idx="0">
            <a:schemeClr val="accent2"/>
          </a:fillRef>
          <a:effectRef idx="2">
            <a:schemeClr val="accent2"/>
          </a:effectRef>
          <a:fontRef idx="minor">
            <a:schemeClr val="tx1"/>
          </a:fontRef>
        </p:style>
      </p:cxnSp>
      <p:sp>
        <p:nvSpPr>
          <p:cNvPr id="27" name="Lightning Bolt 210"/>
          <p:cNvSpPr/>
          <p:nvPr/>
        </p:nvSpPr>
        <p:spPr>
          <a:xfrm>
            <a:off x="6572264" y="2143116"/>
            <a:ext cx="857256" cy="785818"/>
          </a:xfrm>
          <a:prstGeom prst="lightningBolt">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ko-KR" altLang="en-US"/>
          </a:p>
        </p:txBody>
      </p:sp>
      <p:sp>
        <p:nvSpPr>
          <p:cNvPr id="28" name="Oval 169"/>
          <p:cNvSpPr/>
          <p:nvPr/>
        </p:nvSpPr>
        <p:spPr>
          <a:xfrm>
            <a:off x="7858148" y="3429000"/>
            <a:ext cx="550073" cy="500066"/>
          </a:xfrm>
          <a:prstGeom prst="ellipse">
            <a:avLst/>
          </a:prstGeom>
          <a:ln/>
        </p:spPr>
        <p:style>
          <a:lnRef idx="3">
            <a:schemeClr val="lt1"/>
          </a:lnRef>
          <a:fillRef idx="1">
            <a:schemeClr val="accent3"/>
          </a:fillRef>
          <a:effectRef idx="1">
            <a:schemeClr val="accent3"/>
          </a:effectRef>
          <a:fontRef idx="minor">
            <a:schemeClr val="lt1"/>
          </a:fontRef>
        </p:style>
        <p:txBody>
          <a:bodyPr rtlCol="0" anchor="ctr"/>
          <a:lstStyle/>
          <a:p>
            <a:pPr algn="ctr"/>
            <a:endParaRPr lang="ko-KR" altLang="en-US"/>
          </a:p>
        </p:txBody>
      </p:sp>
      <p:cxnSp>
        <p:nvCxnSpPr>
          <p:cNvPr id="29" name="Straight Connector 165"/>
          <p:cNvCxnSpPr>
            <a:stCxn id="27" idx="3"/>
            <a:endCxn id="28" idx="1"/>
          </p:cNvCxnSpPr>
          <p:nvPr/>
        </p:nvCxnSpPr>
        <p:spPr>
          <a:xfrm rot="10800000" flipH="1" flipV="1">
            <a:off x="6969618" y="2685731"/>
            <a:ext cx="969086" cy="816502"/>
          </a:xfrm>
          <a:prstGeom prst="line">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0" name="구부러진 연결선 29"/>
          <p:cNvCxnSpPr>
            <a:stCxn id="28" idx="4"/>
            <a:endCxn id="12" idx="14"/>
          </p:cNvCxnSpPr>
          <p:nvPr/>
        </p:nvCxnSpPr>
        <p:spPr>
          <a:xfrm rot="5400000">
            <a:off x="7066973" y="4220176"/>
            <a:ext cx="1357322" cy="775103"/>
          </a:xfrm>
          <a:prstGeom prst="curvedConnector3">
            <a:avLst>
              <a:gd name="adj1" fmla="val 86491"/>
            </a:avLst>
          </a:prstGeom>
          <a:ln>
            <a:tailEnd type="arrow"/>
          </a:ln>
        </p:spPr>
        <p:style>
          <a:lnRef idx="3">
            <a:schemeClr val="accent2"/>
          </a:lnRef>
          <a:fillRef idx="0">
            <a:schemeClr val="accent2"/>
          </a:fillRef>
          <a:effectRef idx="2">
            <a:schemeClr val="accent2"/>
          </a:effectRef>
          <a:fontRef idx="minor">
            <a:schemeClr val="tx1"/>
          </a:fontRef>
        </p:style>
      </p:cxnSp>
      <p:sp>
        <p:nvSpPr>
          <p:cNvPr id="31" name="Oval 168"/>
          <p:cNvSpPr/>
          <p:nvPr/>
        </p:nvSpPr>
        <p:spPr>
          <a:xfrm>
            <a:off x="5357818" y="3429000"/>
            <a:ext cx="550073" cy="500066"/>
          </a:xfrm>
          <a:prstGeom prst="ellipse">
            <a:avLst/>
          </a:prstGeom>
          <a:ln/>
        </p:spPr>
        <p:style>
          <a:lnRef idx="3">
            <a:schemeClr val="lt1"/>
          </a:lnRef>
          <a:fillRef idx="1">
            <a:schemeClr val="accent3"/>
          </a:fillRef>
          <a:effectRef idx="1">
            <a:schemeClr val="accent3"/>
          </a:effectRef>
          <a:fontRef idx="minor">
            <a:schemeClr val="lt1"/>
          </a:fontRef>
        </p:style>
        <p:txBody>
          <a:bodyPr rtlCol="0" anchor="ctr"/>
          <a:lstStyle/>
          <a:p>
            <a:pPr algn="ctr"/>
            <a:endParaRPr lang="ko-KR" altLang="en-US"/>
          </a:p>
        </p:txBody>
      </p:sp>
      <p:cxnSp>
        <p:nvCxnSpPr>
          <p:cNvPr id="32" name="Straight Connector 161"/>
          <p:cNvCxnSpPr>
            <a:stCxn id="27" idx="3"/>
            <a:endCxn id="31" idx="7"/>
          </p:cNvCxnSpPr>
          <p:nvPr/>
        </p:nvCxnSpPr>
        <p:spPr>
          <a:xfrm rot="10800000" flipV="1">
            <a:off x="5827336" y="2685731"/>
            <a:ext cx="1142283" cy="816502"/>
          </a:xfrm>
          <a:prstGeom prst="line">
            <a:avLst/>
          </a:prstGeom>
          <a:ln>
            <a:tailEnd type="arrow"/>
          </a:ln>
        </p:spPr>
        <p:style>
          <a:lnRef idx="3">
            <a:schemeClr val="accent2"/>
          </a:lnRef>
          <a:fillRef idx="0">
            <a:schemeClr val="accent2"/>
          </a:fillRef>
          <a:effectRef idx="2">
            <a:schemeClr val="accent2"/>
          </a:effectRef>
          <a:fontRef idx="minor">
            <a:schemeClr val="tx1"/>
          </a:fontRef>
        </p:style>
      </p:cxnSp>
      <p:sp>
        <p:nvSpPr>
          <p:cNvPr id="33" name="직사각형 32"/>
          <p:cNvSpPr/>
          <p:nvPr/>
        </p:nvSpPr>
        <p:spPr>
          <a:xfrm>
            <a:off x="5143504" y="3286124"/>
            <a:ext cx="3714776" cy="1714512"/>
          </a:xfrm>
          <a:prstGeom prst="rect">
            <a:avLst/>
          </a:prstGeom>
          <a:noFill/>
          <a:ln w="4762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4" name="직사각형 33"/>
          <p:cNvSpPr/>
          <p:nvPr/>
        </p:nvSpPr>
        <p:spPr>
          <a:xfrm>
            <a:off x="5429224" y="4214818"/>
            <a:ext cx="2786114" cy="1714512"/>
          </a:xfrm>
          <a:prstGeom prst="rect">
            <a:avLst/>
          </a:prstGeom>
          <a:noFill/>
          <a:ln w="4762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5" name="직사각형 34"/>
          <p:cNvSpPr/>
          <p:nvPr/>
        </p:nvSpPr>
        <p:spPr>
          <a:xfrm>
            <a:off x="4929190" y="3143248"/>
            <a:ext cx="3571900" cy="2928958"/>
          </a:xfrm>
          <a:prstGeom prst="rect">
            <a:avLst/>
          </a:prstGeom>
          <a:noFill/>
          <a:ln w="4762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6" name="직사각형 35"/>
          <p:cNvSpPr/>
          <p:nvPr/>
        </p:nvSpPr>
        <p:spPr>
          <a:xfrm>
            <a:off x="5214942" y="2071678"/>
            <a:ext cx="3429024" cy="2000264"/>
          </a:xfrm>
          <a:prstGeom prst="rect">
            <a:avLst/>
          </a:prstGeom>
          <a:noFill/>
          <a:ln w="4762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172253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3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5"/>
                                        </p:tgtEl>
                                        <p:attrNameLst>
                                          <p:attrName>style.visibility</p:attrName>
                                        </p:attrNameLst>
                                      </p:cBhvr>
                                      <p:to>
                                        <p:strVal val="visible"/>
                                      </p:to>
                                    </p:set>
                                  </p:childTnLst>
                                </p:cTn>
                              </p:par>
                              <p:par>
                                <p:cTn id="17" presetID="1" presetClass="exit" presetSubtype="0" fill="hold" grpId="1" nodeType="withEffect">
                                  <p:stCondLst>
                                    <p:cond delay="0"/>
                                  </p:stCondLst>
                                  <p:childTnLst>
                                    <p:set>
                                      <p:cBhvr>
                                        <p:cTn id="18" dur="1" fill="hold">
                                          <p:stCondLst>
                                            <p:cond delay="0"/>
                                          </p:stCondLst>
                                        </p:cTn>
                                        <p:tgtEl>
                                          <p:spTgt spid="33"/>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6"/>
                                        </p:tgtEl>
                                        <p:attrNameLst>
                                          <p:attrName>style.visibility</p:attrName>
                                        </p:attrNameLst>
                                      </p:cBhvr>
                                      <p:to>
                                        <p:strVal val="visible"/>
                                      </p:to>
                                    </p:set>
                                  </p:childTnLst>
                                </p:cTn>
                              </p:par>
                              <p:par>
                                <p:cTn id="23" presetID="1" presetClass="exit" presetSubtype="0" fill="hold" grpId="1" nodeType="withEffect">
                                  <p:stCondLst>
                                    <p:cond delay="0"/>
                                  </p:stCondLst>
                                  <p:childTnLst>
                                    <p:set>
                                      <p:cBhvr>
                                        <p:cTn id="24" dur="1" fill="hold">
                                          <p:stCondLst>
                                            <p:cond delay="0"/>
                                          </p:stCondLst>
                                        </p:cTn>
                                        <p:tgtEl>
                                          <p:spTgt spid="35"/>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3" grpId="1" animBg="1"/>
      <p:bldP spid="34" grpId="0" animBg="1"/>
      <p:bldP spid="34" grpId="1" animBg="1"/>
      <p:bldP spid="35" grpId="0" animBg="1"/>
      <p:bldP spid="35" grpId="1" animBg="1"/>
      <p:bldP spid="36" grpId="0" animBg="1"/>
      <p:bldP spid="36" grpId="1" animBg="1"/>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b="1" dirty="0" smtClean="0">
                <a:latin typeface="Calibri" pitchFamily="34" charset="0"/>
              </a:rPr>
              <a:t>Re-examination of approved drugs </a:t>
            </a:r>
            <a:endParaRPr lang="ko-KR" altLang="en-US" dirty="0"/>
          </a:p>
        </p:txBody>
      </p:sp>
      <p:graphicFrame>
        <p:nvGraphicFramePr>
          <p:cNvPr id="4" name="내용 개체 틀 3"/>
          <p:cNvGraphicFramePr>
            <a:graphicFrameLocks noGrp="1"/>
          </p:cNvGraphicFramePr>
          <p:nvPr>
            <p:ph idx="1"/>
          </p:nvPr>
        </p:nvGraphicFramePr>
        <p:xfrm>
          <a:off x="285720" y="1711099"/>
          <a:ext cx="8429682" cy="3893328"/>
        </p:xfrm>
        <a:graphic>
          <a:graphicData uri="http://schemas.openxmlformats.org/drawingml/2006/table">
            <a:tbl>
              <a:tblPr>
                <a:tableStyleId>{9D7B26C5-4107-4FEC-AEDC-1716B250A1EF}</a:tableStyleId>
              </a:tblPr>
              <a:tblGrid>
                <a:gridCol w="1656097"/>
                <a:gridCol w="1656097"/>
                <a:gridCol w="1656097"/>
                <a:gridCol w="1656097"/>
                <a:gridCol w="1805294"/>
              </a:tblGrid>
              <a:tr h="678198">
                <a:tc>
                  <a:txBody>
                    <a:bodyPr/>
                    <a:lstStyle/>
                    <a:p>
                      <a:pPr algn="just" latinLnBrk="1">
                        <a:spcAft>
                          <a:spcPts val="0"/>
                        </a:spcAft>
                      </a:pPr>
                      <a:r>
                        <a:rPr lang="en-US" sz="2800" b="1" kern="100" dirty="0">
                          <a:ln>
                            <a:solidFill>
                              <a:schemeClr val="accent5">
                                <a:lumMod val="20000"/>
                                <a:lumOff val="80000"/>
                              </a:schemeClr>
                            </a:solidFill>
                          </a:ln>
                          <a:solidFill>
                            <a:srgbClr val="0070C0"/>
                          </a:solidFill>
                          <a:latin typeface="Calibri" pitchFamily="34" charset="0"/>
                        </a:rPr>
                        <a:t>Drug</a:t>
                      </a:r>
                      <a:endParaRPr lang="ko-KR" sz="2800" b="1" kern="100" dirty="0">
                        <a:ln>
                          <a:solidFill>
                            <a:schemeClr val="accent5">
                              <a:lumMod val="20000"/>
                              <a:lumOff val="80000"/>
                            </a:schemeClr>
                          </a:solidFill>
                        </a:ln>
                        <a:solidFill>
                          <a:srgbClr val="0070C0"/>
                        </a:solidFill>
                        <a:latin typeface="Calibri" pitchFamily="34" charset="0"/>
                        <a:ea typeface="맑은 고딕"/>
                        <a:cs typeface="Times New Roman"/>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algn="just" latinLnBrk="1">
                        <a:spcAft>
                          <a:spcPts val="0"/>
                        </a:spcAft>
                      </a:pPr>
                      <a:r>
                        <a:rPr lang="en-US" sz="2800" b="1" kern="100" dirty="0" err="1">
                          <a:ln>
                            <a:solidFill>
                              <a:schemeClr val="accent5">
                                <a:lumMod val="20000"/>
                                <a:lumOff val="80000"/>
                              </a:schemeClr>
                            </a:solidFill>
                          </a:ln>
                          <a:solidFill>
                            <a:srgbClr val="0070C0"/>
                          </a:solidFill>
                          <a:latin typeface="Calibri" pitchFamily="34" charset="0"/>
                        </a:rPr>
                        <a:t>Rank</a:t>
                      </a:r>
                      <a:r>
                        <a:rPr lang="en-US" sz="2800" b="1" kern="100" baseline="-25000" dirty="0" err="1">
                          <a:ln>
                            <a:solidFill>
                              <a:schemeClr val="accent5">
                                <a:lumMod val="20000"/>
                                <a:lumOff val="80000"/>
                              </a:schemeClr>
                            </a:solidFill>
                          </a:ln>
                          <a:solidFill>
                            <a:srgbClr val="0070C0"/>
                          </a:solidFill>
                          <a:latin typeface="Calibri" pitchFamily="34" charset="0"/>
                        </a:rPr>
                        <a:t>Multi</a:t>
                      </a:r>
                      <a:endParaRPr lang="ko-KR" sz="2800" b="1" kern="100" dirty="0">
                        <a:ln>
                          <a:solidFill>
                            <a:schemeClr val="accent5">
                              <a:lumMod val="20000"/>
                              <a:lumOff val="80000"/>
                            </a:schemeClr>
                          </a:solidFill>
                        </a:ln>
                        <a:solidFill>
                          <a:srgbClr val="0070C0"/>
                        </a:solidFill>
                        <a:latin typeface="Calibri" pitchFamily="34" charset="0"/>
                        <a:ea typeface="맑은 고딕"/>
                        <a:cs typeface="Times New Roman"/>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algn="just" latinLnBrk="1">
                        <a:spcAft>
                          <a:spcPts val="0"/>
                        </a:spcAft>
                      </a:pPr>
                      <a:r>
                        <a:rPr lang="en-US" sz="2800" b="1" kern="100" dirty="0" err="1">
                          <a:ln>
                            <a:solidFill>
                              <a:schemeClr val="accent5">
                                <a:lumMod val="20000"/>
                                <a:lumOff val="80000"/>
                              </a:schemeClr>
                            </a:solidFill>
                          </a:ln>
                          <a:solidFill>
                            <a:srgbClr val="0070C0"/>
                          </a:solidFill>
                          <a:latin typeface="Calibri" pitchFamily="34" charset="0"/>
                        </a:rPr>
                        <a:t>Rank</a:t>
                      </a:r>
                      <a:r>
                        <a:rPr lang="en-US" sz="2800" b="1" kern="100" baseline="-25000" dirty="0" err="1">
                          <a:ln>
                            <a:solidFill>
                              <a:schemeClr val="accent5">
                                <a:lumMod val="20000"/>
                                <a:lumOff val="80000"/>
                              </a:schemeClr>
                            </a:solidFill>
                          </a:ln>
                          <a:solidFill>
                            <a:srgbClr val="0070C0"/>
                          </a:solidFill>
                          <a:latin typeface="Calibri" pitchFamily="34" charset="0"/>
                        </a:rPr>
                        <a:t>PostNet</a:t>
                      </a:r>
                      <a:endParaRPr lang="ko-KR" sz="2800" b="1" kern="100" dirty="0">
                        <a:ln>
                          <a:solidFill>
                            <a:schemeClr val="accent5">
                              <a:lumMod val="20000"/>
                              <a:lumOff val="80000"/>
                            </a:schemeClr>
                          </a:solidFill>
                        </a:ln>
                        <a:solidFill>
                          <a:srgbClr val="0070C0"/>
                        </a:solidFill>
                        <a:latin typeface="Calibri" pitchFamily="34" charset="0"/>
                        <a:ea typeface="맑은 고딕"/>
                        <a:cs typeface="Times New Roman"/>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algn="just" latinLnBrk="1">
                        <a:spcAft>
                          <a:spcPts val="0"/>
                        </a:spcAft>
                      </a:pPr>
                      <a:r>
                        <a:rPr lang="en-US" sz="2800" b="1" kern="100" dirty="0" smtClean="0">
                          <a:ln>
                            <a:solidFill>
                              <a:schemeClr val="accent5">
                                <a:lumMod val="20000"/>
                                <a:lumOff val="80000"/>
                              </a:schemeClr>
                            </a:solidFill>
                          </a:ln>
                          <a:solidFill>
                            <a:srgbClr val="0070C0"/>
                          </a:solidFill>
                          <a:latin typeface="Calibri" pitchFamily="34" charset="0"/>
                        </a:rPr>
                        <a:t>Indication</a:t>
                      </a:r>
                      <a:endParaRPr lang="ko-KR" sz="2800" b="1" kern="100" dirty="0">
                        <a:ln>
                          <a:solidFill>
                            <a:schemeClr val="accent5">
                              <a:lumMod val="20000"/>
                              <a:lumOff val="80000"/>
                            </a:schemeClr>
                          </a:solidFill>
                        </a:ln>
                        <a:solidFill>
                          <a:srgbClr val="0070C0"/>
                        </a:solidFill>
                        <a:latin typeface="Calibri" pitchFamily="34" charset="0"/>
                        <a:ea typeface="맑은 고딕"/>
                        <a:cs typeface="Times New Roman"/>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algn="just" latinLnBrk="1">
                        <a:spcAft>
                          <a:spcPts val="0"/>
                        </a:spcAft>
                      </a:pPr>
                      <a:r>
                        <a:rPr lang="en-US" sz="2800" b="1" kern="100" dirty="0">
                          <a:ln>
                            <a:solidFill>
                              <a:schemeClr val="accent5">
                                <a:lumMod val="20000"/>
                                <a:lumOff val="80000"/>
                              </a:schemeClr>
                            </a:solidFill>
                          </a:ln>
                          <a:solidFill>
                            <a:srgbClr val="0070C0"/>
                          </a:solidFill>
                          <a:latin typeface="Calibri" pitchFamily="34" charset="0"/>
                        </a:rPr>
                        <a:t>Company </a:t>
                      </a:r>
                      <a:endParaRPr lang="ko-KR" sz="2800" b="1" kern="100" dirty="0">
                        <a:ln>
                          <a:solidFill>
                            <a:schemeClr val="accent5">
                              <a:lumMod val="20000"/>
                              <a:lumOff val="80000"/>
                            </a:schemeClr>
                          </a:solidFill>
                        </a:ln>
                        <a:solidFill>
                          <a:srgbClr val="0070C0"/>
                        </a:solidFill>
                        <a:latin typeface="Calibri" pitchFamily="34" charset="0"/>
                        <a:ea typeface="맑은 고딕"/>
                        <a:cs typeface="Times New Roman"/>
                      </a:endParaRPr>
                    </a:p>
                  </a:txBody>
                  <a:tcPr marL="68580" marR="68580" marT="0" marB="0" anchor="ctr">
                    <a:lnB w="12700" cap="flat" cmpd="sng" algn="ctr">
                      <a:solidFill>
                        <a:schemeClr val="tx1"/>
                      </a:solidFill>
                      <a:prstDash val="solid"/>
                      <a:round/>
                      <a:headEnd type="none" w="med" len="med"/>
                      <a:tailEnd type="none" w="med" len="med"/>
                    </a:lnB>
                  </a:tcPr>
                </a:tc>
              </a:tr>
              <a:tr h="321513">
                <a:tc>
                  <a:txBody>
                    <a:bodyPr/>
                    <a:lstStyle/>
                    <a:p>
                      <a:pPr algn="just" latinLnBrk="1">
                        <a:spcAft>
                          <a:spcPts val="0"/>
                        </a:spcAft>
                      </a:pPr>
                      <a:r>
                        <a:rPr lang="en-US" sz="2000" b="1" kern="100" dirty="0">
                          <a:ln>
                            <a:solidFill>
                              <a:schemeClr val="accent5">
                                <a:lumMod val="20000"/>
                                <a:lumOff val="80000"/>
                              </a:schemeClr>
                            </a:solidFill>
                          </a:ln>
                          <a:latin typeface="Calibri" pitchFamily="34" charset="0"/>
                        </a:rPr>
                        <a:t>Gleevec</a:t>
                      </a:r>
                      <a:endParaRPr lang="ko-KR" sz="20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lnT w="12700" cap="flat" cmpd="sng" algn="ctr">
                      <a:solidFill>
                        <a:schemeClr val="tx1"/>
                      </a:solidFill>
                      <a:prstDash val="solid"/>
                      <a:round/>
                      <a:headEnd type="none" w="med" len="med"/>
                      <a:tailEnd type="none" w="med" len="med"/>
                    </a:lnT>
                  </a:tcPr>
                </a:tc>
                <a:tc>
                  <a:txBody>
                    <a:bodyPr/>
                    <a:lstStyle/>
                    <a:p>
                      <a:pPr algn="just" latinLnBrk="1">
                        <a:spcAft>
                          <a:spcPts val="0"/>
                        </a:spcAft>
                      </a:pPr>
                      <a:r>
                        <a:rPr lang="en-US" sz="2000" b="1" kern="100" dirty="0" smtClean="0">
                          <a:ln>
                            <a:solidFill>
                              <a:schemeClr val="accent5">
                                <a:lumMod val="20000"/>
                                <a:lumOff val="80000"/>
                              </a:schemeClr>
                            </a:solidFill>
                          </a:ln>
                          <a:latin typeface="Calibri" pitchFamily="34" charset="0"/>
                        </a:rPr>
                        <a:t>44</a:t>
                      </a:r>
                      <a:endParaRPr lang="ko-KR" sz="20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lnT w="12700" cap="flat" cmpd="sng" algn="ctr">
                      <a:solidFill>
                        <a:schemeClr val="tx1"/>
                      </a:solidFill>
                      <a:prstDash val="solid"/>
                      <a:round/>
                      <a:headEnd type="none" w="med" len="med"/>
                      <a:tailEnd type="none" w="med" len="med"/>
                    </a:lnT>
                  </a:tcPr>
                </a:tc>
                <a:tc>
                  <a:txBody>
                    <a:bodyPr/>
                    <a:lstStyle/>
                    <a:p>
                      <a:pPr algn="just" latinLnBrk="1">
                        <a:spcAft>
                          <a:spcPts val="0"/>
                        </a:spcAft>
                      </a:pPr>
                      <a:r>
                        <a:rPr lang="en-US" altLang="ko-KR" sz="2000" b="1" kern="100" dirty="0" smtClean="0">
                          <a:ln>
                            <a:solidFill>
                              <a:schemeClr val="accent5">
                                <a:lumMod val="20000"/>
                                <a:lumOff val="80000"/>
                              </a:schemeClr>
                            </a:solidFill>
                          </a:ln>
                          <a:latin typeface="Calibri" pitchFamily="34" charset="0"/>
                          <a:ea typeface="+mn-ea"/>
                          <a:cs typeface="+mn-cs"/>
                        </a:rPr>
                        <a:t>3</a:t>
                      </a:r>
                      <a:endParaRPr lang="ko-KR" sz="20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lnT w="12700" cap="flat" cmpd="sng" algn="ctr">
                      <a:solidFill>
                        <a:schemeClr val="tx1"/>
                      </a:solidFill>
                      <a:prstDash val="solid"/>
                      <a:round/>
                      <a:headEnd type="none" w="med" len="med"/>
                      <a:tailEnd type="none" w="med" len="med"/>
                    </a:lnT>
                  </a:tcPr>
                </a:tc>
                <a:tc>
                  <a:txBody>
                    <a:bodyPr/>
                    <a:lstStyle/>
                    <a:p>
                      <a:pPr algn="just" latinLnBrk="1">
                        <a:spcAft>
                          <a:spcPts val="0"/>
                        </a:spcAft>
                      </a:pPr>
                      <a:r>
                        <a:rPr lang="en-US" sz="2000" b="1" kern="100">
                          <a:ln>
                            <a:solidFill>
                              <a:schemeClr val="accent5">
                                <a:lumMod val="20000"/>
                                <a:lumOff val="80000"/>
                              </a:schemeClr>
                            </a:solidFill>
                          </a:ln>
                          <a:latin typeface="Calibri" pitchFamily="34" charset="0"/>
                        </a:rPr>
                        <a:t>CML</a:t>
                      </a:r>
                      <a:endParaRPr lang="ko-KR" sz="2000" b="1" kern="100">
                        <a:ln>
                          <a:solidFill>
                            <a:schemeClr val="accent5">
                              <a:lumMod val="20000"/>
                              <a:lumOff val="80000"/>
                            </a:schemeClr>
                          </a:solidFill>
                        </a:ln>
                        <a:latin typeface="Calibri" pitchFamily="34" charset="0"/>
                        <a:ea typeface="맑은 고딕"/>
                        <a:cs typeface="Times New Roman"/>
                      </a:endParaRPr>
                    </a:p>
                  </a:txBody>
                  <a:tcPr marL="68580" marR="68580" marT="0" marB="0" anchor="ctr">
                    <a:lnT w="12700" cap="flat" cmpd="sng" algn="ctr">
                      <a:solidFill>
                        <a:schemeClr val="tx1"/>
                      </a:solidFill>
                      <a:prstDash val="solid"/>
                      <a:round/>
                      <a:headEnd type="none" w="med" len="med"/>
                      <a:tailEnd type="none" w="med" len="med"/>
                    </a:lnT>
                  </a:tcPr>
                </a:tc>
                <a:tc>
                  <a:txBody>
                    <a:bodyPr/>
                    <a:lstStyle/>
                    <a:p>
                      <a:pPr algn="just" latinLnBrk="1">
                        <a:spcAft>
                          <a:spcPts val="0"/>
                        </a:spcAft>
                      </a:pPr>
                      <a:r>
                        <a:rPr lang="en-US" sz="2000" b="1" kern="100" dirty="0" smtClean="0">
                          <a:ln>
                            <a:solidFill>
                              <a:schemeClr val="accent5">
                                <a:lumMod val="20000"/>
                                <a:lumOff val="80000"/>
                              </a:schemeClr>
                            </a:solidFill>
                          </a:ln>
                          <a:latin typeface="Calibri" pitchFamily="34" charset="0"/>
                        </a:rPr>
                        <a:t>Novartis</a:t>
                      </a:r>
                      <a:endParaRPr lang="ko-KR" sz="20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lnT w="12700" cap="flat" cmpd="sng" algn="ctr">
                      <a:solidFill>
                        <a:schemeClr val="tx1"/>
                      </a:solidFill>
                      <a:prstDash val="solid"/>
                      <a:round/>
                      <a:headEnd type="none" w="med" len="med"/>
                      <a:tailEnd type="none" w="med" len="med"/>
                    </a:lnT>
                  </a:tcPr>
                </a:tc>
              </a:tr>
              <a:tr h="321513">
                <a:tc>
                  <a:txBody>
                    <a:bodyPr/>
                    <a:lstStyle/>
                    <a:p>
                      <a:pPr algn="just" latinLnBrk="1">
                        <a:spcAft>
                          <a:spcPts val="0"/>
                        </a:spcAft>
                      </a:pPr>
                      <a:r>
                        <a:rPr lang="en-US" sz="2000" b="1" kern="100" dirty="0">
                          <a:ln>
                            <a:solidFill>
                              <a:schemeClr val="accent5">
                                <a:lumMod val="20000"/>
                                <a:lumOff val="80000"/>
                              </a:schemeClr>
                            </a:solidFill>
                          </a:ln>
                          <a:latin typeface="Calibri" pitchFamily="34" charset="0"/>
                        </a:rPr>
                        <a:t>Gleevec</a:t>
                      </a:r>
                      <a:endParaRPr lang="ko-KR" sz="20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c>
                  <a:txBody>
                    <a:bodyPr/>
                    <a:lstStyle/>
                    <a:p>
                      <a:pPr algn="just" latinLnBrk="1">
                        <a:spcAft>
                          <a:spcPts val="0"/>
                        </a:spcAft>
                      </a:pPr>
                      <a:r>
                        <a:rPr lang="en-US" sz="2000" b="1" kern="100" dirty="0">
                          <a:ln>
                            <a:solidFill>
                              <a:schemeClr val="accent5">
                                <a:lumMod val="20000"/>
                                <a:lumOff val="80000"/>
                              </a:schemeClr>
                            </a:solidFill>
                          </a:ln>
                          <a:latin typeface="Calibri" pitchFamily="34" charset="0"/>
                        </a:rPr>
                        <a:t>4</a:t>
                      </a:r>
                      <a:endParaRPr lang="ko-KR" sz="20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c>
                  <a:txBody>
                    <a:bodyPr/>
                    <a:lstStyle/>
                    <a:p>
                      <a:pPr algn="just" latinLnBrk="1">
                        <a:spcAft>
                          <a:spcPts val="0"/>
                        </a:spcAft>
                      </a:pPr>
                      <a:r>
                        <a:rPr lang="en-US" altLang="ko-KR" sz="2000" b="1" kern="100" dirty="0" smtClean="0">
                          <a:ln>
                            <a:solidFill>
                              <a:schemeClr val="accent5">
                                <a:lumMod val="20000"/>
                                <a:lumOff val="80000"/>
                              </a:schemeClr>
                            </a:solidFill>
                          </a:ln>
                          <a:latin typeface="Calibri" pitchFamily="34" charset="0"/>
                          <a:ea typeface="+mn-ea"/>
                          <a:cs typeface="+mn-cs"/>
                        </a:rPr>
                        <a:t>2</a:t>
                      </a:r>
                      <a:endParaRPr lang="ko-KR" sz="20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c>
                  <a:txBody>
                    <a:bodyPr/>
                    <a:lstStyle/>
                    <a:p>
                      <a:pPr algn="just" latinLnBrk="1">
                        <a:spcAft>
                          <a:spcPts val="0"/>
                        </a:spcAft>
                      </a:pPr>
                      <a:r>
                        <a:rPr lang="en-US" sz="2000" b="1" kern="100" dirty="0">
                          <a:ln>
                            <a:solidFill>
                              <a:schemeClr val="accent5">
                                <a:lumMod val="20000"/>
                                <a:lumOff val="80000"/>
                              </a:schemeClr>
                            </a:solidFill>
                          </a:ln>
                          <a:latin typeface="Calibri" pitchFamily="34" charset="0"/>
                        </a:rPr>
                        <a:t>GIST</a:t>
                      </a:r>
                      <a:endParaRPr lang="ko-KR" sz="20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c>
                  <a:txBody>
                    <a:bodyPr/>
                    <a:lstStyle/>
                    <a:p>
                      <a:pPr algn="just" latinLnBrk="1">
                        <a:spcAft>
                          <a:spcPts val="0"/>
                        </a:spcAft>
                      </a:pPr>
                      <a:r>
                        <a:rPr lang="en-US" sz="2000" b="1" kern="100" dirty="0" smtClean="0">
                          <a:ln>
                            <a:solidFill>
                              <a:schemeClr val="accent5">
                                <a:lumMod val="20000"/>
                                <a:lumOff val="80000"/>
                              </a:schemeClr>
                            </a:solidFill>
                          </a:ln>
                          <a:latin typeface="Calibri" pitchFamily="34" charset="0"/>
                        </a:rPr>
                        <a:t>Novartis</a:t>
                      </a:r>
                      <a:endParaRPr lang="ko-KR" sz="20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r>
              <a:tr h="321513">
                <a:tc>
                  <a:txBody>
                    <a:bodyPr/>
                    <a:lstStyle/>
                    <a:p>
                      <a:pPr algn="just" latinLnBrk="1">
                        <a:spcAft>
                          <a:spcPts val="0"/>
                        </a:spcAft>
                      </a:pPr>
                      <a:r>
                        <a:rPr lang="en-US" sz="2000" b="1" kern="100">
                          <a:ln>
                            <a:solidFill>
                              <a:schemeClr val="accent5">
                                <a:lumMod val="20000"/>
                                <a:lumOff val="80000"/>
                              </a:schemeClr>
                            </a:solidFill>
                          </a:ln>
                          <a:latin typeface="Calibri" pitchFamily="34" charset="0"/>
                        </a:rPr>
                        <a:t>Iressa</a:t>
                      </a:r>
                      <a:endParaRPr lang="ko-KR" sz="2000" b="1" kern="100">
                        <a:ln>
                          <a:solidFill>
                            <a:schemeClr val="accent5">
                              <a:lumMod val="20000"/>
                              <a:lumOff val="80000"/>
                            </a:schemeClr>
                          </a:solidFill>
                        </a:ln>
                        <a:latin typeface="Calibri" pitchFamily="34" charset="0"/>
                        <a:ea typeface="맑은 고딕"/>
                        <a:cs typeface="Times New Roman"/>
                      </a:endParaRPr>
                    </a:p>
                  </a:txBody>
                  <a:tcPr marL="68580" marR="68580" marT="0" marB="0" anchor="ctr"/>
                </a:tc>
                <a:tc>
                  <a:txBody>
                    <a:bodyPr/>
                    <a:lstStyle/>
                    <a:p>
                      <a:pPr algn="just" latinLnBrk="1">
                        <a:spcAft>
                          <a:spcPts val="0"/>
                        </a:spcAft>
                      </a:pPr>
                      <a:r>
                        <a:rPr lang="en-US" altLang="ko-KR" sz="2000" b="1" kern="100" dirty="0" smtClean="0">
                          <a:ln>
                            <a:solidFill>
                              <a:schemeClr val="accent5">
                                <a:lumMod val="20000"/>
                                <a:lumOff val="80000"/>
                              </a:schemeClr>
                            </a:solidFill>
                          </a:ln>
                          <a:latin typeface="Calibri" pitchFamily="34" charset="0"/>
                          <a:ea typeface="+mn-ea"/>
                          <a:cs typeface="+mn-cs"/>
                        </a:rPr>
                        <a:t>88</a:t>
                      </a:r>
                      <a:endParaRPr lang="ko-KR" sz="20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c>
                  <a:txBody>
                    <a:bodyPr/>
                    <a:lstStyle/>
                    <a:p>
                      <a:pPr algn="just" latinLnBrk="1">
                        <a:spcAft>
                          <a:spcPts val="0"/>
                        </a:spcAft>
                      </a:pPr>
                      <a:r>
                        <a:rPr lang="en-US" altLang="ko-KR" sz="2000" b="1" kern="100" dirty="0" smtClean="0">
                          <a:ln>
                            <a:solidFill>
                              <a:schemeClr val="accent5">
                                <a:lumMod val="20000"/>
                                <a:lumOff val="80000"/>
                              </a:schemeClr>
                            </a:solidFill>
                          </a:ln>
                          <a:latin typeface="Calibri" pitchFamily="34" charset="0"/>
                          <a:ea typeface="+mn-ea"/>
                          <a:cs typeface="+mn-cs"/>
                        </a:rPr>
                        <a:t>55</a:t>
                      </a:r>
                      <a:endParaRPr lang="ko-KR" sz="20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c>
                  <a:txBody>
                    <a:bodyPr/>
                    <a:lstStyle/>
                    <a:p>
                      <a:pPr algn="just" latinLnBrk="1">
                        <a:spcAft>
                          <a:spcPts val="0"/>
                        </a:spcAft>
                      </a:pPr>
                      <a:r>
                        <a:rPr lang="en-US" sz="2000" b="1" kern="100">
                          <a:ln>
                            <a:solidFill>
                              <a:schemeClr val="accent5">
                                <a:lumMod val="20000"/>
                                <a:lumOff val="80000"/>
                              </a:schemeClr>
                            </a:solidFill>
                          </a:ln>
                          <a:latin typeface="Calibri" pitchFamily="34" charset="0"/>
                        </a:rPr>
                        <a:t>NSCLC</a:t>
                      </a:r>
                      <a:endParaRPr lang="ko-KR" sz="2000" b="1" kern="100">
                        <a:ln>
                          <a:solidFill>
                            <a:schemeClr val="accent5">
                              <a:lumMod val="20000"/>
                              <a:lumOff val="80000"/>
                            </a:schemeClr>
                          </a:solidFill>
                        </a:ln>
                        <a:latin typeface="Calibri" pitchFamily="34" charset="0"/>
                        <a:ea typeface="맑은 고딕"/>
                        <a:cs typeface="Times New Roman"/>
                      </a:endParaRPr>
                    </a:p>
                  </a:txBody>
                  <a:tcPr marL="68580" marR="68580" marT="0" marB="0" anchor="ctr"/>
                </a:tc>
                <a:tc>
                  <a:txBody>
                    <a:bodyPr/>
                    <a:lstStyle/>
                    <a:p>
                      <a:pPr algn="just" latinLnBrk="1">
                        <a:spcAft>
                          <a:spcPts val="0"/>
                        </a:spcAft>
                      </a:pPr>
                      <a:r>
                        <a:rPr lang="en-US" sz="2000" b="1" kern="100" dirty="0">
                          <a:ln>
                            <a:solidFill>
                              <a:schemeClr val="accent5">
                                <a:lumMod val="20000"/>
                                <a:lumOff val="80000"/>
                              </a:schemeClr>
                            </a:solidFill>
                          </a:ln>
                          <a:latin typeface="Calibri" pitchFamily="34" charset="0"/>
                        </a:rPr>
                        <a:t>AstraZeneca</a:t>
                      </a:r>
                      <a:endParaRPr lang="ko-KR" sz="20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r>
              <a:tr h="321513">
                <a:tc>
                  <a:txBody>
                    <a:bodyPr/>
                    <a:lstStyle/>
                    <a:p>
                      <a:pPr algn="just" latinLnBrk="1">
                        <a:spcAft>
                          <a:spcPts val="0"/>
                        </a:spcAft>
                      </a:pPr>
                      <a:r>
                        <a:rPr lang="en-US" sz="2000" b="1" kern="100" dirty="0" err="1" smtClean="0">
                          <a:ln>
                            <a:solidFill>
                              <a:schemeClr val="accent5">
                                <a:lumMod val="20000"/>
                                <a:lumOff val="80000"/>
                              </a:schemeClr>
                            </a:solidFill>
                          </a:ln>
                          <a:latin typeface="Calibri" pitchFamily="34" charset="0"/>
                        </a:rPr>
                        <a:t>Tarceva</a:t>
                      </a:r>
                      <a:endParaRPr lang="ko-KR" sz="20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c>
                  <a:txBody>
                    <a:bodyPr/>
                    <a:lstStyle/>
                    <a:p>
                      <a:pPr algn="just" latinLnBrk="1">
                        <a:spcAft>
                          <a:spcPts val="0"/>
                        </a:spcAft>
                      </a:pPr>
                      <a:r>
                        <a:rPr lang="en-US" altLang="ko-KR" sz="2000" b="1" kern="100" dirty="0" smtClean="0">
                          <a:ln>
                            <a:solidFill>
                              <a:schemeClr val="accent5">
                                <a:lumMod val="20000"/>
                                <a:lumOff val="80000"/>
                              </a:schemeClr>
                            </a:solidFill>
                          </a:ln>
                          <a:latin typeface="Calibri" pitchFamily="34" charset="0"/>
                          <a:ea typeface="+mn-ea"/>
                          <a:cs typeface="+mn-cs"/>
                        </a:rPr>
                        <a:t>909</a:t>
                      </a:r>
                      <a:endParaRPr lang="ko-KR" sz="20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c>
                  <a:txBody>
                    <a:bodyPr/>
                    <a:lstStyle/>
                    <a:p>
                      <a:pPr algn="just" latinLnBrk="1">
                        <a:spcAft>
                          <a:spcPts val="0"/>
                        </a:spcAft>
                      </a:pPr>
                      <a:r>
                        <a:rPr lang="en-US" altLang="ko-KR" sz="2000" b="1" kern="100" dirty="0" smtClean="0">
                          <a:ln>
                            <a:solidFill>
                              <a:schemeClr val="accent5">
                                <a:lumMod val="20000"/>
                                <a:lumOff val="80000"/>
                              </a:schemeClr>
                            </a:solidFill>
                          </a:ln>
                          <a:latin typeface="Calibri" pitchFamily="34" charset="0"/>
                          <a:ea typeface="+mn-ea"/>
                          <a:cs typeface="+mn-cs"/>
                        </a:rPr>
                        <a:t>126</a:t>
                      </a:r>
                      <a:endParaRPr lang="ko-KR" sz="20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c>
                  <a:txBody>
                    <a:bodyPr/>
                    <a:lstStyle/>
                    <a:p>
                      <a:pPr algn="just" latinLnBrk="1">
                        <a:spcAft>
                          <a:spcPts val="0"/>
                        </a:spcAft>
                      </a:pPr>
                      <a:r>
                        <a:rPr lang="en-US" sz="2000" b="1" kern="100">
                          <a:ln>
                            <a:solidFill>
                              <a:schemeClr val="accent5">
                                <a:lumMod val="20000"/>
                                <a:lumOff val="80000"/>
                              </a:schemeClr>
                            </a:solidFill>
                          </a:ln>
                          <a:latin typeface="Calibri" pitchFamily="34" charset="0"/>
                        </a:rPr>
                        <a:t>NSCLC</a:t>
                      </a:r>
                      <a:endParaRPr lang="ko-KR" sz="2000" b="1" kern="100">
                        <a:ln>
                          <a:solidFill>
                            <a:schemeClr val="accent5">
                              <a:lumMod val="20000"/>
                              <a:lumOff val="80000"/>
                            </a:schemeClr>
                          </a:solidFill>
                        </a:ln>
                        <a:latin typeface="Calibri" pitchFamily="34" charset="0"/>
                        <a:ea typeface="맑은 고딕"/>
                        <a:cs typeface="Times New Roman"/>
                      </a:endParaRPr>
                    </a:p>
                  </a:txBody>
                  <a:tcPr marL="68580" marR="68580" marT="0" marB="0" anchor="ctr"/>
                </a:tc>
                <a:tc>
                  <a:txBody>
                    <a:bodyPr/>
                    <a:lstStyle/>
                    <a:p>
                      <a:pPr algn="just" latinLnBrk="1">
                        <a:spcAft>
                          <a:spcPts val="0"/>
                        </a:spcAft>
                      </a:pPr>
                      <a:r>
                        <a:rPr lang="en-US" sz="2000" b="1" kern="100" dirty="0">
                          <a:ln>
                            <a:solidFill>
                              <a:schemeClr val="accent5">
                                <a:lumMod val="20000"/>
                                <a:lumOff val="80000"/>
                              </a:schemeClr>
                            </a:solidFill>
                          </a:ln>
                          <a:latin typeface="Calibri" pitchFamily="34" charset="0"/>
                        </a:rPr>
                        <a:t>Genentech/OSI</a:t>
                      </a:r>
                      <a:endParaRPr lang="ko-KR" sz="20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r>
              <a:tr h="321513">
                <a:tc>
                  <a:txBody>
                    <a:bodyPr/>
                    <a:lstStyle/>
                    <a:p>
                      <a:pPr marL="0" algn="just" defTabSz="914400" rtl="0" eaLnBrk="1" latinLnBrk="1" hangingPunct="1">
                        <a:spcAft>
                          <a:spcPts val="0"/>
                        </a:spcAft>
                      </a:pPr>
                      <a:r>
                        <a:rPr lang="en-US" altLang="ko-KR" sz="2000" b="1" kern="100" dirty="0" err="1" smtClean="0">
                          <a:ln>
                            <a:solidFill>
                              <a:schemeClr val="accent5">
                                <a:lumMod val="20000"/>
                                <a:lumOff val="80000"/>
                              </a:schemeClr>
                            </a:solidFill>
                          </a:ln>
                          <a:solidFill>
                            <a:schemeClr val="tx1"/>
                          </a:solidFill>
                          <a:latin typeface="Calibri" pitchFamily="34" charset="0"/>
                          <a:ea typeface="+mn-ea"/>
                          <a:cs typeface="+mn-cs"/>
                        </a:rPr>
                        <a:t>Nexavar</a:t>
                      </a:r>
                      <a:endParaRPr lang="ko-KR" altLang="ko-KR" sz="2000" b="1" kern="100" dirty="0" smtClean="0">
                        <a:ln>
                          <a:solidFill>
                            <a:schemeClr val="accent5">
                              <a:lumMod val="20000"/>
                              <a:lumOff val="80000"/>
                            </a:schemeClr>
                          </a:solidFill>
                        </a:ln>
                        <a:solidFill>
                          <a:schemeClr val="tx1"/>
                        </a:solidFill>
                        <a:latin typeface="Calibri" pitchFamily="34" charset="0"/>
                        <a:ea typeface="+mn-ea"/>
                        <a:cs typeface="+mn-cs"/>
                      </a:endParaRPr>
                    </a:p>
                  </a:txBody>
                  <a:tcPr marL="68580" marR="68580" marT="0" marB="0" anchor="ctr"/>
                </a:tc>
                <a:tc>
                  <a:txBody>
                    <a:bodyPr/>
                    <a:lstStyle/>
                    <a:p>
                      <a:pPr marL="0" algn="just" defTabSz="914400" rtl="0" eaLnBrk="1" latinLnBrk="1" hangingPunct="1">
                        <a:spcAft>
                          <a:spcPts val="0"/>
                        </a:spcAft>
                      </a:pPr>
                      <a:r>
                        <a:rPr lang="en-US" altLang="ko-KR" sz="2000" b="1" kern="100" dirty="0" smtClean="0">
                          <a:ln>
                            <a:solidFill>
                              <a:schemeClr val="accent5">
                                <a:lumMod val="20000"/>
                                <a:lumOff val="80000"/>
                              </a:schemeClr>
                            </a:solidFill>
                          </a:ln>
                          <a:solidFill>
                            <a:schemeClr val="tx1"/>
                          </a:solidFill>
                          <a:latin typeface="Calibri" pitchFamily="34" charset="0"/>
                          <a:ea typeface="+mn-ea"/>
                          <a:cs typeface="+mn-cs"/>
                        </a:rPr>
                        <a:t>4074</a:t>
                      </a:r>
                      <a:endParaRPr lang="ko-KR" altLang="ko-KR" sz="2000" b="1" kern="100" dirty="0" smtClean="0">
                        <a:ln>
                          <a:solidFill>
                            <a:schemeClr val="accent5">
                              <a:lumMod val="20000"/>
                              <a:lumOff val="80000"/>
                            </a:schemeClr>
                          </a:solidFill>
                        </a:ln>
                        <a:solidFill>
                          <a:schemeClr val="tx1"/>
                        </a:solidFill>
                        <a:latin typeface="Calibri" pitchFamily="34" charset="0"/>
                        <a:ea typeface="+mn-ea"/>
                        <a:cs typeface="+mn-cs"/>
                      </a:endParaRPr>
                    </a:p>
                  </a:txBody>
                  <a:tcPr marL="68580" marR="68580" marT="0" marB="0" anchor="ctr"/>
                </a:tc>
                <a:tc>
                  <a:txBody>
                    <a:bodyPr/>
                    <a:lstStyle/>
                    <a:p>
                      <a:pPr marL="0" algn="just" defTabSz="914400" rtl="0" eaLnBrk="1" latinLnBrk="1" hangingPunct="1">
                        <a:spcAft>
                          <a:spcPts val="0"/>
                        </a:spcAft>
                      </a:pPr>
                      <a:r>
                        <a:rPr lang="en-US" altLang="ko-KR" sz="2000" b="1" kern="100" dirty="0" smtClean="0">
                          <a:ln>
                            <a:solidFill>
                              <a:schemeClr val="accent5">
                                <a:lumMod val="20000"/>
                                <a:lumOff val="80000"/>
                              </a:schemeClr>
                            </a:solidFill>
                          </a:ln>
                          <a:solidFill>
                            <a:schemeClr val="tx1"/>
                          </a:solidFill>
                          <a:latin typeface="Calibri" pitchFamily="34" charset="0"/>
                          <a:ea typeface="+mn-ea"/>
                          <a:cs typeface="+mn-cs"/>
                        </a:rPr>
                        <a:t>249</a:t>
                      </a:r>
                      <a:endParaRPr lang="ko-KR" altLang="ko-KR" sz="2000" b="1" kern="100" dirty="0" smtClean="0">
                        <a:ln>
                          <a:solidFill>
                            <a:schemeClr val="accent5">
                              <a:lumMod val="20000"/>
                              <a:lumOff val="80000"/>
                            </a:schemeClr>
                          </a:solidFill>
                        </a:ln>
                        <a:solidFill>
                          <a:schemeClr val="tx1"/>
                        </a:solidFill>
                        <a:latin typeface="Calibri" pitchFamily="34" charset="0"/>
                        <a:ea typeface="+mn-ea"/>
                        <a:cs typeface="+mn-cs"/>
                      </a:endParaRPr>
                    </a:p>
                  </a:txBody>
                  <a:tcPr marL="68580" marR="68580" marT="0" marB="0" anchor="ctr"/>
                </a:tc>
                <a:tc>
                  <a:txBody>
                    <a:bodyPr/>
                    <a:lstStyle/>
                    <a:p>
                      <a:pPr marL="0" algn="just" defTabSz="914400" rtl="0" eaLnBrk="1" latinLnBrk="1" hangingPunct="1">
                        <a:spcAft>
                          <a:spcPts val="0"/>
                        </a:spcAft>
                      </a:pPr>
                      <a:r>
                        <a:rPr lang="en-US" altLang="ko-KR" sz="2000" b="1" kern="100" dirty="0" smtClean="0">
                          <a:ln>
                            <a:solidFill>
                              <a:schemeClr val="accent5">
                                <a:lumMod val="20000"/>
                                <a:lumOff val="80000"/>
                              </a:schemeClr>
                            </a:solidFill>
                          </a:ln>
                          <a:solidFill>
                            <a:schemeClr val="tx1"/>
                          </a:solidFill>
                          <a:latin typeface="Calibri" pitchFamily="34" charset="0"/>
                          <a:ea typeface="+mn-ea"/>
                          <a:cs typeface="+mn-cs"/>
                        </a:rPr>
                        <a:t>RCC</a:t>
                      </a:r>
                      <a:endParaRPr lang="ko-KR" altLang="ko-KR" sz="2000" b="1" kern="100" dirty="0" smtClean="0">
                        <a:ln>
                          <a:solidFill>
                            <a:schemeClr val="accent5">
                              <a:lumMod val="20000"/>
                              <a:lumOff val="80000"/>
                            </a:schemeClr>
                          </a:solidFill>
                        </a:ln>
                        <a:solidFill>
                          <a:schemeClr val="tx1"/>
                        </a:solidFill>
                        <a:latin typeface="Calibri" pitchFamily="34" charset="0"/>
                        <a:ea typeface="+mn-ea"/>
                        <a:cs typeface="+mn-cs"/>
                      </a:endParaRPr>
                    </a:p>
                  </a:txBody>
                  <a:tcPr marL="68580" marR="68580" marT="0" marB="0" anchor="ctr"/>
                </a:tc>
                <a:tc>
                  <a:txBody>
                    <a:bodyPr/>
                    <a:lstStyle/>
                    <a:p>
                      <a:pPr marL="0" algn="just" defTabSz="914400" rtl="0" eaLnBrk="1" latinLnBrk="1" hangingPunct="1">
                        <a:spcAft>
                          <a:spcPts val="0"/>
                        </a:spcAft>
                      </a:pPr>
                      <a:r>
                        <a:rPr lang="en-US" altLang="ko-KR" sz="2000" b="1" kern="100" dirty="0" smtClean="0">
                          <a:ln>
                            <a:solidFill>
                              <a:schemeClr val="accent5">
                                <a:lumMod val="20000"/>
                                <a:lumOff val="80000"/>
                              </a:schemeClr>
                            </a:solidFill>
                          </a:ln>
                          <a:solidFill>
                            <a:schemeClr val="tx1"/>
                          </a:solidFill>
                          <a:latin typeface="Calibri" pitchFamily="34" charset="0"/>
                          <a:ea typeface="+mn-ea"/>
                          <a:cs typeface="+mn-cs"/>
                        </a:rPr>
                        <a:t>Onyx/Bayer</a:t>
                      </a:r>
                      <a:endParaRPr lang="ko-KR" altLang="ko-KR" sz="2000" b="1" kern="100" dirty="0" smtClean="0">
                        <a:ln>
                          <a:solidFill>
                            <a:schemeClr val="accent5">
                              <a:lumMod val="20000"/>
                              <a:lumOff val="80000"/>
                            </a:schemeClr>
                          </a:solidFill>
                        </a:ln>
                        <a:solidFill>
                          <a:schemeClr val="tx1"/>
                        </a:solidFill>
                        <a:latin typeface="Calibri" pitchFamily="34" charset="0"/>
                        <a:ea typeface="+mn-ea"/>
                        <a:cs typeface="+mn-cs"/>
                      </a:endParaRPr>
                    </a:p>
                  </a:txBody>
                  <a:tcPr marL="68580" marR="68580" marT="0" marB="0" anchor="ctr"/>
                </a:tc>
              </a:tr>
              <a:tr h="321513">
                <a:tc>
                  <a:txBody>
                    <a:bodyPr/>
                    <a:lstStyle/>
                    <a:p>
                      <a:pPr marL="0" algn="just" defTabSz="914400" rtl="0" eaLnBrk="1" latinLnBrk="1" hangingPunct="1">
                        <a:spcAft>
                          <a:spcPts val="0"/>
                        </a:spcAft>
                      </a:pPr>
                      <a:r>
                        <a:rPr lang="en-US" altLang="ko-KR" sz="2000" b="1" kern="100" dirty="0" err="1" smtClean="0">
                          <a:ln>
                            <a:solidFill>
                              <a:schemeClr val="accent5">
                                <a:lumMod val="20000"/>
                                <a:lumOff val="80000"/>
                              </a:schemeClr>
                            </a:solidFill>
                          </a:ln>
                          <a:solidFill>
                            <a:schemeClr val="tx1"/>
                          </a:solidFill>
                          <a:latin typeface="Calibri" pitchFamily="34" charset="0"/>
                          <a:ea typeface="+mn-ea"/>
                          <a:cs typeface="+mn-cs"/>
                        </a:rPr>
                        <a:t>Sutent</a:t>
                      </a:r>
                      <a:endParaRPr lang="ko-KR" altLang="ko-KR" sz="2000" b="1" kern="100" dirty="0" smtClean="0">
                        <a:ln>
                          <a:solidFill>
                            <a:schemeClr val="accent5">
                              <a:lumMod val="20000"/>
                              <a:lumOff val="80000"/>
                            </a:schemeClr>
                          </a:solidFill>
                        </a:ln>
                        <a:solidFill>
                          <a:schemeClr val="tx1"/>
                        </a:solidFill>
                        <a:latin typeface="Calibri" pitchFamily="34" charset="0"/>
                        <a:ea typeface="+mn-ea"/>
                        <a:cs typeface="+mn-cs"/>
                      </a:endParaRPr>
                    </a:p>
                  </a:txBody>
                  <a:tcPr marL="68580" marR="68580" marT="0" marB="0" anchor="ctr"/>
                </a:tc>
                <a:tc>
                  <a:txBody>
                    <a:bodyPr/>
                    <a:lstStyle/>
                    <a:p>
                      <a:pPr marL="0" algn="just" defTabSz="914400" rtl="0" eaLnBrk="1" latinLnBrk="1" hangingPunct="1">
                        <a:spcAft>
                          <a:spcPts val="0"/>
                        </a:spcAft>
                      </a:pPr>
                      <a:r>
                        <a:rPr lang="en-US" altLang="ko-KR" sz="2000" b="1" kern="100" dirty="0" smtClean="0">
                          <a:ln>
                            <a:solidFill>
                              <a:schemeClr val="accent5">
                                <a:lumMod val="20000"/>
                                <a:lumOff val="80000"/>
                              </a:schemeClr>
                            </a:solidFill>
                          </a:ln>
                          <a:solidFill>
                            <a:schemeClr val="tx1"/>
                          </a:solidFill>
                          <a:latin typeface="Calibri" pitchFamily="34" charset="0"/>
                          <a:ea typeface="+mn-ea"/>
                          <a:cs typeface="+mn-cs"/>
                        </a:rPr>
                        <a:t>8</a:t>
                      </a:r>
                      <a:endParaRPr lang="ko-KR" altLang="ko-KR" sz="2000" b="1" kern="100" dirty="0" smtClean="0">
                        <a:ln>
                          <a:solidFill>
                            <a:schemeClr val="accent5">
                              <a:lumMod val="20000"/>
                              <a:lumOff val="80000"/>
                            </a:schemeClr>
                          </a:solidFill>
                        </a:ln>
                        <a:solidFill>
                          <a:schemeClr val="tx1"/>
                        </a:solidFill>
                        <a:latin typeface="Calibri" pitchFamily="34" charset="0"/>
                        <a:ea typeface="+mn-ea"/>
                        <a:cs typeface="+mn-cs"/>
                      </a:endParaRPr>
                    </a:p>
                  </a:txBody>
                  <a:tcPr marL="68580" marR="68580" marT="0" marB="0" anchor="ctr"/>
                </a:tc>
                <a:tc>
                  <a:txBody>
                    <a:bodyPr/>
                    <a:lstStyle/>
                    <a:p>
                      <a:pPr marL="0" algn="just" defTabSz="914400" rtl="0" eaLnBrk="1" latinLnBrk="1" hangingPunct="1">
                        <a:spcAft>
                          <a:spcPts val="0"/>
                        </a:spcAft>
                      </a:pPr>
                      <a:r>
                        <a:rPr lang="en-US" altLang="ko-KR" sz="2000" b="1" kern="100" dirty="0" smtClean="0">
                          <a:ln>
                            <a:solidFill>
                              <a:schemeClr val="accent5">
                                <a:lumMod val="20000"/>
                                <a:lumOff val="80000"/>
                              </a:schemeClr>
                            </a:solidFill>
                          </a:ln>
                          <a:solidFill>
                            <a:schemeClr val="tx1"/>
                          </a:solidFill>
                          <a:latin typeface="Calibri" pitchFamily="34" charset="0"/>
                          <a:ea typeface="+mn-ea"/>
                          <a:cs typeface="+mn-cs"/>
                        </a:rPr>
                        <a:t>9</a:t>
                      </a:r>
                      <a:endParaRPr lang="ko-KR" altLang="ko-KR" sz="2000" b="1" kern="100" dirty="0" smtClean="0">
                        <a:ln>
                          <a:solidFill>
                            <a:schemeClr val="accent5">
                              <a:lumMod val="20000"/>
                              <a:lumOff val="80000"/>
                            </a:schemeClr>
                          </a:solidFill>
                        </a:ln>
                        <a:solidFill>
                          <a:schemeClr val="tx1"/>
                        </a:solidFill>
                        <a:latin typeface="Calibri" pitchFamily="34" charset="0"/>
                        <a:ea typeface="+mn-ea"/>
                        <a:cs typeface="+mn-cs"/>
                      </a:endParaRPr>
                    </a:p>
                  </a:txBody>
                  <a:tcPr marL="68580" marR="68580" marT="0" marB="0" anchor="ctr"/>
                </a:tc>
                <a:tc>
                  <a:txBody>
                    <a:bodyPr/>
                    <a:lstStyle/>
                    <a:p>
                      <a:pPr marL="0" algn="just" defTabSz="914400" rtl="0" eaLnBrk="1" latinLnBrk="1" hangingPunct="1">
                        <a:spcAft>
                          <a:spcPts val="0"/>
                        </a:spcAft>
                      </a:pPr>
                      <a:r>
                        <a:rPr lang="en-US" altLang="ko-KR" sz="2000" b="1" kern="100" dirty="0" smtClean="0">
                          <a:ln>
                            <a:solidFill>
                              <a:schemeClr val="accent5">
                                <a:lumMod val="20000"/>
                                <a:lumOff val="80000"/>
                              </a:schemeClr>
                            </a:solidFill>
                          </a:ln>
                          <a:solidFill>
                            <a:schemeClr val="tx1"/>
                          </a:solidFill>
                          <a:latin typeface="Calibri" pitchFamily="34" charset="0"/>
                          <a:ea typeface="+mn-ea"/>
                          <a:cs typeface="+mn-cs"/>
                        </a:rPr>
                        <a:t>GIST</a:t>
                      </a:r>
                      <a:endParaRPr lang="ko-KR" altLang="ko-KR" sz="2000" b="1" kern="100" dirty="0" smtClean="0">
                        <a:ln>
                          <a:solidFill>
                            <a:schemeClr val="accent5">
                              <a:lumMod val="20000"/>
                              <a:lumOff val="80000"/>
                            </a:schemeClr>
                          </a:solidFill>
                        </a:ln>
                        <a:solidFill>
                          <a:schemeClr val="tx1"/>
                        </a:solidFill>
                        <a:latin typeface="Calibri" pitchFamily="34" charset="0"/>
                        <a:ea typeface="+mn-ea"/>
                        <a:cs typeface="+mn-cs"/>
                      </a:endParaRPr>
                    </a:p>
                  </a:txBody>
                  <a:tcPr marL="68580" marR="68580" marT="0" marB="0" anchor="ctr"/>
                </a:tc>
                <a:tc>
                  <a:txBody>
                    <a:bodyPr/>
                    <a:lstStyle/>
                    <a:p>
                      <a:pPr marL="0" algn="just" defTabSz="914400" rtl="0" eaLnBrk="1" latinLnBrk="1" hangingPunct="1">
                        <a:spcAft>
                          <a:spcPts val="0"/>
                        </a:spcAft>
                      </a:pPr>
                      <a:r>
                        <a:rPr lang="en-US" altLang="ko-KR" sz="2000" b="1" kern="100" dirty="0" smtClean="0">
                          <a:ln>
                            <a:solidFill>
                              <a:schemeClr val="accent5">
                                <a:lumMod val="20000"/>
                                <a:lumOff val="80000"/>
                              </a:schemeClr>
                            </a:solidFill>
                          </a:ln>
                          <a:solidFill>
                            <a:schemeClr val="tx1"/>
                          </a:solidFill>
                          <a:latin typeface="Calibri" pitchFamily="34" charset="0"/>
                          <a:ea typeface="+mn-ea"/>
                          <a:cs typeface="+mn-cs"/>
                        </a:rPr>
                        <a:t>Pfizer</a:t>
                      </a:r>
                      <a:endParaRPr lang="ko-KR" altLang="ko-KR" sz="2000" b="1" kern="100" dirty="0" smtClean="0">
                        <a:ln>
                          <a:solidFill>
                            <a:schemeClr val="accent5">
                              <a:lumMod val="20000"/>
                              <a:lumOff val="80000"/>
                            </a:schemeClr>
                          </a:solidFill>
                        </a:ln>
                        <a:solidFill>
                          <a:schemeClr val="tx1"/>
                        </a:solidFill>
                        <a:latin typeface="Calibri" pitchFamily="34" charset="0"/>
                        <a:ea typeface="+mn-ea"/>
                        <a:cs typeface="+mn-cs"/>
                      </a:endParaRPr>
                    </a:p>
                  </a:txBody>
                  <a:tcPr marL="68580" marR="68580" marT="0" marB="0" anchor="ctr"/>
                </a:tc>
              </a:tr>
              <a:tr h="321513">
                <a:tc>
                  <a:txBody>
                    <a:bodyPr/>
                    <a:lstStyle/>
                    <a:p>
                      <a:pPr marL="0" algn="just" defTabSz="914400" rtl="0" eaLnBrk="1" latinLnBrk="1" hangingPunct="1">
                        <a:spcAft>
                          <a:spcPts val="0"/>
                        </a:spcAft>
                      </a:pPr>
                      <a:r>
                        <a:rPr lang="en-US" altLang="ko-KR" sz="2000" b="1" kern="100" dirty="0" err="1" smtClean="0">
                          <a:ln>
                            <a:solidFill>
                              <a:schemeClr val="accent5">
                                <a:lumMod val="20000"/>
                                <a:lumOff val="80000"/>
                              </a:schemeClr>
                            </a:solidFill>
                          </a:ln>
                          <a:solidFill>
                            <a:schemeClr val="tx1"/>
                          </a:solidFill>
                          <a:latin typeface="Calibri" pitchFamily="34" charset="0"/>
                          <a:ea typeface="+mn-ea"/>
                          <a:cs typeface="+mn-cs"/>
                        </a:rPr>
                        <a:t>Sutent</a:t>
                      </a:r>
                      <a:endParaRPr lang="ko-KR" altLang="ko-KR" sz="2000" b="1" kern="100" dirty="0" smtClean="0">
                        <a:ln>
                          <a:solidFill>
                            <a:schemeClr val="accent5">
                              <a:lumMod val="20000"/>
                              <a:lumOff val="80000"/>
                            </a:schemeClr>
                          </a:solidFill>
                        </a:ln>
                        <a:solidFill>
                          <a:schemeClr val="tx1"/>
                        </a:solidFill>
                        <a:latin typeface="Calibri" pitchFamily="34" charset="0"/>
                        <a:ea typeface="+mn-ea"/>
                        <a:cs typeface="+mn-cs"/>
                      </a:endParaRPr>
                    </a:p>
                  </a:txBody>
                  <a:tcPr marL="68580" marR="68580" marT="0" marB="0" anchor="ctr"/>
                </a:tc>
                <a:tc>
                  <a:txBody>
                    <a:bodyPr/>
                    <a:lstStyle/>
                    <a:p>
                      <a:pPr marL="0" algn="just" defTabSz="914400" rtl="0" eaLnBrk="1" latinLnBrk="1" hangingPunct="1">
                        <a:spcAft>
                          <a:spcPts val="0"/>
                        </a:spcAft>
                      </a:pPr>
                      <a:r>
                        <a:rPr lang="en-US" altLang="ko-KR" sz="2000" b="1" kern="100" dirty="0" smtClean="0">
                          <a:ln>
                            <a:solidFill>
                              <a:schemeClr val="accent5">
                                <a:lumMod val="20000"/>
                                <a:lumOff val="80000"/>
                              </a:schemeClr>
                            </a:solidFill>
                          </a:ln>
                          <a:solidFill>
                            <a:schemeClr val="tx1"/>
                          </a:solidFill>
                          <a:latin typeface="Calibri" pitchFamily="34" charset="0"/>
                          <a:ea typeface="+mn-ea"/>
                          <a:cs typeface="+mn-cs"/>
                        </a:rPr>
                        <a:t>4074</a:t>
                      </a:r>
                      <a:endParaRPr lang="ko-KR" altLang="ko-KR" sz="2000" b="1" kern="100" dirty="0" smtClean="0">
                        <a:ln>
                          <a:solidFill>
                            <a:schemeClr val="accent5">
                              <a:lumMod val="20000"/>
                              <a:lumOff val="80000"/>
                            </a:schemeClr>
                          </a:solidFill>
                        </a:ln>
                        <a:solidFill>
                          <a:schemeClr val="tx1"/>
                        </a:solidFill>
                        <a:latin typeface="Calibri" pitchFamily="34" charset="0"/>
                        <a:ea typeface="+mn-ea"/>
                        <a:cs typeface="+mn-cs"/>
                      </a:endParaRPr>
                    </a:p>
                  </a:txBody>
                  <a:tcPr marL="68580" marR="68580" marT="0" marB="0" anchor="ctr"/>
                </a:tc>
                <a:tc>
                  <a:txBody>
                    <a:bodyPr/>
                    <a:lstStyle/>
                    <a:p>
                      <a:pPr marL="0" algn="just" defTabSz="914400" rtl="0" eaLnBrk="1" latinLnBrk="1" hangingPunct="1">
                        <a:spcAft>
                          <a:spcPts val="0"/>
                        </a:spcAft>
                      </a:pPr>
                      <a:r>
                        <a:rPr lang="en-US" altLang="ko-KR" sz="2000" b="1" kern="100" dirty="0" smtClean="0">
                          <a:ln>
                            <a:solidFill>
                              <a:schemeClr val="accent5">
                                <a:lumMod val="20000"/>
                                <a:lumOff val="80000"/>
                              </a:schemeClr>
                            </a:solidFill>
                          </a:ln>
                          <a:solidFill>
                            <a:schemeClr val="tx1"/>
                          </a:solidFill>
                          <a:latin typeface="Calibri" pitchFamily="34" charset="0"/>
                          <a:ea typeface="+mn-ea"/>
                          <a:cs typeface="+mn-cs"/>
                        </a:rPr>
                        <a:t>183</a:t>
                      </a:r>
                      <a:endParaRPr lang="ko-KR" altLang="ko-KR" sz="2000" b="1" kern="100" dirty="0" smtClean="0">
                        <a:ln>
                          <a:solidFill>
                            <a:schemeClr val="accent5">
                              <a:lumMod val="20000"/>
                              <a:lumOff val="80000"/>
                            </a:schemeClr>
                          </a:solidFill>
                        </a:ln>
                        <a:solidFill>
                          <a:schemeClr val="tx1"/>
                        </a:solidFill>
                        <a:latin typeface="Calibri" pitchFamily="34" charset="0"/>
                        <a:ea typeface="+mn-ea"/>
                        <a:cs typeface="+mn-cs"/>
                      </a:endParaRPr>
                    </a:p>
                  </a:txBody>
                  <a:tcPr marL="68580" marR="68580" marT="0" marB="0" anchor="ctr"/>
                </a:tc>
                <a:tc>
                  <a:txBody>
                    <a:bodyPr/>
                    <a:lstStyle/>
                    <a:p>
                      <a:pPr marL="0" algn="just" defTabSz="914400" rtl="0" eaLnBrk="1" latinLnBrk="1" hangingPunct="1">
                        <a:spcAft>
                          <a:spcPts val="0"/>
                        </a:spcAft>
                      </a:pPr>
                      <a:r>
                        <a:rPr lang="en-US" altLang="ko-KR" sz="2000" b="1" kern="100" dirty="0" smtClean="0">
                          <a:ln>
                            <a:solidFill>
                              <a:schemeClr val="accent5">
                                <a:lumMod val="20000"/>
                                <a:lumOff val="80000"/>
                              </a:schemeClr>
                            </a:solidFill>
                          </a:ln>
                          <a:solidFill>
                            <a:schemeClr val="tx1"/>
                          </a:solidFill>
                          <a:latin typeface="Calibri" pitchFamily="34" charset="0"/>
                          <a:ea typeface="+mn-ea"/>
                          <a:cs typeface="+mn-cs"/>
                        </a:rPr>
                        <a:t>RCC</a:t>
                      </a:r>
                      <a:endParaRPr lang="ko-KR" altLang="ko-KR" sz="2000" b="1" kern="100" dirty="0" smtClean="0">
                        <a:ln>
                          <a:solidFill>
                            <a:schemeClr val="accent5">
                              <a:lumMod val="20000"/>
                              <a:lumOff val="80000"/>
                            </a:schemeClr>
                          </a:solidFill>
                        </a:ln>
                        <a:solidFill>
                          <a:schemeClr val="tx1"/>
                        </a:solidFill>
                        <a:latin typeface="Calibri" pitchFamily="34" charset="0"/>
                        <a:ea typeface="+mn-ea"/>
                        <a:cs typeface="+mn-cs"/>
                      </a:endParaRPr>
                    </a:p>
                  </a:txBody>
                  <a:tcPr marL="68580" marR="68580" marT="0" marB="0" anchor="ctr"/>
                </a:tc>
                <a:tc>
                  <a:txBody>
                    <a:bodyPr/>
                    <a:lstStyle/>
                    <a:p>
                      <a:pPr marL="0" algn="just" defTabSz="914400" rtl="0" eaLnBrk="1" latinLnBrk="1" hangingPunct="1">
                        <a:spcAft>
                          <a:spcPts val="0"/>
                        </a:spcAft>
                      </a:pPr>
                      <a:r>
                        <a:rPr lang="en-US" altLang="ko-KR" sz="2000" b="1" kern="100" dirty="0" smtClean="0">
                          <a:ln>
                            <a:solidFill>
                              <a:schemeClr val="accent5">
                                <a:lumMod val="20000"/>
                                <a:lumOff val="80000"/>
                              </a:schemeClr>
                            </a:solidFill>
                          </a:ln>
                          <a:solidFill>
                            <a:schemeClr val="tx1"/>
                          </a:solidFill>
                          <a:latin typeface="Calibri" pitchFamily="34" charset="0"/>
                          <a:ea typeface="+mn-ea"/>
                          <a:cs typeface="+mn-cs"/>
                        </a:rPr>
                        <a:t>Pfizer</a:t>
                      </a:r>
                      <a:endParaRPr lang="ko-KR" altLang="ko-KR" sz="2000" b="1" kern="100" dirty="0" smtClean="0">
                        <a:ln>
                          <a:solidFill>
                            <a:schemeClr val="accent5">
                              <a:lumMod val="20000"/>
                              <a:lumOff val="80000"/>
                            </a:schemeClr>
                          </a:solidFill>
                        </a:ln>
                        <a:solidFill>
                          <a:schemeClr val="tx1"/>
                        </a:solidFill>
                        <a:latin typeface="Calibri" pitchFamily="34" charset="0"/>
                        <a:ea typeface="+mn-ea"/>
                        <a:cs typeface="+mn-cs"/>
                      </a:endParaRPr>
                    </a:p>
                  </a:txBody>
                  <a:tcPr marL="68580" marR="68580" marT="0" marB="0" anchor="ctr"/>
                </a:tc>
              </a:tr>
              <a:tr h="321513">
                <a:tc>
                  <a:txBody>
                    <a:bodyPr/>
                    <a:lstStyle/>
                    <a:p>
                      <a:pPr marL="0" algn="just" defTabSz="914400" rtl="0" eaLnBrk="1" latinLnBrk="1" hangingPunct="1">
                        <a:spcAft>
                          <a:spcPts val="0"/>
                        </a:spcAft>
                      </a:pPr>
                      <a:r>
                        <a:rPr lang="en-US" altLang="ko-KR" sz="2000" b="1" kern="100" dirty="0" smtClean="0">
                          <a:ln>
                            <a:solidFill>
                              <a:schemeClr val="accent5">
                                <a:lumMod val="20000"/>
                                <a:lumOff val="80000"/>
                              </a:schemeClr>
                            </a:solidFill>
                          </a:ln>
                          <a:solidFill>
                            <a:schemeClr val="tx1"/>
                          </a:solidFill>
                          <a:latin typeface="Calibri" pitchFamily="34" charset="0"/>
                          <a:ea typeface="+mn-ea"/>
                          <a:cs typeface="+mn-cs"/>
                        </a:rPr>
                        <a:t>Sprycel</a:t>
                      </a:r>
                      <a:endParaRPr lang="ko-KR" altLang="ko-KR" sz="2000" b="1" kern="100" dirty="0" smtClean="0">
                        <a:ln>
                          <a:solidFill>
                            <a:schemeClr val="accent5">
                              <a:lumMod val="20000"/>
                              <a:lumOff val="80000"/>
                            </a:schemeClr>
                          </a:solidFill>
                        </a:ln>
                        <a:solidFill>
                          <a:schemeClr val="tx1"/>
                        </a:solidFill>
                        <a:latin typeface="Calibri" pitchFamily="34" charset="0"/>
                        <a:ea typeface="+mn-ea"/>
                        <a:cs typeface="+mn-cs"/>
                      </a:endParaRPr>
                    </a:p>
                  </a:txBody>
                  <a:tcPr marL="68580" marR="68580" marT="0" marB="0" anchor="ctr"/>
                </a:tc>
                <a:tc>
                  <a:txBody>
                    <a:bodyPr/>
                    <a:lstStyle/>
                    <a:p>
                      <a:pPr marL="0" algn="just" defTabSz="914400" rtl="0" eaLnBrk="1" latinLnBrk="1" hangingPunct="1">
                        <a:spcAft>
                          <a:spcPts val="0"/>
                        </a:spcAft>
                      </a:pPr>
                      <a:r>
                        <a:rPr lang="en-US" altLang="ko-KR" sz="2000" b="1" kern="100" dirty="0" smtClean="0">
                          <a:ln>
                            <a:solidFill>
                              <a:schemeClr val="accent5">
                                <a:lumMod val="20000"/>
                                <a:lumOff val="80000"/>
                              </a:schemeClr>
                            </a:solidFill>
                          </a:ln>
                          <a:solidFill>
                            <a:schemeClr val="tx1"/>
                          </a:solidFill>
                          <a:latin typeface="Calibri" pitchFamily="34" charset="0"/>
                          <a:ea typeface="+mn-ea"/>
                          <a:cs typeface="+mn-cs"/>
                        </a:rPr>
                        <a:t>672</a:t>
                      </a:r>
                      <a:endParaRPr lang="ko-KR" altLang="ko-KR" sz="2000" b="1" kern="100" dirty="0" smtClean="0">
                        <a:ln>
                          <a:solidFill>
                            <a:schemeClr val="accent5">
                              <a:lumMod val="20000"/>
                              <a:lumOff val="80000"/>
                            </a:schemeClr>
                          </a:solidFill>
                        </a:ln>
                        <a:solidFill>
                          <a:schemeClr val="tx1"/>
                        </a:solidFill>
                        <a:latin typeface="Calibri" pitchFamily="34" charset="0"/>
                        <a:ea typeface="+mn-ea"/>
                        <a:cs typeface="+mn-cs"/>
                      </a:endParaRPr>
                    </a:p>
                  </a:txBody>
                  <a:tcPr marL="68580" marR="68580" marT="0" marB="0" anchor="ctr"/>
                </a:tc>
                <a:tc>
                  <a:txBody>
                    <a:bodyPr/>
                    <a:lstStyle/>
                    <a:p>
                      <a:pPr marL="0" algn="just" defTabSz="914400" rtl="0" eaLnBrk="1" latinLnBrk="1" hangingPunct="1">
                        <a:spcAft>
                          <a:spcPts val="0"/>
                        </a:spcAft>
                      </a:pPr>
                      <a:r>
                        <a:rPr lang="en-US" altLang="ko-KR" sz="2000" b="1" kern="100" dirty="0" smtClean="0">
                          <a:ln>
                            <a:solidFill>
                              <a:schemeClr val="accent5">
                                <a:lumMod val="20000"/>
                                <a:lumOff val="80000"/>
                              </a:schemeClr>
                            </a:solidFill>
                          </a:ln>
                          <a:solidFill>
                            <a:schemeClr val="tx1"/>
                          </a:solidFill>
                          <a:latin typeface="Calibri" pitchFamily="34" charset="0"/>
                          <a:ea typeface="+mn-ea"/>
                          <a:cs typeface="+mn-cs"/>
                        </a:rPr>
                        <a:t>177</a:t>
                      </a:r>
                      <a:endParaRPr lang="ko-KR" altLang="ko-KR" sz="2000" b="1" kern="100" dirty="0" smtClean="0">
                        <a:ln>
                          <a:solidFill>
                            <a:schemeClr val="accent5">
                              <a:lumMod val="20000"/>
                              <a:lumOff val="80000"/>
                            </a:schemeClr>
                          </a:solidFill>
                        </a:ln>
                        <a:solidFill>
                          <a:schemeClr val="tx1"/>
                        </a:solidFill>
                        <a:latin typeface="Calibri" pitchFamily="34" charset="0"/>
                        <a:ea typeface="+mn-ea"/>
                        <a:cs typeface="+mn-cs"/>
                      </a:endParaRPr>
                    </a:p>
                  </a:txBody>
                  <a:tcPr marL="68580" marR="68580" marT="0" marB="0" anchor="ctr"/>
                </a:tc>
                <a:tc>
                  <a:txBody>
                    <a:bodyPr/>
                    <a:lstStyle/>
                    <a:p>
                      <a:pPr marL="0" algn="just" defTabSz="914400" rtl="0" eaLnBrk="1" latinLnBrk="1" hangingPunct="1">
                        <a:spcAft>
                          <a:spcPts val="0"/>
                        </a:spcAft>
                      </a:pPr>
                      <a:r>
                        <a:rPr lang="en-US" altLang="ko-KR" sz="2000" b="1" kern="100" dirty="0" smtClean="0">
                          <a:ln>
                            <a:solidFill>
                              <a:schemeClr val="accent5">
                                <a:lumMod val="20000"/>
                                <a:lumOff val="80000"/>
                              </a:schemeClr>
                            </a:solidFill>
                          </a:ln>
                          <a:solidFill>
                            <a:schemeClr val="tx1"/>
                          </a:solidFill>
                          <a:latin typeface="Calibri" pitchFamily="34" charset="0"/>
                          <a:ea typeface="+mn-ea"/>
                          <a:cs typeface="+mn-cs"/>
                        </a:rPr>
                        <a:t>CML</a:t>
                      </a:r>
                      <a:endParaRPr lang="ko-KR" altLang="ko-KR" sz="2000" b="1" kern="100" dirty="0" smtClean="0">
                        <a:ln>
                          <a:solidFill>
                            <a:schemeClr val="accent5">
                              <a:lumMod val="20000"/>
                              <a:lumOff val="80000"/>
                            </a:schemeClr>
                          </a:solidFill>
                        </a:ln>
                        <a:solidFill>
                          <a:schemeClr val="tx1"/>
                        </a:solidFill>
                        <a:latin typeface="Calibri" pitchFamily="34" charset="0"/>
                        <a:ea typeface="+mn-ea"/>
                        <a:cs typeface="+mn-cs"/>
                      </a:endParaRPr>
                    </a:p>
                  </a:txBody>
                  <a:tcPr marL="68580" marR="68580" marT="0" marB="0" anchor="ctr"/>
                </a:tc>
                <a:tc>
                  <a:txBody>
                    <a:bodyPr/>
                    <a:lstStyle/>
                    <a:p>
                      <a:pPr marL="0" algn="just" defTabSz="914400" rtl="0" eaLnBrk="1" latinLnBrk="1" hangingPunct="1">
                        <a:spcAft>
                          <a:spcPts val="0"/>
                        </a:spcAft>
                      </a:pPr>
                      <a:r>
                        <a:rPr lang="en-US" altLang="ko-KR" sz="2000" b="1" kern="100" dirty="0" smtClean="0">
                          <a:ln>
                            <a:solidFill>
                              <a:schemeClr val="accent5">
                                <a:lumMod val="20000"/>
                                <a:lumOff val="80000"/>
                              </a:schemeClr>
                            </a:solidFill>
                          </a:ln>
                          <a:solidFill>
                            <a:schemeClr val="tx1"/>
                          </a:solidFill>
                          <a:latin typeface="Calibri" pitchFamily="34" charset="0"/>
                          <a:ea typeface="+mn-ea"/>
                          <a:cs typeface="+mn-cs"/>
                        </a:rPr>
                        <a:t>BMS</a:t>
                      </a:r>
                      <a:endParaRPr lang="ko-KR" altLang="ko-KR" sz="2000" b="1" kern="100" dirty="0" smtClean="0">
                        <a:ln>
                          <a:solidFill>
                            <a:schemeClr val="accent5">
                              <a:lumMod val="20000"/>
                              <a:lumOff val="80000"/>
                            </a:schemeClr>
                          </a:solidFill>
                        </a:ln>
                        <a:solidFill>
                          <a:schemeClr val="tx1"/>
                        </a:solidFill>
                        <a:latin typeface="Calibri" pitchFamily="34" charset="0"/>
                        <a:ea typeface="+mn-ea"/>
                        <a:cs typeface="+mn-cs"/>
                      </a:endParaRPr>
                    </a:p>
                  </a:txBody>
                  <a:tcPr marL="68580" marR="68580" marT="0" marB="0" anchor="ctr"/>
                </a:tc>
              </a:tr>
              <a:tr h="321513">
                <a:tc>
                  <a:txBody>
                    <a:bodyPr/>
                    <a:lstStyle/>
                    <a:p>
                      <a:pPr marL="0" algn="just" defTabSz="914400" rtl="0" eaLnBrk="1" latinLnBrk="1" hangingPunct="1">
                        <a:spcAft>
                          <a:spcPts val="0"/>
                        </a:spcAft>
                      </a:pPr>
                      <a:r>
                        <a:rPr lang="en-US" altLang="ko-KR" sz="2000" b="1" kern="100" dirty="0" err="1" smtClean="0">
                          <a:ln>
                            <a:solidFill>
                              <a:schemeClr val="accent5">
                                <a:lumMod val="20000"/>
                                <a:lumOff val="80000"/>
                              </a:schemeClr>
                            </a:solidFill>
                          </a:ln>
                          <a:solidFill>
                            <a:schemeClr val="tx1"/>
                          </a:solidFill>
                          <a:latin typeface="Calibri" pitchFamily="34" charset="0"/>
                          <a:ea typeface="+mn-ea"/>
                          <a:cs typeface="+mn-cs"/>
                        </a:rPr>
                        <a:t>Sprycel</a:t>
                      </a:r>
                      <a:endParaRPr lang="ko-KR" altLang="ko-KR" sz="2000" b="1" kern="100" dirty="0" smtClean="0">
                        <a:ln>
                          <a:solidFill>
                            <a:schemeClr val="accent5">
                              <a:lumMod val="20000"/>
                              <a:lumOff val="80000"/>
                            </a:schemeClr>
                          </a:solidFill>
                        </a:ln>
                        <a:solidFill>
                          <a:schemeClr val="tx1"/>
                        </a:solidFill>
                        <a:latin typeface="Calibri" pitchFamily="34" charset="0"/>
                        <a:ea typeface="+mn-ea"/>
                        <a:cs typeface="+mn-cs"/>
                      </a:endParaRPr>
                    </a:p>
                  </a:txBody>
                  <a:tcPr marL="68580" marR="68580" marT="0" marB="0" anchor="ctr"/>
                </a:tc>
                <a:tc>
                  <a:txBody>
                    <a:bodyPr/>
                    <a:lstStyle/>
                    <a:p>
                      <a:pPr marL="0" algn="just" defTabSz="914400" rtl="0" eaLnBrk="1" latinLnBrk="1" hangingPunct="1">
                        <a:spcAft>
                          <a:spcPts val="0"/>
                        </a:spcAft>
                      </a:pPr>
                      <a:r>
                        <a:rPr lang="en-US" altLang="ko-KR" sz="2000" b="1" kern="100" dirty="0" smtClean="0">
                          <a:ln>
                            <a:solidFill>
                              <a:schemeClr val="accent5">
                                <a:lumMod val="20000"/>
                                <a:lumOff val="80000"/>
                              </a:schemeClr>
                            </a:solidFill>
                          </a:ln>
                          <a:solidFill>
                            <a:schemeClr val="tx1"/>
                          </a:solidFill>
                          <a:latin typeface="Calibri" pitchFamily="34" charset="0"/>
                          <a:ea typeface="+mn-ea"/>
                          <a:cs typeface="+mn-cs"/>
                        </a:rPr>
                        <a:t>419</a:t>
                      </a:r>
                      <a:endParaRPr lang="ko-KR" altLang="ko-KR" sz="2000" b="1" kern="100" dirty="0" smtClean="0">
                        <a:ln>
                          <a:solidFill>
                            <a:schemeClr val="accent5">
                              <a:lumMod val="20000"/>
                              <a:lumOff val="80000"/>
                            </a:schemeClr>
                          </a:solidFill>
                        </a:ln>
                        <a:solidFill>
                          <a:schemeClr val="tx1"/>
                        </a:solidFill>
                        <a:latin typeface="Calibri" pitchFamily="34" charset="0"/>
                        <a:ea typeface="+mn-ea"/>
                        <a:cs typeface="+mn-cs"/>
                      </a:endParaRPr>
                    </a:p>
                  </a:txBody>
                  <a:tcPr marL="68580" marR="68580" marT="0" marB="0" anchor="ctr"/>
                </a:tc>
                <a:tc>
                  <a:txBody>
                    <a:bodyPr/>
                    <a:lstStyle/>
                    <a:p>
                      <a:pPr marL="0" algn="just" defTabSz="914400" rtl="0" eaLnBrk="1" latinLnBrk="1" hangingPunct="1">
                        <a:spcAft>
                          <a:spcPts val="0"/>
                        </a:spcAft>
                      </a:pPr>
                      <a:r>
                        <a:rPr lang="en-US" altLang="ko-KR" sz="2000" b="1" kern="100" dirty="0" smtClean="0">
                          <a:ln>
                            <a:solidFill>
                              <a:schemeClr val="accent5">
                                <a:lumMod val="20000"/>
                                <a:lumOff val="80000"/>
                              </a:schemeClr>
                            </a:solidFill>
                          </a:ln>
                          <a:solidFill>
                            <a:schemeClr val="tx1"/>
                          </a:solidFill>
                          <a:latin typeface="Calibri" pitchFamily="34" charset="0"/>
                          <a:ea typeface="+mn-ea"/>
                          <a:cs typeface="+mn-cs"/>
                        </a:rPr>
                        <a:t>102</a:t>
                      </a:r>
                      <a:endParaRPr lang="ko-KR" altLang="ko-KR" sz="2000" b="1" kern="100" dirty="0" smtClean="0">
                        <a:ln>
                          <a:solidFill>
                            <a:schemeClr val="accent5">
                              <a:lumMod val="20000"/>
                              <a:lumOff val="80000"/>
                            </a:schemeClr>
                          </a:solidFill>
                        </a:ln>
                        <a:solidFill>
                          <a:schemeClr val="tx1"/>
                        </a:solidFill>
                        <a:latin typeface="Calibri" pitchFamily="34" charset="0"/>
                        <a:ea typeface="+mn-ea"/>
                        <a:cs typeface="+mn-cs"/>
                      </a:endParaRPr>
                    </a:p>
                  </a:txBody>
                  <a:tcPr marL="68580" marR="68580" marT="0" marB="0" anchor="ctr"/>
                </a:tc>
                <a:tc>
                  <a:txBody>
                    <a:bodyPr/>
                    <a:lstStyle/>
                    <a:p>
                      <a:pPr marL="0" algn="just" defTabSz="914400" rtl="0" eaLnBrk="1" latinLnBrk="1" hangingPunct="1">
                        <a:spcAft>
                          <a:spcPts val="0"/>
                        </a:spcAft>
                      </a:pPr>
                      <a:r>
                        <a:rPr lang="en-US" altLang="ko-KR" sz="2000" b="1" kern="100" dirty="0" smtClean="0">
                          <a:ln>
                            <a:solidFill>
                              <a:schemeClr val="accent5">
                                <a:lumMod val="20000"/>
                                <a:lumOff val="80000"/>
                              </a:schemeClr>
                            </a:solidFill>
                          </a:ln>
                          <a:solidFill>
                            <a:schemeClr val="tx1"/>
                          </a:solidFill>
                          <a:latin typeface="Calibri" pitchFamily="34" charset="0"/>
                          <a:ea typeface="+mn-ea"/>
                          <a:cs typeface="+mn-cs"/>
                        </a:rPr>
                        <a:t>ALL</a:t>
                      </a:r>
                      <a:endParaRPr lang="ko-KR" altLang="ko-KR" sz="2000" b="1" kern="100" dirty="0" smtClean="0">
                        <a:ln>
                          <a:solidFill>
                            <a:schemeClr val="accent5">
                              <a:lumMod val="20000"/>
                              <a:lumOff val="80000"/>
                            </a:schemeClr>
                          </a:solidFill>
                        </a:ln>
                        <a:solidFill>
                          <a:schemeClr val="tx1"/>
                        </a:solidFill>
                        <a:latin typeface="Calibri" pitchFamily="34" charset="0"/>
                        <a:ea typeface="+mn-ea"/>
                        <a:cs typeface="+mn-cs"/>
                      </a:endParaRPr>
                    </a:p>
                  </a:txBody>
                  <a:tcPr marL="68580" marR="68580" marT="0" marB="0" anchor="ctr"/>
                </a:tc>
                <a:tc>
                  <a:txBody>
                    <a:bodyPr/>
                    <a:lstStyle/>
                    <a:p>
                      <a:pPr marL="0" algn="just" defTabSz="914400" rtl="0" eaLnBrk="1" latinLnBrk="1" hangingPunct="1">
                        <a:spcAft>
                          <a:spcPts val="0"/>
                        </a:spcAft>
                      </a:pPr>
                      <a:r>
                        <a:rPr lang="en-US" altLang="ko-KR" sz="2000" b="1" kern="100" dirty="0" smtClean="0">
                          <a:ln>
                            <a:solidFill>
                              <a:schemeClr val="accent5">
                                <a:lumMod val="20000"/>
                                <a:lumOff val="80000"/>
                              </a:schemeClr>
                            </a:solidFill>
                          </a:ln>
                          <a:solidFill>
                            <a:schemeClr val="tx1"/>
                          </a:solidFill>
                          <a:latin typeface="Calibri" pitchFamily="34" charset="0"/>
                          <a:ea typeface="+mn-ea"/>
                          <a:cs typeface="+mn-cs"/>
                        </a:rPr>
                        <a:t>BMS</a:t>
                      </a:r>
                      <a:endParaRPr lang="ko-KR" altLang="ko-KR" sz="2000" b="1" kern="100" dirty="0" smtClean="0">
                        <a:ln>
                          <a:solidFill>
                            <a:schemeClr val="accent5">
                              <a:lumMod val="20000"/>
                              <a:lumOff val="80000"/>
                            </a:schemeClr>
                          </a:solidFill>
                        </a:ln>
                        <a:solidFill>
                          <a:schemeClr val="tx1"/>
                        </a:solidFill>
                        <a:latin typeface="Calibri" pitchFamily="34" charset="0"/>
                        <a:ea typeface="+mn-ea"/>
                        <a:cs typeface="+mn-cs"/>
                      </a:endParaRPr>
                    </a:p>
                  </a:txBody>
                  <a:tcPr marL="68580" marR="68580" marT="0" marB="0" anchor="ctr"/>
                </a:tc>
              </a:tr>
              <a:tr h="321513">
                <a:tc>
                  <a:txBody>
                    <a:bodyPr/>
                    <a:lstStyle/>
                    <a:p>
                      <a:pPr marL="0" algn="just" defTabSz="914400" rtl="0" eaLnBrk="1" latinLnBrk="1" hangingPunct="1">
                        <a:spcAft>
                          <a:spcPts val="0"/>
                        </a:spcAft>
                      </a:pPr>
                      <a:r>
                        <a:rPr lang="en-US" altLang="ko-KR" sz="2000" b="1" kern="100" dirty="0" err="1" smtClean="0">
                          <a:ln>
                            <a:solidFill>
                              <a:schemeClr val="accent5">
                                <a:lumMod val="20000"/>
                                <a:lumOff val="80000"/>
                              </a:schemeClr>
                            </a:solidFill>
                          </a:ln>
                          <a:solidFill>
                            <a:schemeClr val="tx1"/>
                          </a:solidFill>
                          <a:latin typeface="Calibri" pitchFamily="34" charset="0"/>
                          <a:ea typeface="+mn-ea"/>
                          <a:cs typeface="+mn-cs"/>
                        </a:rPr>
                        <a:t>Tykerb</a:t>
                      </a:r>
                      <a:endParaRPr lang="ko-KR" altLang="ko-KR" sz="2000" b="1" kern="100" dirty="0" smtClean="0">
                        <a:ln>
                          <a:solidFill>
                            <a:schemeClr val="accent5">
                              <a:lumMod val="20000"/>
                              <a:lumOff val="80000"/>
                            </a:schemeClr>
                          </a:solidFill>
                        </a:ln>
                        <a:solidFill>
                          <a:schemeClr val="tx1"/>
                        </a:solidFill>
                        <a:latin typeface="Calibri" pitchFamily="34" charset="0"/>
                        <a:ea typeface="+mn-ea"/>
                        <a:cs typeface="+mn-cs"/>
                      </a:endParaRPr>
                    </a:p>
                  </a:txBody>
                  <a:tcPr marL="68580" marR="68580" marT="0" marB="0" anchor="ctr"/>
                </a:tc>
                <a:tc>
                  <a:txBody>
                    <a:bodyPr/>
                    <a:lstStyle/>
                    <a:p>
                      <a:pPr marL="0" algn="just" defTabSz="914400" rtl="0" eaLnBrk="1" latinLnBrk="1" hangingPunct="1">
                        <a:spcAft>
                          <a:spcPts val="0"/>
                        </a:spcAft>
                      </a:pPr>
                      <a:r>
                        <a:rPr lang="en-US" altLang="ko-KR" sz="2000" b="1" kern="100" dirty="0" smtClean="0">
                          <a:ln>
                            <a:solidFill>
                              <a:schemeClr val="accent5">
                                <a:lumMod val="20000"/>
                                <a:lumOff val="80000"/>
                              </a:schemeClr>
                            </a:solidFill>
                          </a:ln>
                          <a:solidFill>
                            <a:schemeClr val="tx1"/>
                          </a:solidFill>
                          <a:latin typeface="Calibri" pitchFamily="34" charset="0"/>
                          <a:ea typeface="+mn-ea"/>
                          <a:cs typeface="+mn-cs"/>
                        </a:rPr>
                        <a:t>915</a:t>
                      </a:r>
                      <a:endParaRPr lang="ko-KR" altLang="ko-KR" sz="2000" b="1" kern="100" dirty="0" smtClean="0">
                        <a:ln>
                          <a:solidFill>
                            <a:schemeClr val="accent5">
                              <a:lumMod val="20000"/>
                              <a:lumOff val="80000"/>
                            </a:schemeClr>
                          </a:solidFill>
                        </a:ln>
                        <a:solidFill>
                          <a:schemeClr val="tx1"/>
                        </a:solidFill>
                        <a:latin typeface="Calibri" pitchFamily="34" charset="0"/>
                        <a:ea typeface="+mn-ea"/>
                        <a:cs typeface="+mn-cs"/>
                      </a:endParaRPr>
                    </a:p>
                  </a:txBody>
                  <a:tcPr marL="68580" marR="68580" marT="0" marB="0" anchor="ctr"/>
                </a:tc>
                <a:tc>
                  <a:txBody>
                    <a:bodyPr/>
                    <a:lstStyle/>
                    <a:p>
                      <a:pPr marL="0" algn="just" defTabSz="914400" rtl="0" eaLnBrk="1" latinLnBrk="1" hangingPunct="1">
                        <a:spcAft>
                          <a:spcPts val="0"/>
                        </a:spcAft>
                      </a:pPr>
                      <a:r>
                        <a:rPr lang="en-US" altLang="ko-KR" sz="2000" b="1" kern="100" dirty="0" smtClean="0">
                          <a:ln>
                            <a:solidFill>
                              <a:schemeClr val="accent5">
                                <a:lumMod val="20000"/>
                                <a:lumOff val="80000"/>
                              </a:schemeClr>
                            </a:solidFill>
                          </a:ln>
                          <a:solidFill>
                            <a:schemeClr val="tx1"/>
                          </a:solidFill>
                          <a:latin typeface="Calibri" pitchFamily="34" charset="0"/>
                          <a:ea typeface="+mn-ea"/>
                          <a:cs typeface="+mn-cs"/>
                        </a:rPr>
                        <a:t>231</a:t>
                      </a:r>
                      <a:endParaRPr lang="ko-KR" altLang="ko-KR" sz="2000" b="1" kern="100" dirty="0" smtClean="0">
                        <a:ln>
                          <a:solidFill>
                            <a:schemeClr val="accent5">
                              <a:lumMod val="20000"/>
                              <a:lumOff val="80000"/>
                            </a:schemeClr>
                          </a:solidFill>
                        </a:ln>
                        <a:solidFill>
                          <a:schemeClr val="tx1"/>
                        </a:solidFill>
                        <a:latin typeface="Calibri" pitchFamily="34" charset="0"/>
                        <a:ea typeface="+mn-ea"/>
                        <a:cs typeface="+mn-cs"/>
                      </a:endParaRPr>
                    </a:p>
                  </a:txBody>
                  <a:tcPr marL="68580" marR="68580" marT="0" marB="0" anchor="ctr"/>
                </a:tc>
                <a:tc>
                  <a:txBody>
                    <a:bodyPr/>
                    <a:lstStyle/>
                    <a:p>
                      <a:pPr marL="0" algn="just" defTabSz="914400" rtl="0" eaLnBrk="1" latinLnBrk="1" hangingPunct="1">
                        <a:spcAft>
                          <a:spcPts val="0"/>
                        </a:spcAft>
                      </a:pPr>
                      <a:r>
                        <a:rPr lang="en-US" altLang="ko-KR" sz="2000" b="1" kern="100" dirty="0" smtClean="0">
                          <a:ln>
                            <a:solidFill>
                              <a:schemeClr val="accent5">
                                <a:lumMod val="20000"/>
                                <a:lumOff val="80000"/>
                              </a:schemeClr>
                            </a:solidFill>
                          </a:ln>
                          <a:solidFill>
                            <a:schemeClr val="tx1"/>
                          </a:solidFill>
                          <a:latin typeface="Calibri" pitchFamily="34" charset="0"/>
                          <a:ea typeface="+mn-ea"/>
                          <a:cs typeface="+mn-cs"/>
                        </a:rPr>
                        <a:t>Breast Cancer</a:t>
                      </a:r>
                      <a:endParaRPr lang="ko-KR" altLang="ko-KR" sz="2000" b="1" kern="100" dirty="0" smtClean="0">
                        <a:ln>
                          <a:solidFill>
                            <a:schemeClr val="accent5">
                              <a:lumMod val="20000"/>
                              <a:lumOff val="80000"/>
                            </a:schemeClr>
                          </a:solidFill>
                        </a:ln>
                        <a:solidFill>
                          <a:schemeClr val="tx1"/>
                        </a:solidFill>
                        <a:latin typeface="Calibri" pitchFamily="34" charset="0"/>
                        <a:ea typeface="+mn-ea"/>
                        <a:cs typeface="+mn-cs"/>
                      </a:endParaRPr>
                    </a:p>
                  </a:txBody>
                  <a:tcPr marL="68580" marR="68580" marT="0" marB="0" anchor="ctr"/>
                </a:tc>
                <a:tc>
                  <a:txBody>
                    <a:bodyPr/>
                    <a:lstStyle/>
                    <a:p>
                      <a:pPr marL="0" algn="just" defTabSz="914400" rtl="0" eaLnBrk="1" latinLnBrk="1" hangingPunct="1">
                        <a:spcAft>
                          <a:spcPts val="0"/>
                        </a:spcAft>
                      </a:pPr>
                      <a:r>
                        <a:rPr lang="en-US" altLang="ko-KR" sz="2000" b="1" kern="100" dirty="0" smtClean="0">
                          <a:ln>
                            <a:solidFill>
                              <a:schemeClr val="accent5">
                                <a:lumMod val="20000"/>
                                <a:lumOff val="80000"/>
                              </a:schemeClr>
                            </a:solidFill>
                          </a:ln>
                          <a:solidFill>
                            <a:schemeClr val="tx1"/>
                          </a:solidFill>
                          <a:latin typeface="Calibri" pitchFamily="34" charset="0"/>
                          <a:ea typeface="+mn-ea"/>
                          <a:cs typeface="+mn-cs"/>
                        </a:rPr>
                        <a:t>GSK</a:t>
                      </a:r>
                      <a:endParaRPr lang="ko-KR" altLang="ko-KR" sz="2000" b="1" kern="100" dirty="0" smtClean="0">
                        <a:ln>
                          <a:solidFill>
                            <a:schemeClr val="accent5">
                              <a:lumMod val="20000"/>
                              <a:lumOff val="80000"/>
                            </a:schemeClr>
                          </a:solidFill>
                        </a:ln>
                        <a:solidFill>
                          <a:schemeClr val="tx1"/>
                        </a:solidFill>
                        <a:latin typeface="Calibri" pitchFamily="34" charset="0"/>
                        <a:ea typeface="+mn-ea"/>
                        <a:cs typeface="+mn-cs"/>
                      </a:endParaRPr>
                    </a:p>
                  </a:txBody>
                  <a:tcPr marL="68580" marR="68580" marT="0" marB="0" anchor="ctr"/>
                </a:tc>
              </a:tr>
            </a:tbl>
          </a:graphicData>
        </a:graphic>
      </p:graphicFrame>
      <p:sp>
        <p:nvSpPr>
          <p:cNvPr id="5" name="TextBox 4"/>
          <p:cNvSpPr txBox="1"/>
          <p:nvPr/>
        </p:nvSpPr>
        <p:spPr>
          <a:xfrm>
            <a:off x="285720" y="5640189"/>
            <a:ext cx="8501122" cy="646331"/>
          </a:xfrm>
          <a:prstGeom prst="rect">
            <a:avLst/>
          </a:prstGeom>
          <a:noFill/>
        </p:spPr>
        <p:txBody>
          <a:bodyPr wrap="square" rtlCol="0">
            <a:spAutoFit/>
          </a:bodyPr>
          <a:lstStyle/>
          <a:p>
            <a:pPr>
              <a:buNone/>
            </a:pPr>
            <a:r>
              <a:rPr lang="en-US" altLang="ko-KR" sz="1800" b="1" dirty="0" smtClean="0">
                <a:latin typeface="Calibri" pitchFamily="34" charset="0"/>
              </a:rPr>
              <a:t>Gastrointestinal </a:t>
            </a:r>
            <a:r>
              <a:rPr lang="en-US" altLang="ko-KR" sz="1800" b="1" dirty="0">
                <a:latin typeface="Calibri" pitchFamily="34" charset="0"/>
              </a:rPr>
              <a:t>s</a:t>
            </a:r>
            <a:r>
              <a:rPr lang="en-US" altLang="ko-KR" sz="1800" b="1" dirty="0" smtClean="0">
                <a:latin typeface="Calibri" pitchFamily="34" charset="0"/>
              </a:rPr>
              <a:t>tromal tumors (GIST), Chronic myeloid leukemia(CML),  non small-cell lung cancer (NSCLC), renal cell carcinoma (RCC), acute lymphoblastic lymphoma (ALL) </a:t>
            </a:r>
            <a:endParaRPr lang="ko-KR" altLang="en-US" sz="1800" b="1" dirty="0">
              <a:latin typeface="Calibri" pitchFamily="34" charset="0"/>
            </a:endParaRPr>
          </a:p>
        </p:txBody>
      </p:sp>
    </p:spTree>
    <p:extLst>
      <p:ext uri="{BB962C8B-B14F-4D97-AF65-F5344CB8AC3E}">
        <p14:creationId xmlns:p14="http://schemas.microsoft.com/office/powerpoint/2010/main" val="708109721"/>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b="1" dirty="0" smtClean="0">
                <a:latin typeface="Calibri" pitchFamily="34" charset="0"/>
              </a:rPr>
              <a:t>Drug repositioning  for </a:t>
            </a:r>
            <a:r>
              <a:rPr lang="en-US" altLang="ko-KR" b="1" dirty="0" err="1" smtClean="0">
                <a:latin typeface="Calibri" pitchFamily="34" charset="0"/>
              </a:rPr>
              <a:t>Gleevec</a:t>
            </a:r>
            <a:r>
              <a:rPr lang="en-US" altLang="ko-KR" b="1" dirty="0" smtClean="0">
                <a:latin typeface="Calibri" pitchFamily="34" charset="0"/>
              </a:rPr>
              <a:t> </a:t>
            </a:r>
            <a:endParaRPr lang="ko-KR" altLang="en-US" dirty="0"/>
          </a:p>
        </p:txBody>
      </p:sp>
      <p:sp>
        <p:nvSpPr>
          <p:cNvPr id="5" name="TextBox 4"/>
          <p:cNvSpPr txBox="1"/>
          <p:nvPr/>
        </p:nvSpPr>
        <p:spPr>
          <a:xfrm>
            <a:off x="1928794" y="6488668"/>
            <a:ext cx="5286412" cy="400110"/>
          </a:xfrm>
          <a:prstGeom prst="rect">
            <a:avLst/>
          </a:prstGeom>
          <a:noFill/>
        </p:spPr>
        <p:txBody>
          <a:bodyPr wrap="square" rtlCol="0">
            <a:spAutoFit/>
          </a:bodyPr>
          <a:lstStyle/>
          <a:p>
            <a:r>
              <a:rPr lang="en-US" altLang="ko-KR" sz="2000" b="1" i="1" dirty="0" smtClean="0">
                <a:solidFill>
                  <a:schemeClr val="tx2"/>
                </a:solidFill>
                <a:latin typeface="Calibri" pitchFamily="34" charset="0"/>
              </a:rPr>
              <a:t>Data from clinicaltrials.gov</a:t>
            </a:r>
            <a:endParaRPr lang="ko-KR" altLang="en-US" sz="2000" b="1" i="1" dirty="0">
              <a:solidFill>
                <a:schemeClr val="tx2"/>
              </a:solidFill>
              <a:latin typeface="Calibri" pitchFamily="34" charset="0"/>
            </a:endParaRPr>
          </a:p>
        </p:txBody>
      </p:sp>
      <p:graphicFrame>
        <p:nvGraphicFramePr>
          <p:cNvPr id="6" name="내용 개체 틀 3"/>
          <p:cNvGraphicFramePr>
            <a:graphicFrameLocks noGrp="1"/>
          </p:cNvGraphicFramePr>
          <p:nvPr>
            <p:ph idx="1"/>
          </p:nvPr>
        </p:nvGraphicFramePr>
        <p:xfrm>
          <a:off x="285720" y="1571614"/>
          <a:ext cx="8643998" cy="4929220"/>
        </p:xfrm>
        <a:graphic>
          <a:graphicData uri="http://schemas.openxmlformats.org/drawingml/2006/table">
            <a:tbl>
              <a:tblPr>
                <a:tableStyleId>{9D7B26C5-4107-4FEC-AEDC-1716B250A1EF}</a:tableStyleId>
              </a:tblPr>
              <a:tblGrid>
                <a:gridCol w="5618389"/>
                <a:gridCol w="1701392"/>
                <a:gridCol w="1324217"/>
              </a:tblGrid>
              <a:tr h="393381">
                <a:tc>
                  <a:txBody>
                    <a:bodyPr/>
                    <a:lstStyle/>
                    <a:p>
                      <a:pPr algn="just" latinLnBrk="1">
                        <a:spcAft>
                          <a:spcPts val="0"/>
                        </a:spcAft>
                      </a:pPr>
                      <a:r>
                        <a:rPr lang="en-US" sz="2400" b="1" kern="100" dirty="0" smtClean="0">
                          <a:ln>
                            <a:solidFill>
                              <a:schemeClr val="accent5">
                                <a:lumMod val="20000"/>
                                <a:lumOff val="80000"/>
                              </a:schemeClr>
                            </a:solidFill>
                          </a:ln>
                          <a:latin typeface="Helvetica" pitchFamily="34" charset="0"/>
                        </a:rPr>
                        <a:t>Indication</a:t>
                      </a:r>
                      <a:endParaRPr lang="ko-KR" sz="2400" b="1"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algn="just" latinLnBrk="1">
                        <a:spcAft>
                          <a:spcPts val="0"/>
                        </a:spcAft>
                      </a:pPr>
                      <a:r>
                        <a:rPr lang="en-US" sz="2400" b="1" kern="100" dirty="0" err="1">
                          <a:ln>
                            <a:solidFill>
                              <a:schemeClr val="accent5">
                                <a:lumMod val="20000"/>
                                <a:lumOff val="80000"/>
                              </a:schemeClr>
                            </a:solidFill>
                          </a:ln>
                          <a:latin typeface="Helvetica" pitchFamily="34" charset="0"/>
                        </a:rPr>
                        <a:t>Rank</a:t>
                      </a:r>
                      <a:r>
                        <a:rPr lang="en-US" sz="2400" b="1" kern="100" baseline="-25000" dirty="0" err="1">
                          <a:ln>
                            <a:solidFill>
                              <a:schemeClr val="accent5">
                                <a:lumMod val="20000"/>
                                <a:lumOff val="80000"/>
                              </a:schemeClr>
                            </a:solidFill>
                          </a:ln>
                          <a:latin typeface="Helvetica" pitchFamily="34" charset="0"/>
                        </a:rPr>
                        <a:t>PostNet</a:t>
                      </a:r>
                      <a:endParaRPr lang="ko-KR" sz="2400" b="1"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algn="just" latinLnBrk="1">
                        <a:spcAft>
                          <a:spcPts val="0"/>
                        </a:spcAft>
                      </a:pPr>
                      <a:r>
                        <a:rPr lang="en-US" sz="2400" b="1" kern="100" dirty="0" smtClean="0">
                          <a:ln>
                            <a:solidFill>
                              <a:schemeClr val="accent5">
                                <a:lumMod val="20000"/>
                                <a:lumOff val="80000"/>
                              </a:schemeClr>
                            </a:solidFill>
                          </a:ln>
                          <a:latin typeface="Helvetica" pitchFamily="34" charset="0"/>
                        </a:rPr>
                        <a:t>Phase</a:t>
                      </a:r>
                      <a:endParaRPr lang="ko-KR" sz="2400" b="1"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lnB w="12700" cap="flat" cmpd="sng" algn="ctr">
                      <a:solidFill>
                        <a:schemeClr val="tx1"/>
                      </a:solidFill>
                      <a:prstDash val="solid"/>
                      <a:round/>
                      <a:headEnd type="none" w="med" len="med"/>
                      <a:tailEnd type="none" w="med" len="med"/>
                    </a:lnB>
                  </a:tcPr>
                </a:tc>
              </a:tr>
              <a:tr h="280987">
                <a:tc>
                  <a:txBody>
                    <a:bodyPr/>
                    <a:lstStyle/>
                    <a:p>
                      <a:pPr algn="just" latinLnBrk="1">
                        <a:spcAft>
                          <a:spcPts val="0"/>
                        </a:spcAft>
                      </a:pPr>
                      <a:r>
                        <a:rPr lang="en-US" altLang="ko-KR" sz="1800" b="0" kern="100" dirty="0" err="1" smtClean="0">
                          <a:ln>
                            <a:solidFill>
                              <a:schemeClr val="accent5">
                                <a:lumMod val="20000"/>
                                <a:lumOff val="80000"/>
                              </a:schemeClr>
                            </a:solidFill>
                          </a:ln>
                          <a:effectLst/>
                          <a:latin typeface="Helvetica" pitchFamily="34" charset="0"/>
                          <a:ea typeface="+mn-ea"/>
                          <a:cs typeface="Times New Roman"/>
                        </a:rPr>
                        <a:t>Bronchopulmonary</a:t>
                      </a:r>
                      <a:r>
                        <a:rPr lang="en-US" altLang="ko-KR" sz="1800" b="0" kern="100" dirty="0" smtClean="0">
                          <a:ln>
                            <a:solidFill>
                              <a:schemeClr val="accent5">
                                <a:lumMod val="20000"/>
                                <a:lumOff val="80000"/>
                              </a:schemeClr>
                            </a:solidFill>
                          </a:ln>
                          <a:effectLst/>
                          <a:latin typeface="Helvetica" pitchFamily="34" charset="0"/>
                          <a:ea typeface="+mn-ea"/>
                          <a:cs typeface="Times New Roman"/>
                        </a:rPr>
                        <a:t> Dysplasia</a:t>
                      </a:r>
                      <a:endParaRPr lang="ko-KR" sz="1800" b="0" kern="100" dirty="0">
                        <a:ln>
                          <a:solidFill>
                            <a:schemeClr val="accent5">
                              <a:lumMod val="20000"/>
                              <a:lumOff val="80000"/>
                            </a:schemeClr>
                          </a:solidFill>
                        </a:ln>
                        <a:effectLst/>
                        <a:latin typeface="Helvetica" pitchFamily="34" charset="0"/>
                        <a:ea typeface="맑은 고딕"/>
                        <a:cs typeface="Times New Roman"/>
                      </a:endParaRPr>
                    </a:p>
                  </a:txBody>
                  <a:tcPr marL="68580" marR="68580" marT="0" marB="0" anchor="ctr">
                    <a:lnT w="12700" cap="flat" cmpd="sng" algn="ctr">
                      <a:solidFill>
                        <a:schemeClr val="tx1"/>
                      </a:solidFill>
                      <a:prstDash val="solid"/>
                      <a:round/>
                      <a:headEnd type="none" w="med" len="med"/>
                      <a:tailEnd type="none" w="med" len="med"/>
                    </a:lnT>
                  </a:tcPr>
                </a:tc>
                <a:tc>
                  <a:txBody>
                    <a:bodyPr/>
                    <a:lstStyle/>
                    <a:p>
                      <a:pPr algn="just" latinLnBrk="1">
                        <a:spcAft>
                          <a:spcPts val="0"/>
                        </a:spcAft>
                      </a:pPr>
                      <a:r>
                        <a:rPr lang="en-US" altLang="ko-KR" sz="1800" b="0" kern="100" dirty="0" smtClean="0">
                          <a:ln>
                            <a:solidFill>
                              <a:schemeClr val="accent5">
                                <a:lumMod val="20000"/>
                                <a:lumOff val="80000"/>
                              </a:schemeClr>
                            </a:solidFill>
                          </a:ln>
                          <a:latin typeface="Helvetica" pitchFamily="34" charset="0"/>
                          <a:ea typeface="맑은 고딕"/>
                          <a:cs typeface="Times New Roman"/>
                        </a:rPr>
                        <a:t>1</a:t>
                      </a:r>
                      <a:endParaRPr lang="ko-KR" sz="1800" b="0"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lnT w="12700" cap="flat" cmpd="sng" algn="ctr">
                      <a:solidFill>
                        <a:schemeClr val="tx1"/>
                      </a:solidFill>
                      <a:prstDash val="solid"/>
                      <a:round/>
                      <a:headEnd type="none" w="med" len="med"/>
                      <a:tailEnd type="none" w="med" len="med"/>
                    </a:lnT>
                  </a:tcPr>
                </a:tc>
                <a:tc>
                  <a:txBody>
                    <a:bodyPr/>
                    <a:lstStyle/>
                    <a:p>
                      <a:pPr algn="just" latinLnBrk="1">
                        <a:spcAft>
                          <a:spcPts val="0"/>
                        </a:spcAft>
                      </a:pPr>
                      <a:r>
                        <a:rPr lang="en-US" altLang="ko-KR" sz="1800" b="0" kern="100" dirty="0" smtClean="0">
                          <a:ln>
                            <a:solidFill>
                              <a:schemeClr val="accent5">
                                <a:lumMod val="20000"/>
                                <a:lumOff val="80000"/>
                              </a:schemeClr>
                            </a:solidFill>
                          </a:ln>
                          <a:latin typeface="Helvetica" pitchFamily="34" charset="0"/>
                          <a:ea typeface="맑은 고딕"/>
                          <a:cs typeface="Times New Roman"/>
                        </a:rPr>
                        <a:t>-</a:t>
                      </a:r>
                      <a:endParaRPr lang="ko-KR" sz="1800" b="0"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lnT w="12700" cap="flat" cmpd="sng" algn="ctr">
                      <a:solidFill>
                        <a:schemeClr val="tx1"/>
                      </a:solidFill>
                      <a:prstDash val="solid"/>
                      <a:round/>
                      <a:headEnd type="none" w="med" len="med"/>
                      <a:tailEnd type="none" w="med" len="med"/>
                    </a:lnT>
                  </a:tcPr>
                </a:tc>
              </a:tr>
              <a:tr h="280987">
                <a:tc>
                  <a:txBody>
                    <a:bodyPr/>
                    <a:lstStyle/>
                    <a:p>
                      <a:pPr algn="just" latinLnBrk="1">
                        <a:spcAft>
                          <a:spcPts val="0"/>
                        </a:spcAft>
                      </a:pPr>
                      <a:r>
                        <a:rPr lang="en-US" altLang="ko-KR" sz="1800" b="0" kern="100" dirty="0" smtClean="0">
                          <a:ln>
                            <a:solidFill>
                              <a:schemeClr val="accent5">
                                <a:lumMod val="20000"/>
                                <a:lumOff val="80000"/>
                              </a:schemeClr>
                            </a:solidFill>
                          </a:ln>
                          <a:latin typeface="Helvetica" pitchFamily="34" charset="0"/>
                          <a:ea typeface="+mn-ea"/>
                          <a:cs typeface="Times New Roman"/>
                        </a:rPr>
                        <a:t>Thyroid Cancer</a:t>
                      </a:r>
                      <a:endParaRPr lang="ko-KR" sz="1800" b="0"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tc>
                <a:tc>
                  <a:txBody>
                    <a:bodyPr/>
                    <a:lstStyle/>
                    <a:p>
                      <a:pPr algn="just" latinLnBrk="1">
                        <a:spcAft>
                          <a:spcPts val="0"/>
                        </a:spcAft>
                      </a:pPr>
                      <a:r>
                        <a:rPr lang="en-US" altLang="ko-KR" sz="1800" b="0" kern="100" dirty="0" smtClean="0">
                          <a:ln>
                            <a:solidFill>
                              <a:schemeClr val="accent5">
                                <a:lumMod val="20000"/>
                                <a:lumOff val="80000"/>
                              </a:schemeClr>
                            </a:solidFill>
                          </a:ln>
                          <a:latin typeface="Helvetica" pitchFamily="34" charset="0"/>
                          <a:ea typeface="맑은 고딕"/>
                          <a:cs typeface="Times New Roman"/>
                        </a:rPr>
                        <a:t>2</a:t>
                      </a:r>
                      <a:endParaRPr lang="ko-KR" sz="1800" b="0"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tc>
                <a:tc>
                  <a:txBody>
                    <a:bodyPr/>
                    <a:lstStyle/>
                    <a:p>
                      <a:pPr marL="0" algn="just" defTabSz="914400" rtl="0" eaLnBrk="1" latinLnBrk="1" hangingPunct="1">
                        <a:spcAft>
                          <a:spcPts val="0"/>
                        </a:spcAft>
                      </a:pPr>
                      <a:r>
                        <a:rPr lang="en-US" altLang="ko-KR" sz="1800" b="0" kern="100" dirty="0" smtClean="0">
                          <a:ln>
                            <a:solidFill>
                              <a:schemeClr val="accent5">
                                <a:lumMod val="20000"/>
                                <a:lumOff val="80000"/>
                              </a:schemeClr>
                            </a:solidFill>
                          </a:ln>
                          <a:solidFill>
                            <a:schemeClr val="tx1"/>
                          </a:solidFill>
                          <a:latin typeface="Helvetica" pitchFamily="34" charset="0"/>
                          <a:ea typeface="+mn-ea"/>
                          <a:cs typeface="Times New Roman"/>
                        </a:rPr>
                        <a:t>Phase II</a:t>
                      </a:r>
                      <a:endParaRPr lang="ko-KR" altLang="ko-KR" sz="1800" b="0" kern="100" dirty="0">
                        <a:ln>
                          <a:solidFill>
                            <a:schemeClr val="accent5">
                              <a:lumMod val="20000"/>
                              <a:lumOff val="80000"/>
                            </a:schemeClr>
                          </a:solidFill>
                        </a:ln>
                        <a:solidFill>
                          <a:schemeClr val="tx1"/>
                        </a:solidFill>
                        <a:latin typeface="Helvetica" pitchFamily="34" charset="0"/>
                        <a:ea typeface="+mn-ea"/>
                        <a:cs typeface="Times New Roman"/>
                      </a:endParaRPr>
                    </a:p>
                  </a:txBody>
                  <a:tcPr marL="68580" marR="68580" marT="0" marB="0" anchor="ctr"/>
                </a:tc>
              </a:tr>
              <a:tr h="280987">
                <a:tc>
                  <a:txBody>
                    <a:bodyPr/>
                    <a:lstStyle/>
                    <a:p>
                      <a:pPr algn="just" latinLnBrk="1">
                        <a:spcAft>
                          <a:spcPts val="0"/>
                        </a:spcAft>
                      </a:pPr>
                      <a:r>
                        <a:rPr lang="en-US" altLang="ko-KR" sz="1800" b="0" kern="100" dirty="0" smtClean="0">
                          <a:ln>
                            <a:solidFill>
                              <a:schemeClr val="accent5">
                                <a:lumMod val="20000"/>
                                <a:lumOff val="80000"/>
                              </a:schemeClr>
                            </a:solidFill>
                          </a:ln>
                          <a:latin typeface="Helvetica" pitchFamily="34" charset="0"/>
                          <a:ea typeface="+mn-ea"/>
                          <a:cs typeface="Times New Roman"/>
                        </a:rPr>
                        <a:t>Precursor Cell Lymphoblastic Leukemia-Lymphoma</a:t>
                      </a:r>
                      <a:endParaRPr lang="ko-KR" sz="1800" b="0"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tc>
                <a:tc>
                  <a:txBody>
                    <a:bodyPr/>
                    <a:lstStyle/>
                    <a:p>
                      <a:pPr algn="just" latinLnBrk="1">
                        <a:spcAft>
                          <a:spcPts val="0"/>
                        </a:spcAft>
                      </a:pPr>
                      <a:r>
                        <a:rPr lang="en-US" altLang="ko-KR" sz="1800" b="0" kern="100" dirty="0" smtClean="0">
                          <a:ln>
                            <a:solidFill>
                              <a:schemeClr val="accent5">
                                <a:lumMod val="20000"/>
                                <a:lumOff val="80000"/>
                              </a:schemeClr>
                            </a:solidFill>
                          </a:ln>
                          <a:latin typeface="Helvetica" pitchFamily="34" charset="0"/>
                          <a:ea typeface="맑은 고딕"/>
                          <a:cs typeface="Times New Roman"/>
                        </a:rPr>
                        <a:t>3</a:t>
                      </a:r>
                      <a:endParaRPr lang="ko-KR" sz="1800" b="0"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tc>
                <a:tc>
                  <a:txBody>
                    <a:bodyPr/>
                    <a:lstStyle/>
                    <a:p>
                      <a:pPr algn="just" latinLnBrk="1">
                        <a:spcAft>
                          <a:spcPts val="0"/>
                        </a:spcAft>
                      </a:pPr>
                      <a:r>
                        <a:rPr lang="en-US" altLang="ko-KR" sz="1800" b="0" kern="100" dirty="0" smtClean="0">
                          <a:ln>
                            <a:solidFill>
                              <a:schemeClr val="accent5">
                                <a:lumMod val="20000"/>
                                <a:lumOff val="80000"/>
                              </a:schemeClr>
                            </a:solidFill>
                          </a:ln>
                          <a:solidFill>
                            <a:schemeClr val="tx1"/>
                          </a:solidFill>
                          <a:latin typeface="Helvetica" pitchFamily="34" charset="0"/>
                          <a:ea typeface="+mn-ea"/>
                          <a:cs typeface="Times New Roman"/>
                        </a:rPr>
                        <a:t>Phase II</a:t>
                      </a:r>
                      <a:endParaRPr lang="ko-KR" altLang="ko-KR" sz="1800" b="0" kern="100" dirty="0" smtClean="0">
                        <a:ln>
                          <a:solidFill>
                            <a:schemeClr val="accent5">
                              <a:lumMod val="20000"/>
                              <a:lumOff val="80000"/>
                            </a:schemeClr>
                          </a:solidFill>
                        </a:ln>
                        <a:solidFill>
                          <a:schemeClr val="tx1"/>
                        </a:solidFill>
                        <a:latin typeface="Helvetica" pitchFamily="34" charset="0"/>
                        <a:ea typeface="+mn-ea"/>
                        <a:cs typeface="Times New Roman"/>
                      </a:endParaRPr>
                    </a:p>
                  </a:txBody>
                  <a:tcPr marL="68580" marR="68580" marT="0" marB="0" anchor="ctr"/>
                </a:tc>
              </a:tr>
              <a:tr h="280987">
                <a:tc>
                  <a:txBody>
                    <a:bodyPr/>
                    <a:lstStyle/>
                    <a:p>
                      <a:pPr algn="just" latinLnBrk="1">
                        <a:spcAft>
                          <a:spcPts val="0"/>
                        </a:spcAft>
                      </a:pPr>
                      <a:r>
                        <a:rPr lang="en-US" altLang="ko-KR" sz="1800" b="0" kern="100" dirty="0" smtClean="0">
                          <a:ln>
                            <a:solidFill>
                              <a:schemeClr val="accent5">
                                <a:lumMod val="20000"/>
                                <a:lumOff val="80000"/>
                              </a:schemeClr>
                            </a:solidFill>
                          </a:ln>
                          <a:latin typeface="Helvetica" pitchFamily="34" charset="0"/>
                          <a:ea typeface="+mn-ea"/>
                          <a:cs typeface="Times New Roman"/>
                        </a:rPr>
                        <a:t>Leukemia, Myeloid, Acute</a:t>
                      </a:r>
                      <a:endParaRPr lang="ko-KR" sz="1800" b="0"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tc>
                <a:tc>
                  <a:txBody>
                    <a:bodyPr/>
                    <a:lstStyle/>
                    <a:p>
                      <a:pPr algn="just" latinLnBrk="1">
                        <a:spcAft>
                          <a:spcPts val="0"/>
                        </a:spcAft>
                      </a:pPr>
                      <a:r>
                        <a:rPr lang="en-US" altLang="ko-KR" sz="1800" b="0" kern="100" dirty="0" smtClean="0">
                          <a:ln>
                            <a:solidFill>
                              <a:schemeClr val="accent5">
                                <a:lumMod val="20000"/>
                                <a:lumOff val="80000"/>
                              </a:schemeClr>
                            </a:solidFill>
                          </a:ln>
                          <a:latin typeface="Helvetica" pitchFamily="34" charset="0"/>
                          <a:ea typeface="맑은 고딕"/>
                          <a:cs typeface="Times New Roman"/>
                        </a:rPr>
                        <a:t>4</a:t>
                      </a:r>
                      <a:endParaRPr lang="ko-KR" sz="1800" b="0"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tc>
                <a:tc>
                  <a:txBody>
                    <a:bodyPr/>
                    <a:lstStyle/>
                    <a:p>
                      <a:pPr algn="just" latinLnBrk="1">
                        <a:spcAft>
                          <a:spcPts val="0"/>
                        </a:spcAft>
                      </a:pPr>
                      <a:r>
                        <a:rPr lang="en-US" altLang="ko-KR" sz="1800" b="0" kern="100" dirty="0" smtClean="0">
                          <a:ln>
                            <a:solidFill>
                              <a:schemeClr val="accent5">
                                <a:lumMod val="20000"/>
                                <a:lumOff val="80000"/>
                              </a:schemeClr>
                            </a:solidFill>
                          </a:ln>
                          <a:latin typeface="Helvetica" pitchFamily="34" charset="0"/>
                          <a:ea typeface="맑은 고딕"/>
                          <a:cs typeface="Times New Roman"/>
                        </a:rPr>
                        <a:t>-</a:t>
                      </a:r>
                      <a:endParaRPr lang="ko-KR" sz="1800" b="0"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tc>
              </a:tr>
              <a:tr h="280987">
                <a:tc>
                  <a:txBody>
                    <a:bodyPr/>
                    <a:lstStyle/>
                    <a:p>
                      <a:pPr algn="just" latinLnBrk="1">
                        <a:spcAft>
                          <a:spcPts val="0"/>
                        </a:spcAft>
                      </a:pPr>
                      <a:r>
                        <a:rPr lang="en-US" altLang="ko-KR" sz="1800" b="0" kern="100" dirty="0" smtClean="0">
                          <a:ln>
                            <a:solidFill>
                              <a:schemeClr val="accent5">
                                <a:lumMod val="20000"/>
                                <a:lumOff val="80000"/>
                              </a:schemeClr>
                            </a:solidFill>
                          </a:ln>
                          <a:latin typeface="Helvetica" pitchFamily="34" charset="0"/>
                          <a:ea typeface="+mn-ea"/>
                          <a:cs typeface="Times New Roman"/>
                        </a:rPr>
                        <a:t>Asthma</a:t>
                      </a:r>
                      <a:endParaRPr lang="ko-KR" sz="1800" b="0"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tc>
                <a:tc>
                  <a:txBody>
                    <a:bodyPr/>
                    <a:lstStyle/>
                    <a:p>
                      <a:pPr algn="just" latinLnBrk="1">
                        <a:spcAft>
                          <a:spcPts val="0"/>
                        </a:spcAft>
                      </a:pPr>
                      <a:r>
                        <a:rPr lang="en-US" altLang="ko-KR" sz="1800" b="0" kern="100" dirty="0" smtClean="0">
                          <a:ln>
                            <a:solidFill>
                              <a:schemeClr val="accent5">
                                <a:lumMod val="20000"/>
                                <a:lumOff val="80000"/>
                              </a:schemeClr>
                            </a:solidFill>
                          </a:ln>
                          <a:latin typeface="Helvetica" pitchFamily="34" charset="0"/>
                          <a:ea typeface="맑은 고딕"/>
                          <a:cs typeface="Times New Roman"/>
                        </a:rPr>
                        <a:t>5</a:t>
                      </a:r>
                      <a:endParaRPr lang="ko-KR" sz="1800" b="0"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tc>
                <a:tc>
                  <a:txBody>
                    <a:bodyPr/>
                    <a:lstStyle/>
                    <a:p>
                      <a:pPr algn="just" latinLnBrk="1">
                        <a:spcAft>
                          <a:spcPts val="0"/>
                        </a:spcAft>
                      </a:pPr>
                      <a:r>
                        <a:rPr lang="en-US" altLang="ko-KR" sz="1800" b="0" kern="100" dirty="0" smtClean="0">
                          <a:ln>
                            <a:solidFill>
                              <a:schemeClr val="accent5">
                                <a:lumMod val="20000"/>
                                <a:lumOff val="80000"/>
                              </a:schemeClr>
                            </a:solidFill>
                          </a:ln>
                          <a:latin typeface="Helvetica" pitchFamily="34" charset="0"/>
                          <a:ea typeface="맑은 고딕"/>
                          <a:cs typeface="Times New Roman"/>
                        </a:rPr>
                        <a:t>-</a:t>
                      </a:r>
                      <a:endParaRPr lang="ko-KR" sz="1800" b="0"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tc>
              </a:tr>
              <a:tr h="280987">
                <a:tc>
                  <a:txBody>
                    <a:bodyPr/>
                    <a:lstStyle/>
                    <a:p>
                      <a:pPr algn="just" latinLnBrk="1">
                        <a:spcAft>
                          <a:spcPts val="0"/>
                        </a:spcAft>
                      </a:pPr>
                      <a:r>
                        <a:rPr lang="en-US" altLang="ko-KR" sz="1800" b="0" kern="100" dirty="0" err="1" smtClean="0">
                          <a:ln>
                            <a:solidFill>
                              <a:schemeClr val="accent5">
                                <a:lumMod val="20000"/>
                                <a:lumOff val="80000"/>
                              </a:schemeClr>
                            </a:solidFill>
                          </a:ln>
                          <a:latin typeface="Helvetica" pitchFamily="34" charset="0"/>
                          <a:ea typeface="+mn-ea"/>
                          <a:cs typeface="Times New Roman"/>
                        </a:rPr>
                        <a:t>Neoplasms</a:t>
                      </a:r>
                      <a:r>
                        <a:rPr lang="en-US" altLang="ko-KR" sz="1800" b="0" kern="100" dirty="0" smtClean="0">
                          <a:ln>
                            <a:solidFill>
                              <a:schemeClr val="accent5">
                                <a:lumMod val="20000"/>
                                <a:lumOff val="80000"/>
                              </a:schemeClr>
                            </a:solidFill>
                          </a:ln>
                          <a:latin typeface="Helvetica" pitchFamily="34" charset="0"/>
                          <a:ea typeface="+mn-ea"/>
                          <a:cs typeface="Times New Roman"/>
                        </a:rPr>
                        <a:t>, Hormone-Dependent</a:t>
                      </a:r>
                      <a:endParaRPr lang="ko-KR" sz="1800" b="0"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tc>
                <a:tc>
                  <a:txBody>
                    <a:bodyPr/>
                    <a:lstStyle/>
                    <a:p>
                      <a:pPr algn="just" latinLnBrk="1">
                        <a:spcAft>
                          <a:spcPts val="0"/>
                        </a:spcAft>
                      </a:pPr>
                      <a:r>
                        <a:rPr lang="en-US" altLang="ko-KR" sz="1800" b="0" kern="100" dirty="0" smtClean="0">
                          <a:ln>
                            <a:solidFill>
                              <a:schemeClr val="accent5">
                                <a:lumMod val="20000"/>
                                <a:lumOff val="80000"/>
                              </a:schemeClr>
                            </a:solidFill>
                          </a:ln>
                          <a:latin typeface="Helvetica" pitchFamily="34" charset="0"/>
                          <a:ea typeface="맑은 고딕"/>
                          <a:cs typeface="Times New Roman"/>
                        </a:rPr>
                        <a:t>6</a:t>
                      </a:r>
                      <a:endParaRPr lang="ko-KR" sz="1800" b="0"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tc>
                <a:tc>
                  <a:txBody>
                    <a:bodyPr/>
                    <a:lstStyle/>
                    <a:p>
                      <a:pPr algn="just" latinLnBrk="1">
                        <a:spcAft>
                          <a:spcPts val="0"/>
                        </a:spcAft>
                      </a:pPr>
                      <a:r>
                        <a:rPr lang="en-US" altLang="ko-KR" sz="1800" b="0" kern="100" dirty="0" smtClean="0">
                          <a:ln>
                            <a:solidFill>
                              <a:schemeClr val="accent5">
                                <a:lumMod val="20000"/>
                                <a:lumOff val="80000"/>
                              </a:schemeClr>
                            </a:solidFill>
                          </a:ln>
                          <a:latin typeface="Helvetica" pitchFamily="34" charset="0"/>
                          <a:ea typeface="맑은 고딕"/>
                          <a:cs typeface="Times New Roman"/>
                        </a:rPr>
                        <a:t>-</a:t>
                      </a:r>
                      <a:endParaRPr lang="ko-KR" sz="1800" b="0"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tc>
              </a:tr>
              <a:tr h="280987">
                <a:tc>
                  <a:txBody>
                    <a:bodyPr/>
                    <a:lstStyle/>
                    <a:p>
                      <a:pPr algn="just" latinLnBrk="1">
                        <a:spcAft>
                          <a:spcPts val="0"/>
                        </a:spcAft>
                      </a:pPr>
                      <a:r>
                        <a:rPr lang="en-US" altLang="ko-KR" sz="1800" b="0" kern="100" dirty="0" smtClean="0">
                          <a:ln>
                            <a:solidFill>
                              <a:schemeClr val="accent5">
                                <a:lumMod val="20000"/>
                                <a:lumOff val="80000"/>
                              </a:schemeClr>
                            </a:solidFill>
                          </a:ln>
                          <a:latin typeface="Helvetica" pitchFamily="34" charset="0"/>
                          <a:ea typeface="+mn-ea"/>
                          <a:cs typeface="Times New Roman"/>
                        </a:rPr>
                        <a:t>Colonic </a:t>
                      </a:r>
                      <a:r>
                        <a:rPr lang="en-US" altLang="ko-KR" sz="1800" b="0" kern="100" dirty="0" err="1" smtClean="0">
                          <a:ln>
                            <a:solidFill>
                              <a:schemeClr val="accent5">
                                <a:lumMod val="20000"/>
                                <a:lumOff val="80000"/>
                              </a:schemeClr>
                            </a:solidFill>
                          </a:ln>
                          <a:latin typeface="Helvetica" pitchFamily="34" charset="0"/>
                          <a:ea typeface="+mn-ea"/>
                          <a:cs typeface="Times New Roman"/>
                        </a:rPr>
                        <a:t>Neoplasms</a:t>
                      </a:r>
                      <a:endParaRPr lang="ko-KR" sz="1800" b="0"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tc>
                <a:tc>
                  <a:txBody>
                    <a:bodyPr/>
                    <a:lstStyle/>
                    <a:p>
                      <a:pPr algn="just" latinLnBrk="1">
                        <a:spcAft>
                          <a:spcPts val="0"/>
                        </a:spcAft>
                      </a:pPr>
                      <a:r>
                        <a:rPr lang="en-US" altLang="ko-KR" sz="1800" b="0" kern="100" dirty="0" smtClean="0">
                          <a:ln>
                            <a:solidFill>
                              <a:schemeClr val="accent5">
                                <a:lumMod val="20000"/>
                                <a:lumOff val="80000"/>
                              </a:schemeClr>
                            </a:solidFill>
                          </a:ln>
                          <a:latin typeface="Helvetica" pitchFamily="34" charset="0"/>
                          <a:ea typeface="맑은 고딕"/>
                          <a:cs typeface="Times New Roman"/>
                        </a:rPr>
                        <a:t>7</a:t>
                      </a:r>
                      <a:endParaRPr lang="ko-KR" sz="1800" b="0"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tc>
                <a:tc>
                  <a:txBody>
                    <a:bodyPr/>
                    <a:lstStyle/>
                    <a:p>
                      <a:pPr algn="just" latinLnBrk="1">
                        <a:spcAft>
                          <a:spcPts val="0"/>
                        </a:spcAft>
                      </a:pPr>
                      <a:r>
                        <a:rPr lang="en-US" altLang="ko-KR" sz="1800" b="0" kern="100" dirty="0" smtClean="0">
                          <a:ln>
                            <a:solidFill>
                              <a:schemeClr val="accent5">
                                <a:lumMod val="20000"/>
                                <a:lumOff val="80000"/>
                              </a:schemeClr>
                            </a:solidFill>
                          </a:ln>
                          <a:latin typeface="Helvetica" pitchFamily="34" charset="0"/>
                          <a:ea typeface="맑은 고딕"/>
                          <a:cs typeface="Times New Roman"/>
                        </a:rPr>
                        <a:t>-</a:t>
                      </a:r>
                      <a:endParaRPr lang="ko-KR" sz="1800" b="0"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tc>
              </a:tr>
              <a:tr h="280987">
                <a:tc>
                  <a:txBody>
                    <a:bodyPr/>
                    <a:lstStyle/>
                    <a:p>
                      <a:pPr algn="just" latinLnBrk="1">
                        <a:spcAft>
                          <a:spcPts val="0"/>
                        </a:spcAft>
                      </a:pPr>
                      <a:r>
                        <a:rPr lang="en-US" altLang="ko-KR" sz="1800" b="0" kern="100" dirty="0" smtClean="0">
                          <a:ln>
                            <a:solidFill>
                              <a:schemeClr val="accent5">
                                <a:lumMod val="20000"/>
                                <a:lumOff val="80000"/>
                              </a:schemeClr>
                            </a:solidFill>
                          </a:ln>
                          <a:latin typeface="Helvetica" pitchFamily="34" charset="0"/>
                          <a:ea typeface="+mn-ea"/>
                          <a:cs typeface="Times New Roman"/>
                        </a:rPr>
                        <a:t>Alzheimer Disease</a:t>
                      </a:r>
                      <a:endParaRPr lang="ko-KR" sz="1800" b="0"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tc>
                <a:tc>
                  <a:txBody>
                    <a:bodyPr/>
                    <a:lstStyle/>
                    <a:p>
                      <a:pPr algn="just" latinLnBrk="1">
                        <a:spcAft>
                          <a:spcPts val="0"/>
                        </a:spcAft>
                      </a:pPr>
                      <a:r>
                        <a:rPr lang="en-US" altLang="ko-KR" sz="1800" b="0" kern="100" dirty="0" smtClean="0">
                          <a:ln>
                            <a:solidFill>
                              <a:schemeClr val="accent5">
                                <a:lumMod val="20000"/>
                                <a:lumOff val="80000"/>
                              </a:schemeClr>
                            </a:solidFill>
                          </a:ln>
                          <a:latin typeface="Helvetica" pitchFamily="34" charset="0"/>
                          <a:ea typeface="+mn-ea"/>
                          <a:cs typeface="+mn-cs"/>
                        </a:rPr>
                        <a:t>8</a:t>
                      </a:r>
                      <a:endParaRPr lang="ko-KR" sz="1800" b="0"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tc>
                <a:tc>
                  <a:txBody>
                    <a:bodyPr/>
                    <a:lstStyle/>
                    <a:p>
                      <a:pPr algn="just" latinLnBrk="1">
                        <a:spcAft>
                          <a:spcPts val="0"/>
                        </a:spcAft>
                      </a:pPr>
                      <a:r>
                        <a:rPr lang="en-US" altLang="ko-KR" sz="1600" b="0" kern="100" dirty="0" smtClean="0">
                          <a:ln>
                            <a:solidFill>
                              <a:schemeClr val="accent5">
                                <a:lumMod val="20000"/>
                                <a:lumOff val="80000"/>
                              </a:schemeClr>
                            </a:solidFill>
                          </a:ln>
                          <a:latin typeface="Helvetica" pitchFamily="34" charset="0"/>
                          <a:ea typeface="맑은 고딕"/>
                          <a:cs typeface="Times New Roman"/>
                        </a:rPr>
                        <a:t>MBC</a:t>
                      </a:r>
                      <a:r>
                        <a:rPr lang="en-US" altLang="ko-KR" sz="1600" b="0" kern="100" baseline="0" dirty="0" smtClean="0">
                          <a:ln>
                            <a:solidFill>
                              <a:schemeClr val="accent5">
                                <a:lumMod val="20000"/>
                                <a:lumOff val="80000"/>
                              </a:schemeClr>
                            </a:solidFill>
                          </a:ln>
                          <a:latin typeface="Helvetica" pitchFamily="34" charset="0"/>
                          <a:ea typeface="맑은 고딕"/>
                          <a:cs typeface="Times New Roman"/>
                        </a:rPr>
                        <a:t> (2007)</a:t>
                      </a:r>
                      <a:endParaRPr lang="ko-KR" sz="1600" b="0"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tc>
              </a:tr>
              <a:tr h="280987">
                <a:tc>
                  <a:txBody>
                    <a:bodyPr/>
                    <a:lstStyle/>
                    <a:p>
                      <a:pPr marL="0" marR="0" indent="0" algn="just" defTabSz="914400" rtl="0" eaLnBrk="1" fontAlgn="auto" latinLnBrk="1" hangingPunct="1">
                        <a:lnSpc>
                          <a:spcPct val="100000"/>
                        </a:lnSpc>
                        <a:spcBef>
                          <a:spcPts val="0"/>
                        </a:spcBef>
                        <a:spcAft>
                          <a:spcPts val="0"/>
                        </a:spcAft>
                        <a:buClrTx/>
                        <a:buSzTx/>
                        <a:buFontTx/>
                        <a:buNone/>
                        <a:tabLst/>
                        <a:defRPr/>
                      </a:pPr>
                      <a:r>
                        <a:rPr lang="en-US" sz="1800" b="0" kern="100" dirty="0" smtClean="0">
                          <a:ln>
                            <a:solidFill>
                              <a:schemeClr val="accent5">
                                <a:lumMod val="20000"/>
                                <a:lumOff val="80000"/>
                              </a:schemeClr>
                            </a:solidFill>
                          </a:ln>
                          <a:latin typeface="Helvetica" pitchFamily="34" charset="0"/>
                        </a:rPr>
                        <a:t>Ovarian Cancer</a:t>
                      </a:r>
                      <a:endParaRPr lang="ko-KR" sz="1800" b="0"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tc>
                <a:tc>
                  <a:txBody>
                    <a:bodyPr/>
                    <a:lstStyle/>
                    <a:p>
                      <a:pPr algn="just" latinLnBrk="1">
                        <a:spcAft>
                          <a:spcPts val="0"/>
                        </a:spcAft>
                      </a:pPr>
                      <a:r>
                        <a:rPr lang="en-US" altLang="ko-KR" sz="1800" b="0" kern="100" dirty="0" smtClean="0">
                          <a:ln>
                            <a:solidFill>
                              <a:schemeClr val="accent5">
                                <a:lumMod val="20000"/>
                                <a:lumOff val="80000"/>
                              </a:schemeClr>
                            </a:solidFill>
                          </a:ln>
                          <a:latin typeface="Helvetica" pitchFamily="34" charset="0"/>
                          <a:ea typeface="맑은 고딕"/>
                          <a:cs typeface="Times New Roman"/>
                        </a:rPr>
                        <a:t>9</a:t>
                      </a:r>
                      <a:endParaRPr lang="ko-KR" sz="1800" b="0"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tc>
                <a:tc>
                  <a:txBody>
                    <a:bodyPr/>
                    <a:lstStyle/>
                    <a:p>
                      <a:pPr marL="0" marR="0" indent="0" algn="just" defTabSz="914400" rtl="0" eaLnBrk="1" fontAlgn="auto" latinLnBrk="1" hangingPunct="1">
                        <a:lnSpc>
                          <a:spcPct val="100000"/>
                        </a:lnSpc>
                        <a:spcBef>
                          <a:spcPts val="0"/>
                        </a:spcBef>
                        <a:spcAft>
                          <a:spcPts val="0"/>
                        </a:spcAft>
                        <a:buClrTx/>
                        <a:buSzTx/>
                        <a:buFontTx/>
                        <a:buNone/>
                        <a:tabLst/>
                        <a:defRPr/>
                      </a:pPr>
                      <a:r>
                        <a:rPr lang="en-US" altLang="ko-KR" sz="1800" b="0" kern="100" dirty="0" smtClean="0">
                          <a:ln>
                            <a:solidFill>
                              <a:schemeClr val="accent5">
                                <a:lumMod val="20000"/>
                                <a:lumOff val="80000"/>
                              </a:schemeClr>
                            </a:solidFill>
                          </a:ln>
                          <a:latin typeface="Helvetica" pitchFamily="34" charset="0"/>
                          <a:ea typeface="+mn-ea"/>
                          <a:cs typeface="+mn-cs"/>
                        </a:rPr>
                        <a:t>Phase II</a:t>
                      </a:r>
                      <a:endParaRPr lang="ko-KR" altLang="en-US" sz="1800" b="0" kern="100" dirty="0" smtClean="0">
                        <a:ln>
                          <a:solidFill>
                            <a:schemeClr val="accent5">
                              <a:lumMod val="20000"/>
                              <a:lumOff val="80000"/>
                            </a:schemeClr>
                          </a:solidFill>
                        </a:ln>
                        <a:latin typeface="Helvetica" pitchFamily="34" charset="0"/>
                        <a:ea typeface="+mn-ea"/>
                        <a:cs typeface="Times New Roman"/>
                      </a:endParaRPr>
                    </a:p>
                  </a:txBody>
                  <a:tcPr marL="68580" marR="68580" marT="0" marB="0" anchor="ctr"/>
                </a:tc>
              </a:tr>
              <a:tr h="280987">
                <a:tc>
                  <a:txBody>
                    <a:bodyPr/>
                    <a:lstStyle/>
                    <a:p>
                      <a:pPr algn="just" latinLnBrk="1">
                        <a:spcAft>
                          <a:spcPts val="0"/>
                        </a:spcAft>
                      </a:pPr>
                      <a:r>
                        <a:rPr lang="en-US" altLang="ko-KR" sz="1800" b="0" kern="100" dirty="0" smtClean="0">
                          <a:ln>
                            <a:solidFill>
                              <a:schemeClr val="accent5">
                                <a:lumMod val="20000"/>
                                <a:lumOff val="80000"/>
                              </a:schemeClr>
                            </a:solidFill>
                          </a:ln>
                          <a:latin typeface="Helvetica" pitchFamily="34" charset="0"/>
                          <a:ea typeface="+mn-ea"/>
                          <a:cs typeface="Times New Roman"/>
                        </a:rPr>
                        <a:t>Leukemia, </a:t>
                      </a:r>
                      <a:r>
                        <a:rPr lang="en-US" altLang="ko-KR" sz="1800" b="0" kern="100" dirty="0" err="1" smtClean="0">
                          <a:ln>
                            <a:solidFill>
                              <a:schemeClr val="accent5">
                                <a:lumMod val="20000"/>
                                <a:lumOff val="80000"/>
                              </a:schemeClr>
                            </a:solidFill>
                          </a:ln>
                          <a:latin typeface="Helvetica" pitchFamily="34" charset="0"/>
                          <a:ea typeface="+mn-ea"/>
                          <a:cs typeface="Times New Roman"/>
                        </a:rPr>
                        <a:t>Promyelocytic</a:t>
                      </a:r>
                      <a:r>
                        <a:rPr lang="en-US" altLang="ko-KR" sz="1800" b="0" kern="100" dirty="0" smtClean="0">
                          <a:ln>
                            <a:solidFill>
                              <a:schemeClr val="accent5">
                                <a:lumMod val="20000"/>
                                <a:lumOff val="80000"/>
                              </a:schemeClr>
                            </a:solidFill>
                          </a:ln>
                          <a:latin typeface="Helvetica" pitchFamily="34" charset="0"/>
                          <a:ea typeface="+mn-ea"/>
                          <a:cs typeface="Times New Roman"/>
                        </a:rPr>
                        <a:t>, Acute</a:t>
                      </a:r>
                      <a:endParaRPr lang="ko-KR" sz="1800" b="0"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tc>
                <a:tc>
                  <a:txBody>
                    <a:bodyPr/>
                    <a:lstStyle/>
                    <a:p>
                      <a:pPr algn="just" latinLnBrk="1">
                        <a:spcAft>
                          <a:spcPts val="0"/>
                        </a:spcAft>
                      </a:pPr>
                      <a:r>
                        <a:rPr lang="en-US" altLang="ko-KR" sz="1800" b="0" kern="100" dirty="0" smtClean="0">
                          <a:ln>
                            <a:solidFill>
                              <a:schemeClr val="accent5">
                                <a:lumMod val="20000"/>
                                <a:lumOff val="80000"/>
                              </a:schemeClr>
                            </a:solidFill>
                          </a:ln>
                          <a:latin typeface="Helvetica" pitchFamily="34" charset="0"/>
                          <a:ea typeface="맑은 고딕"/>
                          <a:cs typeface="Times New Roman"/>
                        </a:rPr>
                        <a:t>10</a:t>
                      </a:r>
                      <a:endParaRPr lang="ko-KR" sz="1800" b="0"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tc>
                <a:tc>
                  <a:txBody>
                    <a:bodyPr/>
                    <a:lstStyle/>
                    <a:p>
                      <a:pPr algn="just" latinLnBrk="1">
                        <a:spcAft>
                          <a:spcPts val="0"/>
                        </a:spcAft>
                      </a:pPr>
                      <a:r>
                        <a:rPr lang="en-US" altLang="ko-KR" sz="1800" b="0" kern="100" dirty="0" smtClean="0">
                          <a:ln>
                            <a:solidFill>
                              <a:schemeClr val="accent5">
                                <a:lumMod val="20000"/>
                                <a:lumOff val="80000"/>
                              </a:schemeClr>
                            </a:solidFill>
                          </a:ln>
                          <a:latin typeface="Helvetica" pitchFamily="34" charset="0"/>
                          <a:ea typeface="맑은 고딕"/>
                          <a:cs typeface="Times New Roman"/>
                        </a:rPr>
                        <a:t>-</a:t>
                      </a:r>
                      <a:endParaRPr lang="ko-KR" sz="1800" b="0"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tc>
              </a:tr>
              <a:tr h="280987">
                <a:tc>
                  <a:txBody>
                    <a:bodyPr/>
                    <a:lstStyle/>
                    <a:p>
                      <a:pPr algn="just" latinLnBrk="1">
                        <a:spcAft>
                          <a:spcPts val="0"/>
                        </a:spcAft>
                      </a:pPr>
                      <a:r>
                        <a:rPr lang="en-US" altLang="ko-KR" sz="1800" b="0" kern="100" dirty="0" smtClean="0">
                          <a:ln>
                            <a:solidFill>
                              <a:schemeClr val="accent5">
                                <a:lumMod val="20000"/>
                                <a:lumOff val="80000"/>
                              </a:schemeClr>
                            </a:solidFill>
                          </a:ln>
                          <a:latin typeface="Helvetica" pitchFamily="34" charset="0"/>
                          <a:ea typeface="+mn-ea"/>
                          <a:cs typeface="Times New Roman"/>
                        </a:rPr>
                        <a:t>Pancreatic </a:t>
                      </a:r>
                      <a:r>
                        <a:rPr lang="en-US" altLang="ko-KR" sz="1800" b="0" kern="100" dirty="0" err="1" smtClean="0">
                          <a:ln>
                            <a:solidFill>
                              <a:schemeClr val="accent5">
                                <a:lumMod val="20000"/>
                                <a:lumOff val="80000"/>
                              </a:schemeClr>
                            </a:solidFill>
                          </a:ln>
                          <a:latin typeface="Helvetica" pitchFamily="34" charset="0"/>
                          <a:ea typeface="+mn-ea"/>
                          <a:cs typeface="Times New Roman"/>
                        </a:rPr>
                        <a:t>Neoplasms</a:t>
                      </a:r>
                      <a:endParaRPr lang="ko-KR" sz="1800" b="0"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tc>
                <a:tc>
                  <a:txBody>
                    <a:bodyPr/>
                    <a:lstStyle/>
                    <a:p>
                      <a:pPr algn="just" latinLnBrk="1">
                        <a:spcAft>
                          <a:spcPts val="0"/>
                        </a:spcAft>
                      </a:pPr>
                      <a:r>
                        <a:rPr lang="en-US" altLang="ko-KR" sz="1800" b="0" kern="100" dirty="0" smtClean="0">
                          <a:ln>
                            <a:solidFill>
                              <a:schemeClr val="accent5">
                                <a:lumMod val="20000"/>
                                <a:lumOff val="80000"/>
                              </a:schemeClr>
                            </a:solidFill>
                          </a:ln>
                          <a:latin typeface="Helvetica" pitchFamily="34" charset="0"/>
                          <a:ea typeface="맑은 고딕"/>
                          <a:cs typeface="Times New Roman"/>
                        </a:rPr>
                        <a:t>11</a:t>
                      </a:r>
                      <a:endParaRPr lang="ko-KR" sz="1800" b="0"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tc>
                <a:tc>
                  <a:txBody>
                    <a:bodyPr/>
                    <a:lstStyle/>
                    <a:p>
                      <a:pPr algn="just" latinLnBrk="1">
                        <a:spcAft>
                          <a:spcPts val="0"/>
                        </a:spcAft>
                      </a:pPr>
                      <a:r>
                        <a:rPr lang="en-US" altLang="ko-KR" sz="1800" b="0" kern="100" dirty="0" smtClean="0">
                          <a:ln>
                            <a:solidFill>
                              <a:schemeClr val="accent5">
                                <a:lumMod val="20000"/>
                                <a:lumOff val="80000"/>
                              </a:schemeClr>
                            </a:solidFill>
                          </a:ln>
                          <a:latin typeface="Helvetica" pitchFamily="34" charset="0"/>
                          <a:ea typeface="맑은 고딕"/>
                          <a:cs typeface="Times New Roman"/>
                        </a:rPr>
                        <a:t>-</a:t>
                      </a:r>
                      <a:endParaRPr lang="ko-KR" sz="1800" b="0"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tc>
              </a:tr>
              <a:tr h="280987">
                <a:tc>
                  <a:txBody>
                    <a:bodyPr/>
                    <a:lstStyle/>
                    <a:p>
                      <a:pPr algn="just" latinLnBrk="1">
                        <a:spcAft>
                          <a:spcPts val="0"/>
                        </a:spcAft>
                      </a:pPr>
                      <a:r>
                        <a:rPr lang="en-US" altLang="ko-KR" sz="1800" b="0" kern="100" dirty="0" smtClean="0">
                          <a:ln>
                            <a:solidFill>
                              <a:schemeClr val="accent5">
                                <a:lumMod val="20000"/>
                                <a:lumOff val="80000"/>
                              </a:schemeClr>
                            </a:solidFill>
                          </a:ln>
                          <a:latin typeface="Helvetica" pitchFamily="34" charset="0"/>
                          <a:ea typeface="+mn-ea"/>
                          <a:cs typeface="Times New Roman"/>
                        </a:rPr>
                        <a:t>Carcinoma, </a:t>
                      </a:r>
                      <a:r>
                        <a:rPr lang="en-US" altLang="ko-KR" sz="1800" b="0" kern="100" dirty="0" err="1" smtClean="0">
                          <a:ln>
                            <a:solidFill>
                              <a:schemeClr val="accent5">
                                <a:lumMod val="20000"/>
                                <a:lumOff val="80000"/>
                              </a:schemeClr>
                            </a:solidFill>
                          </a:ln>
                          <a:latin typeface="Helvetica" pitchFamily="34" charset="0"/>
                          <a:ea typeface="+mn-ea"/>
                          <a:cs typeface="Times New Roman"/>
                        </a:rPr>
                        <a:t>Hepatocellular</a:t>
                      </a:r>
                      <a:endParaRPr lang="ko-KR" sz="1800" b="0"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tc>
                <a:tc>
                  <a:txBody>
                    <a:bodyPr/>
                    <a:lstStyle/>
                    <a:p>
                      <a:pPr algn="just" latinLnBrk="1">
                        <a:spcAft>
                          <a:spcPts val="0"/>
                        </a:spcAft>
                      </a:pPr>
                      <a:r>
                        <a:rPr lang="en-US" altLang="ko-KR" sz="1800" b="0" kern="100" dirty="0" smtClean="0">
                          <a:ln>
                            <a:solidFill>
                              <a:schemeClr val="accent5">
                                <a:lumMod val="20000"/>
                                <a:lumOff val="80000"/>
                              </a:schemeClr>
                            </a:solidFill>
                          </a:ln>
                          <a:latin typeface="Helvetica" pitchFamily="34" charset="0"/>
                          <a:ea typeface="맑은 고딕"/>
                          <a:cs typeface="Times New Roman"/>
                        </a:rPr>
                        <a:t>12</a:t>
                      </a:r>
                      <a:endParaRPr lang="ko-KR" sz="1800" b="0"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tc>
                <a:tc>
                  <a:txBody>
                    <a:bodyPr/>
                    <a:lstStyle/>
                    <a:p>
                      <a:pPr algn="just" latinLnBrk="1">
                        <a:spcAft>
                          <a:spcPts val="0"/>
                        </a:spcAft>
                      </a:pPr>
                      <a:r>
                        <a:rPr lang="en-US" altLang="ko-KR" sz="1800" b="0" kern="100" dirty="0" smtClean="0">
                          <a:ln>
                            <a:solidFill>
                              <a:schemeClr val="accent5">
                                <a:lumMod val="20000"/>
                                <a:lumOff val="80000"/>
                              </a:schemeClr>
                            </a:solidFill>
                          </a:ln>
                          <a:latin typeface="Helvetica" pitchFamily="34" charset="0"/>
                          <a:ea typeface="맑은 고딕"/>
                          <a:cs typeface="Times New Roman"/>
                        </a:rPr>
                        <a:t>-</a:t>
                      </a:r>
                      <a:endParaRPr lang="ko-KR" sz="1800" b="0"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tc>
              </a:tr>
              <a:tr h="280987">
                <a:tc>
                  <a:txBody>
                    <a:bodyPr/>
                    <a:lstStyle/>
                    <a:p>
                      <a:pPr algn="just" latinLnBrk="1">
                        <a:spcAft>
                          <a:spcPts val="0"/>
                        </a:spcAft>
                      </a:pPr>
                      <a:r>
                        <a:rPr lang="en-US" altLang="ko-KR" sz="1800" b="0" kern="100" dirty="0" smtClean="0">
                          <a:ln>
                            <a:solidFill>
                              <a:schemeClr val="accent5">
                                <a:lumMod val="20000"/>
                                <a:lumOff val="80000"/>
                              </a:schemeClr>
                            </a:solidFill>
                          </a:ln>
                          <a:latin typeface="Helvetica" pitchFamily="34" charset="0"/>
                          <a:ea typeface="+mn-ea"/>
                          <a:cs typeface="Times New Roman"/>
                        </a:rPr>
                        <a:t>Kidney Diseases</a:t>
                      </a:r>
                      <a:endParaRPr lang="ko-KR" sz="1800" b="0"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tc>
                <a:tc>
                  <a:txBody>
                    <a:bodyPr/>
                    <a:lstStyle/>
                    <a:p>
                      <a:pPr algn="just" latinLnBrk="1">
                        <a:spcAft>
                          <a:spcPts val="0"/>
                        </a:spcAft>
                      </a:pPr>
                      <a:r>
                        <a:rPr lang="en-US" altLang="ko-KR" sz="1800" b="0" kern="100" dirty="0" smtClean="0">
                          <a:ln>
                            <a:solidFill>
                              <a:schemeClr val="accent5">
                                <a:lumMod val="20000"/>
                                <a:lumOff val="80000"/>
                              </a:schemeClr>
                            </a:solidFill>
                          </a:ln>
                          <a:latin typeface="Helvetica" pitchFamily="34" charset="0"/>
                          <a:ea typeface="+mn-ea"/>
                          <a:cs typeface="+mn-cs"/>
                        </a:rPr>
                        <a:t>13</a:t>
                      </a:r>
                      <a:endParaRPr lang="ko-KR" sz="1800" b="0"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tc>
                <a:tc>
                  <a:txBody>
                    <a:bodyPr/>
                    <a:lstStyle/>
                    <a:p>
                      <a:pPr algn="just" latinLnBrk="1">
                        <a:spcAft>
                          <a:spcPts val="0"/>
                        </a:spcAft>
                      </a:pPr>
                      <a:r>
                        <a:rPr lang="en-US" altLang="ko-KR" sz="1800" b="0" kern="100" dirty="0" smtClean="0">
                          <a:ln>
                            <a:solidFill>
                              <a:schemeClr val="accent5">
                                <a:lumMod val="20000"/>
                                <a:lumOff val="80000"/>
                              </a:schemeClr>
                            </a:solidFill>
                          </a:ln>
                          <a:latin typeface="Helvetica" pitchFamily="34" charset="0"/>
                          <a:ea typeface="맑은 고딕"/>
                          <a:cs typeface="Times New Roman"/>
                        </a:rPr>
                        <a:t>-</a:t>
                      </a:r>
                      <a:endParaRPr lang="ko-KR" sz="1800" b="0"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tc>
              </a:tr>
              <a:tr h="321034">
                <a:tc>
                  <a:txBody>
                    <a:bodyPr/>
                    <a:lstStyle/>
                    <a:p>
                      <a:pPr marL="0" marR="0" indent="0" algn="just" defTabSz="914400" rtl="0" eaLnBrk="1" fontAlgn="auto" latinLnBrk="1" hangingPunct="1">
                        <a:lnSpc>
                          <a:spcPct val="100000"/>
                        </a:lnSpc>
                        <a:spcBef>
                          <a:spcPts val="0"/>
                        </a:spcBef>
                        <a:spcAft>
                          <a:spcPts val="0"/>
                        </a:spcAft>
                        <a:buClrTx/>
                        <a:buSzTx/>
                        <a:buFontTx/>
                        <a:buNone/>
                        <a:tabLst/>
                        <a:defRPr/>
                      </a:pPr>
                      <a:r>
                        <a:rPr lang="en-US" sz="1800" b="0" kern="100" dirty="0" smtClean="0">
                          <a:ln>
                            <a:solidFill>
                              <a:schemeClr val="accent5">
                                <a:lumMod val="20000"/>
                                <a:lumOff val="80000"/>
                              </a:schemeClr>
                            </a:solidFill>
                          </a:ln>
                          <a:latin typeface="Helvetica" pitchFamily="34" charset="0"/>
                        </a:rPr>
                        <a:t>Breast Cancer</a:t>
                      </a:r>
                      <a:endParaRPr lang="ko-KR" sz="1800" b="0"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tc>
                <a:tc>
                  <a:txBody>
                    <a:bodyPr/>
                    <a:lstStyle/>
                    <a:p>
                      <a:pPr algn="just" latinLnBrk="1">
                        <a:spcAft>
                          <a:spcPts val="0"/>
                        </a:spcAft>
                      </a:pPr>
                      <a:r>
                        <a:rPr lang="en-US" altLang="ko-KR" sz="1800" b="0" kern="100" dirty="0" smtClean="0">
                          <a:ln>
                            <a:solidFill>
                              <a:schemeClr val="accent5">
                                <a:lumMod val="20000"/>
                                <a:lumOff val="80000"/>
                              </a:schemeClr>
                            </a:solidFill>
                          </a:ln>
                          <a:latin typeface="Helvetica" pitchFamily="34" charset="0"/>
                          <a:ea typeface="맑은 고딕"/>
                          <a:cs typeface="Times New Roman"/>
                        </a:rPr>
                        <a:t>14</a:t>
                      </a:r>
                      <a:endParaRPr lang="ko-KR" sz="1800" b="0"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tc>
                <a:tc>
                  <a:txBody>
                    <a:bodyPr/>
                    <a:lstStyle/>
                    <a:p>
                      <a:pPr marL="0" marR="0" indent="0" algn="just" defTabSz="914400" rtl="0" eaLnBrk="1" fontAlgn="auto" latinLnBrk="1" hangingPunct="1">
                        <a:lnSpc>
                          <a:spcPct val="100000"/>
                        </a:lnSpc>
                        <a:spcBef>
                          <a:spcPts val="0"/>
                        </a:spcBef>
                        <a:spcAft>
                          <a:spcPts val="0"/>
                        </a:spcAft>
                        <a:buClrTx/>
                        <a:buSzTx/>
                        <a:buFontTx/>
                        <a:buNone/>
                        <a:tabLst/>
                        <a:defRPr/>
                      </a:pPr>
                      <a:r>
                        <a:rPr lang="en-US" altLang="ko-KR" sz="1800" b="0" kern="100" dirty="0" smtClean="0">
                          <a:ln>
                            <a:solidFill>
                              <a:schemeClr val="accent5">
                                <a:lumMod val="20000"/>
                                <a:lumOff val="80000"/>
                              </a:schemeClr>
                            </a:solidFill>
                          </a:ln>
                          <a:latin typeface="Helvetica" pitchFamily="34" charset="0"/>
                          <a:ea typeface="+mn-ea"/>
                          <a:cs typeface="+mn-cs"/>
                        </a:rPr>
                        <a:t>Phase II</a:t>
                      </a:r>
                      <a:endParaRPr lang="ko-KR" altLang="en-US" sz="1800" b="0" kern="100" dirty="0" smtClean="0">
                        <a:ln>
                          <a:solidFill>
                            <a:schemeClr val="accent5">
                              <a:lumMod val="20000"/>
                              <a:lumOff val="80000"/>
                            </a:schemeClr>
                          </a:solidFill>
                        </a:ln>
                        <a:latin typeface="Helvetica" pitchFamily="34" charset="0"/>
                        <a:ea typeface="+mn-ea"/>
                        <a:cs typeface="Times New Roman"/>
                      </a:endParaRPr>
                    </a:p>
                  </a:txBody>
                  <a:tcPr marL="68580" marR="68580" marT="0" marB="0" anchor="ctr"/>
                </a:tc>
              </a:tr>
              <a:tr h="280987">
                <a:tc>
                  <a:txBody>
                    <a:bodyPr/>
                    <a:lstStyle/>
                    <a:p>
                      <a:pPr algn="just" latinLnBrk="1">
                        <a:spcAft>
                          <a:spcPts val="0"/>
                        </a:spcAft>
                      </a:pPr>
                      <a:r>
                        <a:rPr lang="en-US" altLang="ko-KR" sz="1800" b="0" kern="100" dirty="0" smtClean="0">
                          <a:ln>
                            <a:solidFill>
                              <a:schemeClr val="accent5">
                                <a:lumMod val="20000"/>
                                <a:lumOff val="80000"/>
                              </a:schemeClr>
                            </a:solidFill>
                          </a:ln>
                          <a:latin typeface="Helvetica" pitchFamily="34" charset="0"/>
                          <a:ea typeface="+mn-ea"/>
                          <a:cs typeface="Times New Roman"/>
                        </a:rPr>
                        <a:t>Multiple Myeloma</a:t>
                      </a:r>
                      <a:endParaRPr lang="ko-KR" sz="1800" b="0"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tc>
                <a:tc>
                  <a:txBody>
                    <a:bodyPr/>
                    <a:lstStyle/>
                    <a:p>
                      <a:pPr algn="just" latinLnBrk="1">
                        <a:spcAft>
                          <a:spcPts val="0"/>
                        </a:spcAft>
                      </a:pPr>
                      <a:r>
                        <a:rPr lang="en-US" altLang="ko-KR" sz="1800" b="0" kern="100" dirty="0" smtClean="0">
                          <a:ln>
                            <a:solidFill>
                              <a:schemeClr val="accent5">
                                <a:lumMod val="20000"/>
                                <a:lumOff val="80000"/>
                              </a:schemeClr>
                            </a:solidFill>
                          </a:ln>
                          <a:latin typeface="Helvetica" pitchFamily="34" charset="0"/>
                          <a:ea typeface="맑은 고딕"/>
                          <a:cs typeface="Times New Roman"/>
                        </a:rPr>
                        <a:t>15</a:t>
                      </a:r>
                      <a:endParaRPr lang="ko-KR" sz="1800" b="0"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tc>
                <a:tc>
                  <a:txBody>
                    <a:bodyPr/>
                    <a:lstStyle/>
                    <a:p>
                      <a:pPr algn="just" latinLnBrk="1">
                        <a:spcAft>
                          <a:spcPts val="0"/>
                        </a:spcAft>
                      </a:pPr>
                      <a:r>
                        <a:rPr lang="en-US" altLang="ko-KR" sz="1800" b="0" kern="100" dirty="0" smtClean="0">
                          <a:ln>
                            <a:solidFill>
                              <a:schemeClr val="accent5">
                                <a:lumMod val="20000"/>
                                <a:lumOff val="80000"/>
                              </a:schemeClr>
                            </a:solidFill>
                          </a:ln>
                          <a:latin typeface="Helvetica" pitchFamily="34" charset="0"/>
                          <a:ea typeface="맑은 고딕"/>
                          <a:cs typeface="Times New Roman"/>
                        </a:rPr>
                        <a:t>-</a:t>
                      </a:r>
                      <a:endParaRPr lang="ko-KR" sz="1800" b="0"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tc>
              </a:tr>
              <a:tr h="280987">
                <a:tc>
                  <a:txBody>
                    <a:bodyPr/>
                    <a:lstStyle/>
                    <a:p>
                      <a:pPr algn="just" latinLnBrk="1">
                        <a:spcAft>
                          <a:spcPts val="0"/>
                        </a:spcAft>
                      </a:pPr>
                      <a:r>
                        <a:rPr lang="en-US" altLang="ko-KR" sz="1800" b="0" kern="100" dirty="0" smtClean="0">
                          <a:ln>
                            <a:solidFill>
                              <a:schemeClr val="accent5">
                                <a:lumMod val="20000"/>
                                <a:lumOff val="80000"/>
                              </a:schemeClr>
                            </a:solidFill>
                          </a:ln>
                          <a:latin typeface="Helvetica" pitchFamily="34" charset="0"/>
                          <a:ea typeface="+mn-ea"/>
                          <a:cs typeface="Times New Roman"/>
                        </a:rPr>
                        <a:t>Prostatic </a:t>
                      </a:r>
                      <a:r>
                        <a:rPr lang="en-US" altLang="ko-KR" sz="1800" b="0" kern="100" dirty="0" err="1" smtClean="0">
                          <a:ln>
                            <a:solidFill>
                              <a:schemeClr val="accent5">
                                <a:lumMod val="20000"/>
                                <a:lumOff val="80000"/>
                              </a:schemeClr>
                            </a:solidFill>
                          </a:ln>
                          <a:latin typeface="Helvetica" pitchFamily="34" charset="0"/>
                          <a:ea typeface="+mn-ea"/>
                          <a:cs typeface="Times New Roman"/>
                        </a:rPr>
                        <a:t>Neoplasms</a:t>
                      </a:r>
                      <a:endParaRPr lang="ko-KR" sz="1800" b="0"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tc>
                <a:tc>
                  <a:txBody>
                    <a:bodyPr/>
                    <a:lstStyle/>
                    <a:p>
                      <a:pPr algn="just" latinLnBrk="1">
                        <a:spcAft>
                          <a:spcPts val="0"/>
                        </a:spcAft>
                      </a:pPr>
                      <a:r>
                        <a:rPr lang="en-US" altLang="ko-KR" sz="1800" b="0" kern="100" dirty="0" smtClean="0">
                          <a:ln>
                            <a:solidFill>
                              <a:schemeClr val="accent5">
                                <a:lumMod val="20000"/>
                                <a:lumOff val="80000"/>
                              </a:schemeClr>
                            </a:solidFill>
                          </a:ln>
                          <a:latin typeface="Helvetica" pitchFamily="34" charset="0"/>
                          <a:ea typeface="맑은 고딕"/>
                          <a:cs typeface="Times New Roman"/>
                        </a:rPr>
                        <a:t>16</a:t>
                      </a:r>
                      <a:endParaRPr lang="ko-KR" sz="1800" b="0"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tc>
                <a:tc>
                  <a:txBody>
                    <a:bodyPr/>
                    <a:lstStyle/>
                    <a:p>
                      <a:pPr algn="just" latinLnBrk="1">
                        <a:spcAft>
                          <a:spcPts val="0"/>
                        </a:spcAft>
                      </a:pPr>
                      <a:r>
                        <a:rPr lang="en-US" altLang="ko-KR" sz="1800" b="0" kern="100" dirty="0" smtClean="0">
                          <a:ln>
                            <a:solidFill>
                              <a:schemeClr val="accent5">
                                <a:lumMod val="20000"/>
                                <a:lumOff val="80000"/>
                              </a:schemeClr>
                            </a:solidFill>
                          </a:ln>
                          <a:latin typeface="Helvetica" pitchFamily="34" charset="0"/>
                          <a:ea typeface="+mn-ea"/>
                          <a:cs typeface="Times New Roman"/>
                        </a:rPr>
                        <a:t>Phase II</a:t>
                      </a:r>
                      <a:endParaRPr lang="ko-KR" sz="1800" b="0"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tc>
              </a:tr>
            </a:tbl>
          </a:graphicData>
        </a:graphic>
      </p:graphicFrame>
    </p:spTree>
    <p:extLst>
      <p:ext uri="{BB962C8B-B14F-4D97-AF65-F5344CB8AC3E}">
        <p14:creationId xmlns:p14="http://schemas.microsoft.com/office/powerpoint/2010/main" val="1149563363"/>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b="1" dirty="0" smtClean="0">
                <a:latin typeface="Calibri" pitchFamily="34" charset="0"/>
              </a:rPr>
              <a:t>Drug repositioning  for </a:t>
            </a:r>
            <a:r>
              <a:rPr lang="en-US" altLang="ko-KR" b="1" dirty="0" err="1" smtClean="0">
                <a:latin typeface="Calibri" pitchFamily="34" charset="0"/>
              </a:rPr>
              <a:t>Sutent</a:t>
            </a:r>
            <a:r>
              <a:rPr lang="en-US" altLang="ko-KR" b="1" dirty="0" smtClean="0">
                <a:latin typeface="Calibri" pitchFamily="34" charset="0"/>
              </a:rPr>
              <a:t> </a:t>
            </a:r>
            <a:endParaRPr lang="ko-KR" altLang="en-US" dirty="0"/>
          </a:p>
        </p:txBody>
      </p:sp>
      <p:graphicFrame>
        <p:nvGraphicFramePr>
          <p:cNvPr id="4" name="내용 개체 틀 3"/>
          <p:cNvGraphicFramePr>
            <a:graphicFrameLocks/>
          </p:cNvGraphicFramePr>
          <p:nvPr/>
        </p:nvGraphicFramePr>
        <p:xfrm>
          <a:off x="1142975" y="1785931"/>
          <a:ext cx="6643735" cy="4572027"/>
        </p:xfrm>
        <a:graphic>
          <a:graphicData uri="http://schemas.openxmlformats.org/drawingml/2006/table">
            <a:tbl>
              <a:tblPr>
                <a:tableStyleId>{9D7B26C5-4107-4FEC-AEDC-1716B250A1EF}</a:tableStyleId>
              </a:tblPr>
              <a:tblGrid>
                <a:gridCol w="3538511"/>
                <a:gridCol w="1805363"/>
                <a:gridCol w="1299861"/>
              </a:tblGrid>
              <a:tr h="753487">
                <a:tc>
                  <a:txBody>
                    <a:bodyPr/>
                    <a:lstStyle/>
                    <a:p>
                      <a:pPr algn="just" latinLnBrk="1">
                        <a:spcAft>
                          <a:spcPts val="0"/>
                        </a:spcAft>
                      </a:pPr>
                      <a:r>
                        <a:rPr lang="en-US" sz="2400" b="1" kern="100" dirty="0" smtClean="0">
                          <a:ln>
                            <a:solidFill>
                              <a:schemeClr val="accent5">
                                <a:lumMod val="20000"/>
                                <a:lumOff val="80000"/>
                              </a:schemeClr>
                            </a:solidFill>
                          </a:ln>
                          <a:latin typeface="Helvetica" pitchFamily="34" charset="0"/>
                        </a:rPr>
                        <a:t>Indication</a:t>
                      </a:r>
                      <a:endParaRPr lang="ko-KR" sz="2400" b="1"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algn="just" latinLnBrk="1">
                        <a:spcAft>
                          <a:spcPts val="0"/>
                        </a:spcAft>
                      </a:pPr>
                      <a:r>
                        <a:rPr lang="en-US" sz="2400" b="1" kern="100" dirty="0" err="1">
                          <a:ln>
                            <a:solidFill>
                              <a:schemeClr val="accent5">
                                <a:lumMod val="20000"/>
                                <a:lumOff val="80000"/>
                              </a:schemeClr>
                            </a:solidFill>
                          </a:ln>
                          <a:latin typeface="Helvetica" pitchFamily="34" charset="0"/>
                        </a:rPr>
                        <a:t>Rank</a:t>
                      </a:r>
                      <a:r>
                        <a:rPr lang="en-US" sz="2400" b="1" kern="100" baseline="-25000" dirty="0" err="1">
                          <a:ln>
                            <a:solidFill>
                              <a:schemeClr val="accent5">
                                <a:lumMod val="20000"/>
                                <a:lumOff val="80000"/>
                              </a:schemeClr>
                            </a:solidFill>
                          </a:ln>
                          <a:latin typeface="Helvetica" pitchFamily="34" charset="0"/>
                        </a:rPr>
                        <a:t>PostNet</a:t>
                      </a:r>
                      <a:endParaRPr lang="ko-KR" sz="2400" b="1"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algn="just" latinLnBrk="1">
                        <a:spcAft>
                          <a:spcPts val="0"/>
                        </a:spcAft>
                      </a:pPr>
                      <a:r>
                        <a:rPr lang="en-US" sz="2400" b="1" kern="100" dirty="0" smtClean="0">
                          <a:ln>
                            <a:solidFill>
                              <a:schemeClr val="accent5">
                                <a:lumMod val="20000"/>
                                <a:lumOff val="80000"/>
                              </a:schemeClr>
                            </a:solidFill>
                          </a:ln>
                          <a:latin typeface="Helvetica" pitchFamily="34" charset="0"/>
                        </a:rPr>
                        <a:t>Phase</a:t>
                      </a:r>
                      <a:endParaRPr lang="ko-KR" sz="2400" b="1" kern="100" dirty="0">
                        <a:ln>
                          <a:solidFill>
                            <a:schemeClr val="accent5">
                              <a:lumMod val="20000"/>
                              <a:lumOff val="80000"/>
                            </a:schemeClr>
                          </a:solidFill>
                        </a:ln>
                        <a:latin typeface="Helvetica" pitchFamily="34" charset="0"/>
                        <a:ea typeface="맑은 고딕"/>
                        <a:cs typeface="Times New Roman"/>
                      </a:endParaRPr>
                    </a:p>
                  </a:txBody>
                  <a:tcPr marL="68580" marR="68580" marT="0" marB="0" anchor="ctr">
                    <a:lnB w="12700" cap="flat" cmpd="sng" algn="ctr">
                      <a:solidFill>
                        <a:schemeClr val="tx1"/>
                      </a:solidFill>
                      <a:prstDash val="solid"/>
                      <a:round/>
                      <a:headEnd type="none" w="med" len="med"/>
                      <a:tailEnd type="none" w="med" len="med"/>
                    </a:lnB>
                  </a:tcPr>
                </a:tc>
              </a:tr>
              <a:tr h="381854">
                <a:tc>
                  <a:txBody>
                    <a:bodyPr/>
                    <a:lstStyle/>
                    <a:p>
                      <a:pPr marL="0" algn="just" defTabSz="914400" rtl="0" eaLnBrk="1" latinLnBrk="1" hangingPunct="1">
                        <a:spcAft>
                          <a:spcPts val="0"/>
                        </a:spcAft>
                      </a:pPr>
                      <a:r>
                        <a:rPr lang="en-US" altLang="ko-KR" sz="1800" b="0" kern="100" dirty="0" smtClean="0">
                          <a:ln>
                            <a:solidFill>
                              <a:schemeClr val="accent5">
                                <a:lumMod val="20000"/>
                                <a:lumOff val="80000"/>
                              </a:schemeClr>
                            </a:solidFill>
                          </a:ln>
                          <a:solidFill>
                            <a:schemeClr val="tx1"/>
                          </a:solidFill>
                          <a:latin typeface="Helvetica" pitchFamily="34" charset="0"/>
                          <a:ea typeface="+mn-ea"/>
                          <a:cs typeface="Times New Roman"/>
                        </a:rPr>
                        <a:t>Carcinoma, </a:t>
                      </a:r>
                      <a:r>
                        <a:rPr lang="en-US" altLang="ko-KR" sz="1800" b="0" kern="100" dirty="0" err="1" smtClean="0">
                          <a:ln>
                            <a:solidFill>
                              <a:schemeClr val="accent5">
                                <a:lumMod val="20000"/>
                                <a:lumOff val="80000"/>
                              </a:schemeClr>
                            </a:solidFill>
                          </a:ln>
                          <a:solidFill>
                            <a:schemeClr val="tx1"/>
                          </a:solidFill>
                          <a:latin typeface="Helvetica" pitchFamily="34" charset="0"/>
                          <a:ea typeface="+mn-ea"/>
                          <a:cs typeface="Times New Roman"/>
                        </a:rPr>
                        <a:t>Hepatocellular</a:t>
                      </a:r>
                      <a:endParaRPr lang="ko-KR" altLang="ko-KR" sz="1800" b="0" kern="100" dirty="0" smtClean="0">
                        <a:ln>
                          <a:solidFill>
                            <a:schemeClr val="accent5">
                              <a:lumMod val="20000"/>
                              <a:lumOff val="80000"/>
                            </a:schemeClr>
                          </a:solidFill>
                        </a:ln>
                        <a:solidFill>
                          <a:schemeClr val="tx1"/>
                        </a:solidFill>
                        <a:latin typeface="Helvetica" pitchFamily="34" charset="0"/>
                        <a:ea typeface="+mn-ea"/>
                        <a:cs typeface="Times New Roman"/>
                      </a:endParaRPr>
                    </a:p>
                  </a:txBody>
                  <a:tcPr marL="68580" marR="68580" marT="0" marB="0" anchor="ctr">
                    <a:lnT w="12700" cap="flat" cmpd="sng" algn="ctr">
                      <a:solidFill>
                        <a:schemeClr val="tx1"/>
                      </a:solidFill>
                      <a:prstDash val="solid"/>
                      <a:round/>
                      <a:headEnd type="none" w="med" len="med"/>
                      <a:tailEnd type="none" w="med" len="med"/>
                    </a:lnT>
                  </a:tcPr>
                </a:tc>
                <a:tc>
                  <a:txBody>
                    <a:bodyPr/>
                    <a:lstStyle/>
                    <a:p>
                      <a:pPr marL="0" algn="just" defTabSz="914400" rtl="0" eaLnBrk="1" latinLnBrk="1" hangingPunct="1">
                        <a:spcAft>
                          <a:spcPts val="0"/>
                        </a:spcAft>
                      </a:pPr>
                      <a:r>
                        <a:rPr lang="en-US" altLang="ko-KR" sz="1800" b="0" kern="100" dirty="0" smtClean="0">
                          <a:ln>
                            <a:solidFill>
                              <a:schemeClr val="accent5">
                                <a:lumMod val="20000"/>
                                <a:lumOff val="80000"/>
                              </a:schemeClr>
                            </a:solidFill>
                          </a:ln>
                          <a:solidFill>
                            <a:schemeClr val="tx1"/>
                          </a:solidFill>
                          <a:latin typeface="Helvetica" pitchFamily="34" charset="0"/>
                          <a:ea typeface="+mn-ea"/>
                          <a:cs typeface="Times New Roman"/>
                        </a:rPr>
                        <a:t>1</a:t>
                      </a:r>
                      <a:endParaRPr lang="ko-KR" altLang="ko-KR" sz="1800" b="0" kern="100" dirty="0">
                        <a:ln>
                          <a:solidFill>
                            <a:schemeClr val="accent5">
                              <a:lumMod val="20000"/>
                              <a:lumOff val="80000"/>
                            </a:schemeClr>
                          </a:solidFill>
                        </a:ln>
                        <a:solidFill>
                          <a:schemeClr val="tx1"/>
                        </a:solidFill>
                        <a:latin typeface="Helvetica" pitchFamily="34" charset="0"/>
                        <a:ea typeface="+mn-ea"/>
                        <a:cs typeface="Times New Roman"/>
                      </a:endParaRPr>
                    </a:p>
                  </a:txBody>
                  <a:tcPr marL="68580" marR="68580" marT="0" marB="0" anchor="ctr">
                    <a:lnT w="12700" cap="flat" cmpd="sng" algn="ctr">
                      <a:solidFill>
                        <a:schemeClr val="tx1"/>
                      </a:solidFill>
                      <a:prstDash val="solid"/>
                      <a:round/>
                      <a:headEnd type="none" w="med" len="med"/>
                      <a:tailEnd type="none" w="med" len="med"/>
                    </a:lnT>
                  </a:tcPr>
                </a:tc>
                <a:tc>
                  <a:txBody>
                    <a:bodyPr/>
                    <a:lstStyle/>
                    <a:p>
                      <a:pPr marL="0" algn="just" defTabSz="914400" rtl="0" eaLnBrk="1" latinLnBrk="1" hangingPunct="1">
                        <a:spcAft>
                          <a:spcPts val="0"/>
                        </a:spcAft>
                      </a:pPr>
                      <a:r>
                        <a:rPr lang="en-US" altLang="ko-KR" sz="1800" b="0" kern="100" dirty="0" smtClean="0">
                          <a:ln>
                            <a:solidFill>
                              <a:schemeClr val="accent5">
                                <a:lumMod val="20000"/>
                                <a:lumOff val="80000"/>
                              </a:schemeClr>
                            </a:solidFill>
                          </a:ln>
                          <a:solidFill>
                            <a:schemeClr val="tx1"/>
                          </a:solidFill>
                          <a:latin typeface="Helvetica" pitchFamily="34" charset="0"/>
                          <a:ea typeface="+mn-ea"/>
                          <a:cs typeface="Times New Roman"/>
                        </a:rPr>
                        <a:t>Phase II</a:t>
                      </a:r>
                      <a:endParaRPr lang="ko-KR" altLang="ko-KR" sz="1800" b="0" kern="100" dirty="0" smtClean="0">
                        <a:ln>
                          <a:solidFill>
                            <a:schemeClr val="accent5">
                              <a:lumMod val="20000"/>
                              <a:lumOff val="80000"/>
                            </a:schemeClr>
                          </a:solidFill>
                        </a:ln>
                        <a:solidFill>
                          <a:schemeClr val="tx1"/>
                        </a:solidFill>
                        <a:latin typeface="Helvetica" pitchFamily="34" charset="0"/>
                        <a:ea typeface="+mn-ea"/>
                        <a:cs typeface="Times New Roman"/>
                      </a:endParaRPr>
                    </a:p>
                  </a:txBody>
                  <a:tcPr marL="68580" marR="68580" marT="0" marB="0" anchor="ctr">
                    <a:lnT w="12700" cap="flat" cmpd="sng" algn="ctr">
                      <a:solidFill>
                        <a:schemeClr val="tx1"/>
                      </a:solidFill>
                      <a:prstDash val="solid"/>
                      <a:round/>
                      <a:headEnd type="none" w="med" len="med"/>
                      <a:tailEnd type="none" w="med" len="med"/>
                    </a:lnT>
                  </a:tcPr>
                </a:tc>
              </a:tr>
              <a:tr h="381854">
                <a:tc>
                  <a:txBody>
                    <a:bodyPr/>
                    <a:lstStyle/>
                    <a:p>
                      <a:pPr marL="0" algn="just" defTabSz="914400" rtl="0" eaLnBrk="1" latinLnBrk="1" hangingPunct="1">
                        <a:spcAft>
                          <a:spcPts val="0"/>
                        </a:spcAft>
                      </a:pPr>
                      <a:r>
                        <a:rPr lang="en-US" altLang="ko-KR" sz="1800" b="0" kern="100" dirty="0" smtClean="0">
                          <a:ln>
                            <a:solidFill>
                              <a:schemeClr val="accent5">
                                <a:lumMod val="20000"/>
                                <a:lumOff val="80000"/>
                              </a:schemeClr>
                            </a:solidFill>
                          </a:ln>
                          <a:solidFill>
                            <a:schemeClr val="tx1"/>
                          </a:solidFill>
                          <a:latin typeface="Helvetica" pitchFamily="34" charset="0"/>
                          <a:ea typeface="+mn-ea"/>
                          <a:cs typeface="Times New Roman"/>
                        </a:rPr>
                        <a:t>Uterine Cervical </a:t>
                      </a:r>
                      <a:r>
                        <a:rPr lang="en-US" altLang="ko-KR" sz="1800" b="0" kern="100" dirty="0" err="1" smtClean="0">
                          <a:ln>
                            <a:solidFill>
                              <a:schemeClr val="accent5">
                                <a:lumMod val="20000"/>
                                <a:lumOff val="80000"/>
                              </a:schemeClr>
                            </a:solidFill>
                          </a:ln>
                          <a:solidFill>
                            <a:schemeClr val="tx1"/>
                          </a:solidFill>
                          <a:latin typeface="Helvetica" pitchFamily="34" charset="0"/>
                          <a:ea typeface="+mn-ea"/>
                          <a:cs typeface="Times New Roman"/>
                        </a:rPr>
                        <a:t>Neoplasms</a:t>
                      </a:r>
                      <a:endParaRPr lang="ko-KR" altLang="ko-KR" sz="1800" b="0" kern="100" dirty="0" smtClean="0">
                        <a:ln>
                          <a:solidFill>
                            <a:schemeClr val="accent5">
                              <a:lumMod val="20000"/>
                              <a:lumOff val="80000"/>
                            </a:schemeClr>
                          </a:solidFill>
                        </a:ln>
                        <a:solidFill>
                          <a:schemeClr val="tx1"/>
                        </a:solidFill>
                        <a:latin typeface="Helvetica" pitchFamily="34" charset="0"/>
                        <a:ea typeface="+mn-ea"/>
                        <a:cs typeface="Times New Roman"/>
                      </a:endParaRPr>
                    </a:p>
                  </a:txBody>
                  <a:tcPr marL="68580" marR="68580" marT="0" marB="0" anchor="ctr"/>
                </a:tc>
                <a:tc>
                  <a:txBody>
                    <a:bodyPr/>
                    <a:lstStyle/>
                    <a:p>
                      <a:pPr marL="0" algn="just" defTabSz="914400" rtl="0" eaLnBrk="1" latinLnBrk="1" hangingPunct="1">
                        <a:spcAft>
                          <a:spcPts val="0"/>
                        </a:spcAft>
                      </a:pPr>
                      <a:r>
                        <a:rPr lang="en-US" altLang="ko-KR" sz="1800" b="0" kern="100" dirty="0" smtClean="0">
                          <a:ln>
                            <a:solidFill>
                              <a:schemeClr val="accent5">
                                <a:lumMod val="20000"/>
                                <a:lumOff val="80000"/>
                              </a:schemeClr>
                            </a:solidFill>
                          </a:ln>
                          <a:solidFill>
                            <a:schemeClr val="tx1"/>
                          </a:solidFill>
                          <a:latin typeface="Helvetica" pitchFamily="34" charset="0"/>
                          <a:ea typeface="+mn-ea"/>
                          <a:cs typeface="Times New Roman"/>
                        </a:rPr>
                        <a:t>2</a:t>
                      </a:r>
                      <a:endParaRPr lang="ko-KR" altLang="ko-KR" sz="1800" b="0" kern="100" dirty="0">
                        <a:ln>
                          <a:solidFill>
                            <a:schemeClr val="accent5">
                              <a:lumMod val="20000"/>
                              <a:lumOff val="80000"/>
                            </a:schemeClr>
                          </a:solidFill>
                        </a:ln>
                        <a:solidFill>
                          <a:schemeClr val="tx1"/>
                        </a:solidFill>
                        <a:latin typeface="Helvetica" pitchFamily="34" charset="0"/>
                        <a:ea typeface="+mn-ea"/>
                        <a:cs typeface="Times New Roman"/>
                      </a:endParaRPr>
                    </a:p>
                  </a:txBody>
                  <a:tcPr marL="68580" marR="68580" marT="0" marB="0" anchor="ctr"/>
                </a:tc>
                <a:tc>
                  <a:txBody>
                    <a:bodyPr/>
                    <a:lstStyle/>
                    <a:p>
                      <a:pPr marL="0" algn="just" defTabSz="914400" rtl="0" eaLnBrk="1" latinLnBrk="1" hangingPunct="1">
                        <a:spcAft>
                          <a:spcPts val="0"/>
                        </a:spcAft>
                      </a:pPr>
                      <a:r>
                        <a:rPr lang="en-US" altLang="ko-KR" sz="1800" b="0" kern="100" dirty="0" smtClean="0">
                          <a:ln>
                            <a:solidFill>
                              <a:schemeClr val="accent5">
                                <a:lumMod val="20000"/>
                                <a:lumOff val="80000"/>
                              </a:schemeClr>
                            </a:solidFill>
                          </a:ln>
                          <a:solidFill>
                            <a:schemeClr val="tx1"/>
                          </a:solidFill>
                          <a:latin typeface="Helvetica" pitchFamily="34" charset="0"/>
                          <a:ea typeface="+mn-ea"/>
                          <a:cs typeface="Times New Roman"/>
                        </a:rPr>
                        <a:t>-</a:t>
                      </a:r>
                      <a:endParaRPr lang="ko-KR" altLang="ko-KR" sz="1800" b="0" kern="100" dirty="0" smtClean="0">
                        <a:ln>
                          <a:solidFill>
                            <a:schemeClr val="accent5">
                              <a:lumMod val="20000"/>
                              <a:lumOff val="80000"/>
                            </a:schemeClr>
                          </a:solidFill>
                        </a:ln>
                        <a:solidFill>
                          <a:schemeClr val="tx1"/>
                        </a:solidFill>
                        <a:latin typeface="Helvetica" pitchFamily="34" charset="0"/>
                        <a:ea typeface="+mn-ea"/>
                        <a:cs typeface="Times New Roman"/>
                      </a:endParaRPr>
                    </a:p>
                  </a:txBody>
                  <a:tcPr marL="68580" marR="68580" marT="0" marB="0" anchor="ctr"/>
                </a:tc>
              </a:tr>
              <a:tr h="381854">
                <a:tc>
                  <a:txBody>
                    <a:bodyPr/>
                    <a:lstStyle/>
                    <a:p>
                      <a:pPr marL="0" algn="just" defTabSz="914400" rtl="0" eaLnBrk="1" latinLnBrk="1" hangingPunct="1">
                        <a:spcAft>
                          <a:spcPts val="0"/>
                        </a:spcAft>
                      </a:pPr>
                      <a:r>
                        <a:rPr lang="en-US" altLang="ko-KR" sz="1800" b="0" kern="100" dirty="0" smtClean="0">
                          <a:ln>
                            <a:solidFill>
                              <a:schemeClr val="accent5">
                                <a:lumMod val="20000"/>
                                <a:lumOff val="80000"/>
                              </a:schemeClr>
                            </a:solidFill>
                          </a:ln>
                          <a:solidFill>
                            <a:schemeClr val="tx1"/>
                          </a:solidFill>
                          <a:latin typeface="Helvetica" pitchFamily="34" charset="0"/>
                          <a:ea typeface="+mn-ea"/>
                          <a:cs typeface="Times New Roman"/>
                        </a:rPr>
                        <a:t>Urinary Bladder </a:t>
                      </a:r>
                      <a:r>
                        <a:rPr lang="en-US" altLang="ko-KR" sz="1800" b="0" kern="100" dirty="0" err="1" smtClean="0">
                          <a:ln>
                            <a:solidFill>
                              <a:schemeClr val="accent5">
                                <a:lumMod val="20000"/>
                                <a:lumOff val="80000"/>
                              </a:schemeClr>
                            </a:solidFill>
                          </a:ln>
                          <a:solidFill>
                            <a:schemeClr val="tx1"/>
                          </a:solidFill>
                          <a:latin typeface="Helvetica" pitchFamily="34" charset="0"/>
                          <a:ea typeface="+mn-ea"/>
                          <a:cs typeface="Times New Roman"/>
                        </a:rPr>
                        <a:t>Neoplasms</a:t>
                      </a:r>
                      <a:endParaRPr lang="ko-KR" altLang="ko-KR" sz="1800" b="0" kern="100" dirty="0" smtClean="0">
                        <a:ln>
                          <a:solidFill>
                            <a:schemeClr val="accent5">
                              <a:lumMod val="20000"/>
                              <a:lumOff val="80000"/>
                            </a:schemeClr>
                          </a:solidFill>
                        </a:ln>
                        <a:solidFill>
                          <a:schemeClr val="tx1"/>
                        </a:solidFill>
                        <a:latin typeface="Helvetica" pitchFamily="34" charset="0"/>
                        <a:ea typeface="+mn-ea"/>
                        <a:cs typeface="Times New Roman"/>
                      </a:endParaRPr>
                    </a:p>
                  </a:txBody>
                  <a:tcPr marL="68580" marR="68580" marT="0" marB="0" anchor="ctr"/>
                </a:tc>
                <a:tc>
                  <a:txBody>
                    <a:bodyPr/>
                    <a:lstStyle/>
                    <a:p>
                      <a:pPr marL="0" algn="just" defTabSz="914400" rtl="0" eaLnBrk="1" latinLnBrk="1" hangingPunct="1">
                        <a:spcAft>
                          <a:spcPts val="0"/>
                        </a:spcAft>
                      </a:pPr>
                      <a:r>
                        <a:rPr lang="en-US" altLang="ko-KR" sz="1800" b="0" kern="100" dirty="0" smtClean="0">
                          <a:ln>
                            <a:solidFill>
                              <a:schemeClr val="accent5">
                                <a:lumMod val="20000"/>
                                <a:lumOff val="80000"/>
                              </a:schemeClr>
                            </a:solidFill>
                          </a:ln>
                          <a:solidFill>
                            <a:schemeClr val="tx1"/>
                          </a:solidFill>
                          <a:latin typeface="Helvetica" pitchFamily="34" charset="0"/>
                          <a:ea typeface="+mn-ea"/>
                          <a:cs typeface="Times New Roman"/>
                        </a:rPr>
                        <a:t>3</a:t>
                      </a:r>
                      <a:endParaRPr lang="ko-KR" altLang="ko-KR" sz="1800" b="0" kern="100" dirty="0">
                        <a:ln>
                          <a:solidFill>
                            <a:schemeClr val="accent5">
                              <a:lumMod val="20000"/>
                              <a:lumOff val="80000"/>
                            </a:schemeClr>
                          </a:solidFill>
                        </a:ln>
                        <a:solidFill>
                          <a:schemeClr val="tx1"/>
                        </a:solidFill>
                        <a:latin typeface="Helvetica" pitchFamily="34" charset="0"/>
                        <a:ea typeface="+mn-ea"/>
                        <a:cs typeface="Times New Roman"/>
                      </a:endParaRPr>
                    </a:p>
                  </a:txBody>
                  <a:tcPr marL="68580" marR="68580" marT="0" marB="0" anchor="ctr"/>
                </a:tc>
                <a:tc>
                  <a:txBody>
                    <a:bodyPr/>
                    <a:lstStyle/>
                    <a:p>
                      <a:pPr marL="0" algn="just" defTabSz="914400" rtl="0" eaLnBrk="1" latinLnBrk="1" hangingPunct="1">
                        <a:spcAft>
                          <a:spcPts val="0"/>
                        </a:spcAft>
                      </a:pPr>
                      <a:r>
                        <a:rPr lang="en-US" altLang="ko-KR" sz="1800" b="0" kern="100" dirty="0" smtClean="0">
                          <a:ln>
                            <a:solidFill>
                              <a:schemeClr val="accent5">
                                <a:lumMod val="20000"/>
                                <a:lumOff val="80000"/>
                              </a:schemeClr>
                            </a:solidFill>
                          </a:ln>
                          <a:solidFill>
                            <a:schemeClr val="tx1"/>
                          </a:solidFill>
                          <a:latin typeface="Helvetica" pitchFamily="34" charset="0"/>
                          <a:ea typeface="+mn-ea"/>
                          <a:cs typeface="Times New Roman"/>
                        </a:rPr>
                        <a:t>Phase II</a:t>
                      </a:r>
                      <a:endParaRPr lang="ko-KR" altLang="ko-KR" sz="1800" b="0" kern="100" dirty="0" smtClean="0">
                        <a:ln>
                          <a:solidFill>
                            <a:schemeClr val="accent5">
                              <a:lumMod val="20000"/>
                              <a:lumOff val="80000"/>
                            </a:schemeClr>
                          </a:solidFill>
                        </a:ln>
                        <a:solidFill>
                          <a:schemeClr val="tx1"/>
                        </a:solidFill>
                        <a:latin typeface="Helvetica" pitchFamily="34" charset="0"/>
                        <a:ea typeface="+mn-ea"/>
                        <a:cs typeface="Times New Roman"/>
                      </a:endParaRPr>
                    </a:p>
                  </a:txBody>
                  <a:tcPr marL="68580" marR="68580" marT="0" marB="0" anchor="ctr"/>
                </a:tc>
              </a:tr>
              <a:tr h="381854">
                <a:tc>
                  <a:txBody>
                    <a:bodyPr/>
                    <a:lstStyle/>
                    <a:p>
                      <a:pPr marL="0" algn="just" defTabSz="914400" rtl="0" eaLnBrk="1" latinLnBrk="1" hangingPunct="1">
                        <a:spcAft>
                          <a:spcPts val="0"/>
                        </a:spcAft>
                      </a:pPr>
                      <a:r>
                        <a:rPr lang="en-US" altLang="ko-KR" sz="1800" b="0" kern="100" dirty="0" smtClean="0">
                          <a:ln>
                            <a:solidFill>
                              <a:schemeClr val="accent5">
                                <a:lumMod val="20000"/>
                                <a:lumOff val="80000"/>
                              </a:schemeClr>
                            </a:solidFill>
                          </a:ln>
                          <a:solidFill>
                            <a:schemeClr val="tx1"/>
                          </a:solidFill>
                          <a:latin typeface="Helvetica" pitchFamily="34" charset="0"/>
                          <a:ea typeface="+mn-ea"/>
                          <a:cs typeface="Times New Roman"/>
                        </a:rPr>
                        <a:t>Arthritis, Experimental</a:t>
                      </a:r>
                      <a:endParaRPr lang="ko-KR" altLang="ko-KR" sz="1800" b="0" kern="100" dirty="0" smtClean="0">
                        <a:ln>
                          <a:solidFill>
                            <a:schemeClr val="accent5">
                              <a:lumMod val="20000"/>
                              <a:lumOff val="80000"/>
                            </a:schemeClr>
                          </a:solidFill>
                        </a:ln>
                        <a:solidFill>
                          <a:schemeClr val="tx1"/>
                        </a:solidFill>
                        <a:latin typeface="Helvetica" pitchFamily="34" charset="0"/>
                        <a:ea typeface="+mn-ea"/>
                        <a:cs typeface="Times New Roman"/>
                      </a:endParaRPr>
                    </a:p>
                  </a:txBody>
                  <a:tcPr marL="68580" marR="68580" marT="0" marB="0" anchor="ctr"/>
                </a:tc>
                <a:tc>
                  <a:txBody>
                    <a:bodyPr/>
                    <a:lstStyle/>
                    <a:p>
                      <a:pPr marL="0" algn="just" defTabSz="914400" rtl="0" eaLnBrk="1" latinLnBrk="1" hangingPunct="1">
                        <a:spcAft>
                          <a:spcPts val="0"/>
                        </a:spcAft>
                      </a:pPr>
                      <a:r>
                        <a:rPr lang="en-US" altLang="ko-KR" sz="1800" b="0" kern="100" dirty="0" smtClean="0">
                          <a:ln>
                            <a:solidFill>
                              <a:schemeClr val="accent5">
                                <a:lumMod val="20000"/>
                                <a:lumOff val="80000"/>
                              </a:schemeClr>
                            </a:solidFill>
                          </a:ln>
                          <a:solidFill>
                            <a:schemeClr val="tx1"/>
                          </a:solidFill>
                          <a:latin typeface="Helvetica" pitchFamily="34" charset="0"/>
                          <a:ea typeface="+mn-ea"/>
                          <a:cs typeface="Times New Roman"/>
                        </a:rPr>
                        <a:t>4</a:t>
                      </a:r>
                      <a:endParaRPr lang="ko-KR" altLang="ko-KR" sz="1800" b="0" kern="100" dirty="0">
                        <a:ln>
                          <a:solidFill>
                            <a:schemeClr val="accent5">
                              <a:lumMod val="20000"/>
                              <a:lumOff val="80000"/>
                            </a:schemeClr>
                          </a:solidFill>
                        </a:ln>
                        <a:solidFill>
                          <a:schemeClr val="tx1"/>
                        </a:solidFill>
                        <a:latin typeface="Helvetica" pitchFamily="34" charset="0"/>
                        <a:ea typeface="+mn-ea"/>
                        <a:cs typeface="Times New Roman"/>
                      </a:endParaRPr>
                    </a:p>
                  </a:txBody>
                  <a:tcPr marL="68580" marR="68580" marT="0" marB="0" anchor="ctr"/>
                </a:tc>
                <a:tc>
                  <a:txBody>
                    <a:bodyPr/>
                    <a:lstStyle/>
                    <a:p>
                      <a:pPr marL="0" algn="just" defTabSz="914400" rtl="0" eaLnBrk="1" latinLnBrk="1" hangingPunct="1">
                        <a:spcAft>
                          <a:spcPts val="0"/>
                        </a:spcAft>
                      </a:pPr>
                      <a:r>
                        <a:rPr lang="en-US" altLang="ko-KR" sz="1800" b="0" kern="100" dirty="0" smtClean="0">
                          <a:ln>
                            <a:solidFill>
                              <a:schemeClr val="accent5">
                                <a:lumMod val="20000"/>
                                <a:lumOff val="80000"/>
                              </a:schemeClr>
                            </a:solidFill>
                          </a:ln>
                          <a:solidFill>
                            <a:schemeClr val="tx1"/>
                          </a:solidFill>
                          <a:latin typeface="Helvetica" pitchFamily="34" charset="0"/>
                          <a:ea typeface="+mn-ea"/>
                          <a:cs typeface="Times New Roman"/>
                        </a:rPr>
                        <a:t>-</a:t>
                      </a:r>
                      <a:endParaRPr lang="ko-KR" altLang="ko-KR" sz="1800" b="0" kern="100" dirty="0" smtClean="0">
                        <a:ln>
                          <a:solidFill>
                            <a:schemeClr val="accent5">
                              <a:lumMod val="20000"/>
                              <a:lumOff val="80000"/>
                            </a:schemeClr>
                          </a:solidFill>
                        </a:ln>
                        <a:solidFill>
                          <a:schemeClr val="tx1"/>
                        </a:solidFill>
                        <a:latin typeface="Helvetica" pitchFamily="34" charset="0"/>
                        <a:ea typeface="+mn-ea"/>
                        <a:cs typeface="Times New Roman"/>
                      </a:endParaRPr>
                    </a:p>
                  </a:txBody>
                  <a:tcPr marL="68580" marR="68580" marT="0" marB="0" anchor="ctr"/>
                </a:tc>
              </a:tr>
              <a:tr h="381854">
                <a:tc>
                  <a:txBody>
                    <a:bodyPr/>
                    <a:lstStyle/>
                    <a:p>
                      <a:pPr marL="0" algn="just" defTabSz="914400" rtl="0" eaLnBrk="1" latinLnBrk="1" hangingPunct="1">
                        <a:spcAft>
                          <a:spcPts val="0"/>
                        </a:spcAft>
                      </a:pPr>
                      <a:r>
                        <a:rPr lang="en-US" altLang="ko-KR" sz="1800" b="0" kern="100" dirty="0" smtClean="0">
                          <a:ln>
                            <a:solidFill>
                              <a:schemeClr val="accent5">
                                <a:lumMod val="20000"/>
                                <a:lumOff val="80000"/>
                              </a:schemeClr>
                            </a:solidFill>
                          </a:ln>
                          <a:solidFill>
                            <a:schemeClr val="tx1"/>
                          </a:solidFill>
                          <a:latin typeface="Helvetica" pitchFamily="34" charset="0"/>
                          <a:ea typeface="+mn-ea"/>
                          <a:cs typeface="Times New Roman"/>
                        </a:rPr>
                        <a:t>Breast Cancer</a:t>
                      </a:r>
                      <a:endParaRPr lang="ko-KR" altLang="ko-KR" sz="1800" b="0" kern="100" dirty="0" smtClean="0">
                        <a:ln>
                          <a:solidFill>
                            <a:schemeClr val="accent5">
                              <a:lumMod val="20000"/>
                              <a:lumOff val="80000"/>
                            </a:schemeClr>
                          </a:solidFill>
                        </a:ln>
                        <a:solidFill>
                          <a:schemeClr val="tx1"/>
                        </a:solidFill>
                        <a:latin typeface="Helvetica" pitchFamily="34" charset="0"/>
                        <a:ea typeface="+mn-ea"/>
                        <a:cs typeface="Times New Roman"/>
                      </a:endParaRPr>
                    </a:p>
                  </a:txBody>
                  <a:tcPr marL="68580" marR="68580" marT="0" marB="0" anchor="ctr"/>
                </a:tc>
                <a:tc>
                  <a:txBody>
                    <a:bodyPr/>
                    <a:lstStyle/>
                    <a:p>
                      <a:pPr marL="0" algn="just" defTabSz="914400" rtl="0" eaLnBrk="1" latinLnBrk="1" hangingPunct="1">
                        <a:spcAft>
                          <a:spcPts val="0"/>
                        </a:spcAft>
                      </a:pPr>
                      <a:r>
                        <a:rPr lang="en-US" altLang="ko-KR" sz="1800" b="0" kern="100" dirty="0" smtClean="0">
                          <a:ln>
                            <a:solidFill>
                              <a:schemeClr val="accent5">
                                <a:lumMod val="20000"/>
                                <a:lumOff val="80000"/>
                              </a:schemeClr>
                            </a:solidFill>
                          </a:ln>
                          <a:solidFill>
                            <a:schemeClr val="tx1"/>
                          </a:solidFill>
                          <a:latin typeface="Helvetica" pitchFamily="34" charset="0"/>
                          <a:ea typeface="+mn-ea"/>
                          <a:cs typeface="Times New Roman"/>
                        </a:rPr>
                        <a:t>5</a:t>
                      </a:r>
                      <a:endParaRPr lang="ko-KR" altLang="ko-KR" sz="1800" b="0" kern="100" dirty="0">
                        <a:ln>
                          <a:solidFill>
                            <a:schemeClr val="accent5">
                              <a:lumMod val="20000"/>
                              <a:lumOff val="80000"/>
                            </a:schemeClr>
                          </a:solidFill>
                        </a:ln>
                        <a:solidFill>
                          <a:schemeClr val="tx1"/>
                        </a:solidFill>
                        <a:latin typeface="Helvetica" pitchFamily="34" charset="0"/>
                        <a:ea typeface="+mn-ea"/>
                        <a:cs typeface="Times New Roman"/>
                      </a:endParaRPr>
                    </a:p>
                  </a:txBody>
                  <a:tcPr marL="68580" marR="68580" marT="0" marB="0" anchor="ctr"/>
                </a:tc>
                <a:tc>
                  <a:txBody>
                    <a:bodyPr/>
                    <a:lstStyle/>
                    <a:p>
                      <a:pPr marL="0" marR="0" indent="0" algn="just" defTabSz="914400" rtl="0" eaLnBrk="1" fontAlgn="auto" latinLnBrk="1" hangingPunct="1">
                        <a:lnSpc>
                          <a:spcPct val="100000"/>
                        </a:lnSpc>
                        <a:spcBef>
                          <a:spcPts val="0"/>
                        </a:spcBef>
                        <a:spcAft>
                          <a:spcPts val="0"/>
                        </a:spcAft>
                        <a:buClrTx/>
                        <a:buSzTx/>
                        <a:buFontTx/>
                        <a:buNone/>
                        <a:tabLst/>
                        <a:defRPr/>
                      </a:pPr>
                      <a:r>
                        <a:rPr lang="en-US" altLang="ko-KR" sz="1800" b="0" kern="100" dirty="0" smtClean="0">
                          <a:ln>
                            <a:solidFill>
                              <a:schemeClr val="accent5">
                                <a:lumMod val="20000"/>
                                <a:lumOff val="80000"/>
                              </a:schemeClr>
                            </a:solidFill>
                          </a:ln>
                          <a:solidFill>
                            <a:schemeClr val="tx1"/>
                          </a:solidFill>
                          <a:latin typeface="Helvetica" pitchFamily="34" charset="0"/>
                          <a:ea typeface="+mn-ea"/>
                          <a:cs typeface="Times New Roman"/>
                        </a:rPr>
                        <a:t>Phase II</a:t>
                      </a:r>
                      <a:endParaRPr lang="ko-KR" altLang="en-US" sz="1800" b="0" kern="100" dirty="0" smtClean="0">
                        <a:ln>
                          <a:solidFill>
                            <a:schemeClr val="accent5">
                              <a:lumMod val="20000"/>
                              <a:lumOff val="80000"/>
                            </a:schemeClr>
                          </a:solidFill>
                        </a:ln>
                        <a:solidFill>
                          <a:schemeClr val="tx1"/>
                        </a:solidFill>
                        <a:latin typeface="Helvetica" pitchFamily="34" charset="0"/>
                        <a:ea typeface="+mn-ea"/>
                        <a:cs typeface="Times New Roman"/>
                      </a:endParaRPr>
                    </a:p>
                  </a:txBody>
                  <a:tcPr marL="68580" marR="68580" marT="0" marB="0" anchor="ctr"/>
                </a:tc>
              </a:tr>
              <a:tr h="381854">
                <a:tc>
                  <a:txBody>
                    <a:bodyPr/>
                    <a:lstStyle/>
                    <a:p>
                      <a:pPr marL="0" algn="just" defTabSz="914400" rtl="0" eaLnBrk="1" latinLnBrk="1" hangingPunct="1">
                        <a:spcAft>
                          <a:spcPts val="0"/>
                        </a:spcAft>
                      </a:pPr>
                      <a:r>
                        <a:rPr lang="en-US" altLang="ko-KR" sz="1800" b="0" kern="100" dirty="0" smtClean="0">
                          <a:ln>
                            <a:solidFill>
                              <a:schemeClr val="accent5">
                                <a:lumMod val="20000"/>
                                <a:lumOff val="80000"/>
                              </a:schemeClr>
                            </a:solidFill>
                          </a:ln>
                          <a:solidFill>
                            <a:schemeClr val="tx1"/>
                          </a:solidFill>
                          <a:latin typeface="Helvetica" pitchFamily="34" charset="0"/>
                          <a:ea typeface="+mn-ea"/>
                          <a:cs typeface="Times New Roman"/>
                        </a:rPr>
                        <a:t>Liver Cirrhosis, Experimental</a:t>
                      </a:r>
                      <a:endParaRPr lang="ko-KR" altLang="ko-KR" sz="1800" b="0" kern="100" dirty="0" smtClean="0">
                        <a:ln>
                          <a:solidFill>
                            <a:schemeClr val="accent5">
                              <a:lumMod val="20000"/>
                              <a:lumOff val="80000"/>
                            </a:schemeClr>
                          </a:solidFill>
                        </a:ln>
                        <a:solidFill>
                          <a:schemeClr val="tx1"/>
                        </a:solidFill>
                        <a:latin typeface="Helvetica" pitchFamily="34" charset="0"/>
                        <a:ea typeface="+mn-ea"/>
                        <a:cs typeface="Times New Roman"/>
                      </a:endParaRPr>
                    </a:p>
                  </a:txBody>
                  <a:tcPr marL="68580" marR="68580" marT="0" marB="0" anchor="ctr"/>
                </a:tc>
                <a:tc>
                  <a:txBody>
                    <a:bodyPr/>
                    <a:lstStyle/>
                    <a:p>
                      <a:pPr marL="0" algn="just" defTabSz="914400" rtl="0" eaLnBrk="1" latinLnBrk="1" hangingPunct="1">
                        <a:spcAft>
                          <a:spcPts val="0"/>
                        </a:spcAft>
                      </a:pPr>
                      <a:r>
                        <a:rPr lang="en-US" altLang="ko-KR" sz="1800" b="0" kern="100" dirty="0" smtClean="0">
                          <a:ln>
                            <a:solidFill>
                              <a:schemeClr val="accent5">
                                <a:lumMod val="20000"/>
                                <a:lumOff val="80000"/>
                              </a:schemeClr>
                            </a:solidFill>
                          </a:ln>
                          <a:solidFill>
                            <a:schemeClr val="tx1"/>
                          </a:solidFill>
                          <a:latin typeface="Helvetica" pitchFamily="34" charset="0"/>
                          <a:ea typeface="+mn-ea"/>
                          <a:cs typeface="Times New Roman"/>
                        </a:rPr>
                        <a:t>6</a:t>
                      </a:r>
                      <a:endParaRPr lang="ko-KR" altLang="ko-KR" sz="1800" b="0" kern="100" dirty="0">
                        <a:ln>
                          <a:solidFill>
                            <a:schemeClr val="accent5">
                              <a:lumMod val="20000"/>
                              <a:lumOff val="80000"/>
                            </a:schemeClr>
                          </a:solidFill>
                        </a:ln>
                        <a:solidFill>
                          <a:schemeClr val="tx1"/>
                        </a:solidFill>
                        <a:latin typeface="Helvetica" pitchFamily="34" charset="0"/>
                        <a:ea typeface="+mn-ea"/>
                        <a:cs typeface="Times New Roman"/>
                      </a:endParaRPr>
                    </a:p>
                  </a:txBody>
                  <a:tcPr marL="68580" marR="68580" marT="0" marB="0" anchor="ctr"/>
                </a:tc>
                <a:tc>
                  <a:txBody>
                    <a:bodyPr/>
                    <a:lstStyle/>
                    <a:p>
                      <a:pPr marL="0" algn="just" defTabSz="914400" rtl="0" eaLnBrk="1" latinLnBrk="1" hangingPunct="1">
                        <a:spcAft>
                          <a:spcPts val="0"/>
                        </a:spcAft>
                      </a:pPr>
                      <a:r>
                        <a:rPr lang="en-US" altLang="ko-KR" sz="1800" b="0" kern="100" dirty="0" smtClean="0">
                          <a:ln>
                            <a:solidFill>
                              <a:schemeClr val="accent5">
                                <a:lumMod val="20000"/>
                                <a:lumOff val="80000"/>
                              </a:schemeClr>
                            </a:solidFill>
                          </a:ln>
                          <a:solidFill>
                            <a:schemeClr val="tx1"/>
                          </a:solidFill>
                          <a:latin typeface="Helvetica" pitchFamily="34" charset="0"/>
                          <a:ea typeface="+mn-ea"/>
                          <a:cs typeface="Times New Roman"/>
                        </a:rPr>
                        <a:t>-</a:t>
                      </a:r>
                      <a:endParaRPr lang="ko-KR" altLang="ko-KR" sz="1800" b="0" kern="100" dirty="0" smtClean="0">
                        <a:ln>
                          <a:solidFill>
                            <a:schemeClr val="accent5">
                              <a:lumMod val="20000"/>
                              <a:lumOff val="80000"/>
                            </a:schemeClr>
                          </a:solidFill>
                        </a:ln>
                        <a:solidFill>
                          <a:schemeClr val="tx1"/>
                        </a:solidFill>
                        <a:latin typeface="Helvetica" pitchFamily="34" charset="0"/>
                        <a:ea typeface="+mn-ea"/>
                        <a:cs typeface="Times New Roman"/>
                      </a:endParaRPr>
                    </a:p>
                  </a:txBody>
                  <a:tcPr marL="68580" marR="68580" marT="0" marB="0" anchor="ctr"/>
                </a:tc>
              </a:tr>
              <a:tr h="381854">
                <a:tc>
                  <a:txBody>
                    <a:bodyPr/>
                    <a:lstStyle/>
                    <a:p>
                      <a:pPr marL="0" algn="just" defTabSz="914400" rtl="0" eaLnBrk="1" latinLnBrk="1" hangingPunct="1">
                        <a:spcAft>
                          <a:spcPts val="0"/>
                        </a:spcAft>
                      </a:pPr>
                      <a:r>
                        <a:rPr lang="en-US" altLang="ko-KR" sz="1800" b="0" kern="100" dirty="0" smtClean="0">
                          <a:ln>
                            <a:solidFill>
                              <a:schemeClr val="accent5">
                                <a:lumMod val="20000"/>
                                <a:lumOff val="80000"/>
                              </a:schemeClr>
                            </a:solidFill>
                          </a:ln>
                          <a:solidFill>
                            <a:schemeClr val="tx1"/>
                          </a:solidFill>
                          <a:latin typeface="Helvetica" pitchFamily="34" charset="0"/>
                          <a:ea typeface="+mn-ea"/>
                          <a:cs typeface="Times New Roman"/>
                        </a:rPr>
                        <a:t>Melanoma</a:t>
                      </a:r>
                      <a:endParaRPr lang="ko-KR" altLang="ko-KR" sz="1800" b="0" kern="100" dirty="0" smtClean="0">
                        <a:ln>
                          <a:solidFill>
                            <a:schemeClr val="accent5">
                              <a:lumMod val="20000"/>
                              <a:lumOff val="80000"/>
                            </a:schemeClr>
                          </a:solidFill>
                        </a:ln>
                        <a:solidFill>
                          <a:schemeClr val="tx1"/>
                        </a:solidFill>
                        <a:latin typeface="Helvetica" pitchFamily="34" charset="0"/>
                        <a:ea typeface="+mn-ea"/>
                        <a:cs typeface="Times New Roman"/>
                      </a:endParaRPr>
                    </a:p>
                  </a:txBody>
                  <a:tcPr marL="68580" marR="68580" marT="0" marB="0" anchor="ctr"/>
                </a:tc>
                <a:tc>
                  <a:txBody>
                    <a:bodyPr/>
                    <a:lstStyle/>
                    <a:p>
                      <a:pPr marL="0" algn="just" defTabSz="914400" rtl="0" eaLnBrk="1" latinLnBrk="1" hangingPunct="1">
                        <a:spcAft>
                          <a:spcPts val="0"/>
                        </a:spcAft>
                      </a:pPr>
                      <a:r>
                        <a:rPr lang="en-US" altLang="ko-KR" sz="1800" b="0" kern="100" dirty="0" smtClean="0">
                          <a:ln>
                            <a:solidFill>
                              <a:schemeClr val="accent5">
                                <a:lumMod val="20000"/>
                                <a:lumOff val="80000"/>
                              </a:schemeClr>
                            </a:solidFill>
                          </a:ln>
                          <a:solidFill>
                            <a:schemeClr val="tx1"/>
                          </a:solidFill>
                          <a:latin typeface="Helvetica" pitchFamily="34" charset="0"/>
                          <a:ea typeface="+mn-ea"/>
                          <a:cs typeface="Times New Roman"/>
                        </a:rPr>
                        <a:t>7</a:t>
                      </a:r>
                      <a:endParaRPr lang="ko-KR" altLang="ko-KR" sz="1800" b="0" kern="100" dirty="0">
                        <a:ln>
                          <a:solidFill>
                            <a:schemeClr val="accent5">
                              <a:lumMod val="20000"/>
                              <a:lumOff val="80000"/>
                            </a:schemeClr>
                          </a:solidFill>
                        </a:ln>
                        <a:solidFill>
                          <a:schemeClr val="tx1"/>
                        </a:solidFill>
                        <a:latin typeface="Helvetica" pitchFamily="34" charset="0"/>
                        <a:ea typeface="+mn-ea"/>
                        <a:cs typeface="Times New Roman"/>
                      </a:endParaRPr>
                    </a:p>
                  </a:txBody>
                  <a:tcPr marL="68580" marR="68580" marT="0" marB="0" anchor="ctr"/>
                </a:tc>
                <a:tc>
                  <a:txBody>
                    <a:bodyPr/>
                    <a:lstStyle/>
                    <a:p>
                      <a:pPr marL="0" algn="just" defTabSz="914400" rtl="0" eaLnBrk="1" latinLnBrk="1" hangingPunct="1">
                        <a:spcAft>
                          <a:spcPts val="0"/>
                        </a:spcAft>
                      </a:pPr>
                      <a:r>
                        <a:rPr lang="en-US" altLang="ko-KR" sz="1800" b="0" kern="100" dirty="0" smtClean="0">
                          <a:ln>
                            <a:solidFill>
                              <a:schemeClr val="accent5">
                                <a:lumMod val="20000"/>
                                <a:lumOff val="80000"/>
                              </a:schemeClr>
                            </a:solidFill>
                          </a:ln>
                          <a:solidFill>
                            <a:schemeClr val="tx1"/>
                          </a:solidFill>
                          <a:latin typeface="Helvetica" pitchFamily="34" charset="0"/>
                          <a:ea typeface="+mn-ea"/>
                          <a:cs typeface="Times New Roman"/>
                        </a:rPr>
                        <a:t>Phase II</a:t>
                      </a:r>
                      <a:endParaRPr lang="ko-KR" altLang="ko-KR" sz="1800" b="0" kern="100" dirty="0" smtClean="0">
                        <a:ln>
                          <a:solidFill>
                            <a:schemeClr val="accent5">
                              <a:lumMod val="20000"/>
                              <a:lumOff val="80000"/>
                            </a:schemeClr>
                          </a:solidFill>
                        </a:ln>
                        <a:solidFill>
                          <a:schemeClr val="tx1"/>
                        </a:solidFill>
                        <a:latin typeface="Helvetica" pitchFamily="34" charset="0"/>
                        <a:ea typeface="+mn-ea"/>
                        <a:cs typeface="Times New Roman"/>
                      </a:endParaRPr>
                    </a:p>
                  </a:txBody>
                  <a:tcPr marL="68580" marR="68580" marT="0" marB="0" anchor="ctr"/>
                </a:tc>
              </a:tr>
              <a:tr h="381854">
                <a:tc>
                  <a:txBody>
                    <a:bodyPr/>
                    <a:lstStyle/>
                    <a:p>
                      <a:pPr marL="0" algn="just" defTabSz="914400" rtl="0" eaLnBrk="1" latinLnBrk="1" hangingPunct="1">
                        <a:spcAft>
                          <a:spcPts val="0"/>
                        </a:spcAft>
                      </a:pPr>
                      <a:r>
                        <a:rPr lang="en-US" altLang="ko-KR" sz="1800" b="0" kern="100" dirty="0" err="1" smtClean="0">
                          <a:ln>
                            <a:solidFill>
                              <a:schemeClr val="accent5">
                                <a:lumMod val="20000"/>
                                <a:lumOff val="80000"/>
                              </a:schemeClr>
                            </a:solidFill>
                          </a:ln>
                          <a:solidFill>
                            <a:schemeClr val="tx1"/>
                          </a:solidFill>
                          <a:latin typeface="Helvetica" pitchFamily="34" charset="0"/>
                          <a:ea typeface="+mn-ea"/>
                          <a:cs typeface="Times New Roman"/>
                        </a:rPr>
                        <a:t>Neoplasms</a:t>
                      </a:r>
                      <a:endParaRPr lang="ko-KR" altLang="ko-KR" sz="1800" b="0" kern="100" dirty="0" smtClean="0">
                        <a:ln>
                          <a:solidFill>
                            <a:schemeClr val="accent5">
                              <a:lumMod val="20000"/>
                              <a:lumOff val="80000"/>
                            </a:schemeClr>
                          </a:solidFill>
                        </a:ln>
                        <a:solidFill>
                          <a:schemeClr val="tx1"/>
                        </a:solidFill>
                        <a:latin typeface="Helvetica" pitchFamily="34" charset="0"/>
                        <a:ea typeface="+mn-ea"/>
                        <a:cs typeface="Times New Roman"/>
                      </a:endParaRPr>
                    </a:p>
                  </a:txBody>
                  <a:tcPr marL="68580" marR="68580" marT="0" marB="0" anchor="ctr"/>
                </a:tc>
                <a:tc>
                  <a:txBody>
                    <a:bodyPr/>
                    <a:lstStyle/>
                    <a:p>
                      <a:pPr marL="0" algn="just" defTabSz="914400" rtl="0" eaLnBrk="1" latinLnBrk="1" hangingPunct="1">
                        <a:spcAft>
                          <a:spcPts val="0"/>
                        </a:spcAft>
                      </a:pPr>
                      <a:r>
                        <a:rPr lang="en-US" altLang="ko-KR" sz="1800" b="0" kern="100" dirty="0" smtClean="0">
                          <a:ln>
                            <a:solidFill>
                              <a:schemeClr val="accent5">
                                <a:lumMod val="20000"/>
                                <a:lumOff val="80000"/>
                              </a:schemeClr>
                            </a:solidFill>
                          </a:ln>
                          <a:solidFill>
                            <a:schemeClr val="tx1"/>
                          </a:solidFill>
                          <a:latin typeface="Helvetica" pitchFamily="34" charset="0"/>
                          <a:ea typeface="+mn-ea"/>
                          <a:cs typeface="Times New Roman"/>
                        </a:rPr>
                        <a:t>8</a:t>
                      </a:r>
                      <a:endParaRPr lang="ko-KR" altLang="ko-KR" sz="1800" b="0" kern="100" dirty="0">
                        <a:ln>
                          <a:solidFill>
                            <a:schemeClr val="accent5">
                              <a:lumMod val="20000"/>
                              <a:lumOff val="80000"/>
                            </a:schemeClr>
                          </a:solidFill>
                        </a:ln>
                        <a:solidFill>
                          <a:schemeClr val="tx1"/>
                        </a:solidFill>
                        <a:latin typeface="Helvetica" pitchFamily="34" charset="0"/>
                        <a:ea typeface="+mn-ea"/>
                        <a:cs typeface="Times New Roman"/>
                      </a:endParaRPr>
                    </a:p>
                  </a:txBody>
                  <a:tcPr marL="68580" marR="68580" marT="0" marB="0" anchor="ctr"/>
                </a:tc>
                <a:tc>
                  <a:txBody>
                    <a:bodyPr/>
                    <a:lstStyle/>
                    <a:p>
                      <a:pPr marL="0" algn="just" defTabSz="914400" rtl="0" eaLnBrk="1" latinLnBrk="1" hangingPunct="1">
                        <a:spcAft>
                          <a:spcPts val="0"/>
                        </a:spcAft>
                      </a:pPr>
                      <a:r>
                        <a:rPr lang="en-US" altLang="ko-KR" sz="1800" b="0" kern="100" dirty="0" smtClean="0">
                          <a:ln>
                            <a:solidFill>
                              <a:schemeClr val="accent5">
                                <a:lumMod val="20000"/>
                                <a:lumOff val="80000"/>
                              </a:schemeClr>
                            </a:solidFill>
                          </a:ln>
                          <a:solidFill>
                            <a:schemeClr val="tx1"/>
                          </a:solidFill>
                          <a:latin typeface="Helvetica" pitchFamily="34" charset="0"/>
                          <a:ea typeface="+mn-ea"/>
                          <a:cs typeface="Times New Roman"/>
                        </a:rPr>
                        <a:t>-</a:t>
                      </a:r>
                      <a:endParaRPr lang="ko-KR" altLang="ko-KR" sz="1800" b="0" kern="100" dirty="0" smtClean="0">
                        <a:ln>
                          <a:solidFill>
                            <a:schemeClr val="accent5">
                              <a:lumMod val="20000"/>
                              <a:lumOff val="80000"/>
                            </a:schemeClr>
                          </a:solidFill>
                        </a:ln>
                        <a:solidFill>
                          <a:schemeClr val="tx1"/>
                        </a:solidFill>
                        <a:latin typeface="Helvetica" pitchFamily="34" charset="0"/>
                        <a:ea typeface="+mn-ea"/>
                        <a:cs typeface="Times New Roman"/>
                      </a:endParaRPr>
                    </a:p>
                  </a:txBody>
                  <a:tcPr marL="68580" marR="68580" marT="0" marB="0" anchor="ctr"/>
                </a:tc>
              </a:tr>
              <a:tr h="381854">
                <a:tc>
                  <a:txBody>
                    <a:bodyPr/>
                    <a:lstStyle/>
                    <a:p>
                      <a:pPr marL="0" algn="just" defTabSz="914400" rtl="0" eaLnBrk="1" latinLnBrk="1" hangingPunct="1">
                        <a:spcAft>
                          <a:spcPts val="0"/>
                        </a:spcAft>
                      </a:pPr>
                      <a:r>
                        <a:rPr lang="en-US" altLang="ko-KR" sz="1800" b="0" kern="100" dirty="0" smtClean="0">
                          <a:ln>
                            <a:solidFill>
                              <a:schemeClr val="accent5">
                                <a:lumMod val="20000"/>
                                <a:lumOff val="80000"/>
                              </a:schemeClr>
                            </a:solidFill>
                          </a:ln>
                          <a:solidFill>
                            <a:schemeClr val="tx1"/>
                          </a:solidFill>
                          <a:latin typeface="Helvetica" pitchFamily="34" charset="0"/>
                          <a:ea typeface="+mn-ea"/>
                          <a:cs typeface="Times New Roman"/>
                        </a:rPr>
                        <a:t>Carcinoma, </a:t>
                      </a:r>
                      <a:r>
                        <a:rPr lang="en-US" altLang="ko-KR" sz="1800" b="0" kern="100" dirty="0" err="1" smtClean="0">
                          <a:ln>
                            <a:solidFill>
                              <a:schemeClr val="accent5">
                                <a:lumMod val="20000"/>
                                <a:lumOff val="80000"/>
                              </a:schemeClr>
                            </a:solidFill>
                          </a:ln>
                          <a:solidFill>
                            <a:schemeClr val="tx1"/>
                          </a:solidFill>
                          <a:latin typeface="Helvetica" pitchFamily="34" charset="0"/>
                          <a:ea typeface="+mn-ea"/>
                          <a:cs typeface="Times New Roman"/>
                        </a:rPr>
                        <a:t>Squamous</a:t>
                      </a:r>
                      <a:r>
                        <a:rPr lang="en-US" altLang="ko-KR" sz="1800" b="0" kern="100" dirty="0" smtClean="0">
                          <a:ln>
                            <a:solidFill>
                              <a:schemeClr val="accent5">
                                <a:lumMod val="20000"/>
                                <a:lumOff val="80000"/>
                              </a:schemeClr>
                            </a:solidFill>
                          </a:ln>
                          <a:solidFill>
                            <a:schemeClr val="tx1"/>
                          </a:solidFill>
                          <a:latin typeface="Helvetica" pitchFamily="34" charset="0"/>
                          <a:ea typeface="+mn-ea"/>
                          <a:cs typeface="Times New Roman"/>
                        </a:rPr>
                        <a:t> Cell</a:t>
                      </a:r>
                      <a:endParaRPr lang="ko-KR" altLang="ko-KR" sz="1800" b="0" kern="100" dirty="0" smtClean="0">
                        <a:ln>
                          <a:solidFill>
                            <a:schemeClr val="accent5">
                              <a:lumMod val="20000"/>
                              <a:lumOff val="80000"/>
                            </a:schemeClr>
                          </a:solidFill>
                        </a:ln>
                        <a:solidFill>
                          <a:schemeClr val="tx1"/>
                        </a:solidFill>
                        <a:latin typeface="Helvetica" pitchFamily="34" charset="0"/>
                        <a:ea typeface="+mn-ea"/>
                        <a:cs typeface="Times New Roman"/>
                      </a:endParaRPr>
                    </a:p>
                  </a:txBody>
                  <a:tcPr marL="68580" marR="68580" marT="0" marB="0" anchor="ctr"/>
                </a:tc>
                <a:tc>
                  <a:txBody>
                    <a:bodyPr/>
                    <a:lstStyle/>
                    <a:p>
                      <a:pPr marL="0" algn="just" defTabSz="914400" rtl="0" eaLnBrk="1" latinLnBrk="1" hangingPunct="1">
                        <a:spcAft>
                          <a:spcPts val="0"/>
                        </a:spcAft>
                      </a:pPr>
                      <a:r>
                        <a:rPr lang="en-US" altLang="ko-KR" sz="1800" b="0" kern="100" dirty="0" smtClean="0">
                          <a:ln>
                            <a:solidFill>
                              <a:schemeClr val="accent5">
                                <a:lumMod val="20000"/>
                                <a:lumOff val="80000"/>
                              </a:schemeClr>
                            </a:solidFill>
                          </a:ln>
                          <a:solidFill>
                            <a:schemeClr val="tx1"/>
                          </a:solidFill>
                          <a:latin typeface="Helvetica" pitchFamily="34" charset="0"/>
                          <a:ea typeface="+mn-ea"/>
                          <a:cs typeface="Times New Roman"/>
                        </a:rPr>
                        <a:t>9</a:t>
                      </a:r>
                      <a:endParaRPr lang="ko-KR" altLang="ko-KR" sz="1800" b="0" kern="100" dirty="0">
                        <a:ln>
                          <a:solidFill>
                            <a:schemeClr val="accent5">
                              <a:lumMod val="20000"/>
                              <a:lumOff val="80000"/>
                            </a:schemeClr>
                          </a:solidFill>
                        </a:ln>
                        <a:solidFill>
                          <a:schemeClr val="tx1"/>
                        </a:solidFill>
                        <a:latin typeface="Helvetica" pitchFamily="34" charset="0"/>
                        <a:ea typeface="+mn-ea"/>
                        <a:cs typeface="Times New Roman"/>
                      </a:endParaRPr>
                    </a:p>
                  </a:txBody>
                  <a:tcPr marL="68580" marR="68580" marT="0" marB="0" anchor="ctr"/>
                </a:tc>
                <a:tc>
                  <a:txBody>
                    <a:bodyPr/>
                    <a:lstStyle/>
                    <a:p>
                      <a:pPr marL="0" algn="just" defTabSz="914400" rtl="0" eaLnBrk="1" latinLnBrk="1" hangingPunct="1">
                        <a:spcAft>
                          <a:spcPts val="0"/>
                        </a:spcAft>
                      </a:pPr>
                      <a:r>
                        <a:rPr lang="en-US" altLang="ko-KR" sz="1800" b="0" kern="100" dirty="0" smtClean="0">
                          <a:ln>
                            <a:solidFill>
                              <a:schemeClr val="accent5">
                                <a:lumMod val="20000"/>
                                <a:lumOff val="80000"/>
                              </a:schemeClr>
                            </a:solidFill>
                          </a:ln>
                          <a:solidFill>
                            <a:schemeClr val="tx1"/>
                          </a:solidFill>
                          <a:latin typeface="Helvetica" pitchFamily="34" charset="0"/>
                          <a:ea typeface="+mn-ea"/>
                          <a:cs typeface="Times New Roman"/>
                        </a:rPr>
                        <a:t>Phase II</a:t>
                      </a:r>
                      <a:endParaRPr lang="ko-KR" altLang="ko-KR" sz="1800" b="0" kern="100" dirty="0" smtClean="0">
                        <a:ln>
                          <a:solidFill>
                            <a:schemeClr val="accent5">
                              <a:lumMod val="20000"/>
                              <a:lumOff val="80000"/>
                            </a:schemeClr>
                          </a:solidFill>
                        </a:ln>
                        <a:solidFill>
                          <a:schemeClr val="tx1"/>
                        </a:solidFill>
                        <a:latin typeface="Helvetica" pitchFamily="34" charset="0"/>
                        <a:ea typeface="+mn-ea"/>
                        <a:cs typeface="Times New Roman"/>
                      </a:endParaRPr>
                    </a:p>
                  </a:txBody>
                  <a:tcPr marL="68580" marR="68580" marT="0" marB="0" anchor="ctr"/>
                </a:tc>
              </a:tr>
              <a:tr h="381854">
                <a:tc>
                  <a:txBody>
                    <a:bodyPr/>
                    <a:lstStyle/>
                    <a:p>
                      <a:pPr marL="0" algn="just" defTabSz="914400" rtl="0" eaLnBrk="1" latinLnBrk="1" hangingPunct="1">
                        <a:spcAft>
                          <a:spcPts val="0"/>
                        </a:spcAft>
                      </a:pPr>
                      <a:r>
                        <a:rPr lang="en-US" altLang="ko-KR" sz="1800" b="0" kern="100" dirty="0" smtClean="0">
                          <a:ln>
                            <a:solidFill>
                              <a:schemeClr val="accent5">
                                <a:lumMod val="20000"/>
                                <a:lumOff val="80000"/>
                              </a:schemeClr>
                            </a:solidFill>
                          </a:ln>
                          <a:solidFill>
                            <a:schemeClr val="tx1"/>
                          </a:solidFill>
                          <a:latin typeface="Helvetica" pitchFamily="34" charset="0"/>
                          <a:ea typeface="+mn-ea"/>
                          <a:cs typeface="Times New Roman"/>
                        </a:rPr>
                        <a:t>Prostatic </a:t>
                      </a:r>
                      <a:r>
                        <a:rPr lang="en-US" altLang="ko-KR" sz="1800" b="0" kern="100" dirty="0" err="1" smtClean="0">
                          <a:ln>
                            <a:solidFill>
                              <a:schemeClr val="accent5">
                                <a:lumMod val="20000"/>
                                <a:lumOff val="80000"/>
                              </a:schemeClr>
                            </a:solidFill>
                          </a:ln>
                          <a:solidFill>
                            <a:schemeClr val="tx1"/>
                          </a:solidFill>
                          <a:latin typeface="Helvetica" pitchFamily="34" charset="0"/>
                          <a:ea typeface="+mn-ea"/>
                          <a:cs typeface="Times New Roman"/>
                        </a:rPr>
                        <a:t>Neoplasms</a:t>
                      </a:r>
                      <a:endParaRPr lang="ko-KR" altLang="ko-KR" sz="1800" b="0" kern="100" dirty="0" smtClean="0">
                        <a:ln>
                          <a:solidFill>
                            <a:schemeClr val="accent5">
                              <a:lumMod val="20000"/>
                              <a:lumOff val="80000"/>
                            </a:schemeClr>
                          </a:solidFill>
                        </a:ln>
                        <a:solidFill>
                          <a:schemeClr val="tx1"/>
                        </a:solidFill>
                        <a:latin typeface="Helvetica" pitchFamily="34" charset="0"/>
                        <a:ea typeface="+mn-ea"/>
                        <a:cs typeface="Times New Roman"/>
                      </a:endParaRPr>
                    </a:p>
                  </a:txBody>
                  <a:tcPr marL="68580" marR="68580" marT="0" marB="0" anchor="ctr"/>
                </a:tc>
                <a:tc>
                  <a:txBody>
                    <a:bodyPr/>
                    <a:lstStyle/>
                    <a:p>
                      <a:pPr marL="0" algn="just" defTabSz="914400" rtl="0" eaLnBrk="1" latinLnBrk="1" hangingPunct="1">
                        <a:spcAft>
                          <a:spcPts val="0"/>
                        </a:spcAft>
                      </a:pPr>
                      <a:r>
                        <a:rPr lang="en-US" altLang="ko-KR" sz="1800" b="0" kern="100" dirty="0" smtClean="0">
                          <a:ln>
                            <a:solidFill>
                              <a:schemeClr val="accent5">
                                <a:lumMod val="20000"/>
                                <a:lumOff val="80000"/>
                              </a:schemeClr>
                            </a:solidFill>
                          </a:ln>
                          <a:solidFill>
                            <a:schemeClr val="tx1"/>
                          </a:solidFill>
                          <a:latin typeface="Helvetica" pitchFamily="34" charset="0"/>
                          <a:ea typeface="+mn-ea"/>
                          <a:cs typeface="Times New Roman"/>
                        </a:rPr>
                        <a:t>10</a:t>
                      </a:r>
                      <a:endParaRPr lang="ko-KR" altLang="ko-KR" sz="1800" b="0" kern="100" dirty="0">
                        <a:ln>
                          <a:solidFill>
                            <a:schemeClr val="accent5">
                              <a:lumMod val="20000"/>
                              <a:lumOff val="80000"/>
                            </a:schemeClr>
                          </a:solidFill>
                        </a:ln>
                        <a:solidFill>
                          <a:schemeClr val="tx1"/>
                        </a:solidFill>
                        <a:latin typeface="Helvetica" pitchFamily="34" charset="0"/>
                        <a:ea typeface="+mn-ea"/>
                        <a:cs typeface="Times New Roman"/>
                      </a:endParaRPr>
                    </a:p>
                  </a:txBody>
                  <a:tcPr marL="68580" marR="68580" marT="0" marB="0" anchor="ctr"/>
                </a:tc>
                <a:tc>
                  <a:txBody>
                    <a:bodyPr/>
                    <a:lstStyle/>
                    <a:p>
                      <a:pPr marL="0" algn="just" defTabSz="914400" rtl="0" eaLnBrk="1" latinLnBrk="1" hangingPunct="1">
                        <a:spcAft>
                          <a:spcPts val="0"/>
                        </a:spcAft>
                      </a:pPr>
                      <a:r>
                        <a:rPr lang="en-US" altLang="ko-KR" sz="1800" b="0" kern="100" dirty="0" smtClean="0">
                          <a:ln>
                            <a:solidFill>
                              <a:schemeClr val="accent5">
                                <a:lumMod val="20000"/>
                                <a:lumOff val="80000"/>
                              </a:schemeClr>
                            </a:solidFill>
                          </a:ln>
                          <a:solidFill>
                            <a:schemeClr val="tx1"/>
                          </a:solidFill>
                          <a:latin typeface="Helvetica" pitchFamily="34" charset="0"/>
                          <a:ea typeface="+mn-ea"/>
                          <a:cs typeface="Times New Roman"/>
                        </a:rPr>
                        <a:t>Phase II</a:t>
                      </a:r>
                      <a:endParaRPr lang="ko-KR" altLang="en-US" sz="1800" b="0" kern="100" dirty="0">
                        <a:ln>
                          <a:solidFill>
                            <a:schemeClr val="accent5">
                              <a:lumMod val="20000"/>
                              <a:lumOff val="80000"/>
                            </a:schemeClr>
                          </a:solidFill>
                        </a:ln>
                        <a:solidFill>
                          <a:schemeClr val="tx1"/>
                        </a:solidFill>
                        <a:latin typeface="Helvetica" pitchFamily="34" charset="0"/>
                        <a:ea typeface="+mn-ea"/>
                        <a:cs typeface="Times New Roman"/>
                      </a:endParaRPr>
                    </a:p>
                  </a:txBody>
                  <a:tcPr marL="68580" marR="68580" marT="0" marB="0" anchor="ctr"/>
                </a:tc>
              </a:tr>
            </a:tbl>
          </a:graphicData>
        </a:graphic>
      </p:graphicFrame>
    </p:spTree>
    <p:extLst>
      <p:ext uri="{BB962C8B-B14F-4D97-AF65-F5344CB8AC3E}">
        <p14:creationId xmlns:p14="http://schemas.microsoft.com/office/powerpoint/2010/main" val="2946424760"/>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b="1" dirty="0" smtClean="0">
                <a:latin typeface="Calibri" pitchFamily="34" charset="0"/>
              </a:rPr>
              <a:t>Mode of drug action: </a:t>
            </a:r>
            <a:r>
              <a:rPr lang="en-US" altLang="ko-KR" b="1" dirty="0" err="1" smtClean="0">
                <a:latin typeface="Calibri" pitchFamily="34" charset="0"/>
              </a:rPr>
              <a:t>Gleevec</a:t>
            </a:r>
            <a:endParaRPr lang="ko-KR" altLang="en-US" dirty="0"/>
          </a:p>
        </p:txBody>
      </p:sp>
      <p:pic>
        <p:nvPicPr>
          <p:cNvPr id="4" name="Picture 5"/>
          <p:cNvPicPr>
            <a:picLocks noChangeAspect="1" noChangeArrowheads="1"/>
          </p:cNvPicPr>
          <p:nvPr/>
        </p:nvPicPr>
        <p:blipFill>
          <a:blip r:embed="rId2" cstate="print"/>
          <a:srcRect l="34304" t="10221" r="16969" b="13756"/>
          <a:stretch>
            <a:fillRect/>
          </a:stretch>
        </p:blipFill>
        <p:spPr bwMode="auto">
          <a:xfrm>
            <a:off x="142844" y="2143116"/>
            <a:ext cx="4643470" cy="4420584"/>
          </a:xfrm>
          <a:prstGeom prst="rect">
            <a:avLst/>
          </a:prstGeom>
          <a:noFill/>
          <a:ln w="9525">
            <a:noFill/>
            <a:miter lim="800000"/>
            <a:headEnd/>
            <a:tailEnd/>
          </a:ln>
        </p:spPr>
      </p:pic>
      <p:sp>
        <p:nvSpPr>
          <p:cNvPr id="5" name="타원 4"/>
          <p:cNvSpPr/>
          <p:nvPr/>
        </p:nvSpPr>
        <p:spPr>
          <a:xfrm>
            <a:off x="6072198" y="5857892"/>
            <a:ext cx="1785950" cy="785818"/>
          </a:xfrm>
          <a:prstGeom prst="ellipse">
            <a:avLst/>
          </a:prstGeom>
          <a:noFill/>
          <a:ln w="38100" cmpd="sng">
            <a:solidFill>
              <a:schemeClr val="accent6"/>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altLang="ko-KR" sz="3600" b="1" dirty="0">
                <a:solidFill>
                  <a:schemeClr val="accent6"/>
                </a:solidFill>
                <a:latin typeface="Calibri" pitchFamily="34" charset="0"/>
              </a:rPr>
              <a:t>CML</a:t>
            </a:r>
            <a:endParaRPr lang="ko-KR" altLang="en-US" sz="3600" b="1" dirty="0">
              <a:solidFill>
                <a:schemeClr val="accent6"/>
              </a:solidFill>
              <a:latin typeface="Calibri" pitchFamily="34" charset="0"/>
            </a:endParaRPr>
          </a:p>
        </p:txBody>
      </p:sp>
      <p:sp>
        <p:nvSpPr>
          <p:cNvPr id="6" name="타원 5"/>
          <p:cNvSpPr/>
          <p:nvPr/>
        </p:nvSpPr>
        <p:spPr>
          <a:xfrm>
            <a:off x="785786" y="4429132"/>
            <a:ext cx="1571636" cy="1000132"/>
          </a:xfrm>
          <a:prstGeom prst="ellipse">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ko-KR" altLang="en-US" dirty="0">
              <a:solidFill>
                <a:schemeClr val="accent3">
                  <a:lumMod val="40000"/>
                  <a:lumOff val="60000"/>
                </a:schemeClr>
              </a:solidFill>
            </a:endParaRPr>
          </a:p>
        </p:txBody>
      </p:sp>
      <p:sp>
        <p:nvSpPr>
          <p:cNvPr id="7" name="타원 6"/>
          <p:cNvSpPr/>
          <p:nvPr/>
        </p:nvSpPr>
        <p:spPr>
          <a:xfrm>
            <a:off x="357158" y="2143116"/>
            <a:ext cx="4071966" cy="2000264"/>
          </a:xfrm>
          <a:prstGeom prst="ellipse">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ko-KR" altLang="en-US" dirty="0">
              <a:solidFill>
                <a:schemeClr val="accent3">
                  <a:lumMod val="40000"/>
                  <a:lumOff val="60000"/>
                </a:schemeClr>
              </a:solidFill>
            </a:endParaRPr>
          </a:p>
        </p:txBody>
      </p:sp>
      <p:sp>
        <p:nvSpPr>
          <p:cNvPr id="8" name="타원 7"/>
          <p:cNvSpPr/>
          <p:nvPr/>
        </p:nvSpPr>
        <p:spPr>
          <a:xfrm>
            <a:off x="2000232" y="5214950"/>
            <a:ext cx="1714512" cy="1428760"/>
          </a:xfrm>
          <a:prstGeom prst="ellipse">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ko-KR" altLang="en-US" dirty="0">
              <a:solidFill>
                <a:schemeClr val="accent3">
                  <a:lumMod val="40000"/>
                  <a:lumOff val="60000"/>
                </a:schemeClr>
              </a:solidFill>
            </a:endParaRPr>
          </a:p>
        </p:txBody>
      </p:sp>
      <p:sp>
        <p:nvSpPr>
          <p:cNvPr id="9" name="TextBox 8"/>
          <p:cNvSpPr txBox="1"/>
          <p:nvPr/>
        </p:nvSpPr>
        <p:spPr>
          <a:xfrm>
            <a:off x="1928794" y="4429132"/>
            <a:ext cx="1635094" cy="523220"/>
          </a:xfrm>
          <a:prstGeom prst="rect">
            <a:avLst/>
          </a:prstGeom>
          <a:noFill/>
        </p:spPr>
        <p:txBody>
          <a:bodyPr wrap="square" rtlCol="0">
            <a:spAutoFit/>
          </a:bodyPr>
          <a:lstStyle/>
          <a:p>
            <a:pPr>
              <a:buNone/>
            </a:pPr>
            <a:r>
              <a:rPr lang="en-US" altLang="ko-KR" b="1" dirty="0" smtClean="0">
                <a:solidFill>
                  <a:srgbClr val="FFFF00"/>
                </a:solidFill>
                <a:latin typeface="Calibri" pitchFamily="34" charset="0"/>
              </a:rPr>
              <a:t>Group A</a:t>
            </a:r>
            <a:endParaRPr lang="ko-KR" altLang="en-US" b="1" dirty="0">
              <a:solidFill>
                <a:srgbClr val="FFFF00"/>
              </a:solidFill>
              <a:latin typeface="Calibri" pitchFamily="34" charset="0"/>
            </a:endParaRPr>
          </a:p>
        </p:txBody>
      </p:sp>
      <p:sp>
        <p:nvSpPr>
          <p:cNvPr id="10" name="TextBox 9"/>
          <p:cNvSpPr txBox="1"/>
          <p:nvPr/>
        </p:nvSpPr>
        <p:spPr>
          <a:xfrm>
            <a:off x="3286116" y="6215082"/>
            <a:ext cx="1717932" cy="523220"/>
          </a:xfrm>
          <a:prstGeom prst="rect">
            <a:avLst/>
          </a:prstGeom>
          <a:noFill/>
        </p:spPr>
        <p:txBody>
          <a:bodyPr wrap="square" rtlCol="0">
            <a:spAutoFit/>
          </a:bodyPr>
          <a:lstStyle/>
          <a:p>
            <a:pPr>
              <a:buNone/>
            </a:pPr>
            <a:r>
              <a:rPr lang="en-US" altLang="ko-KR" b="1" dirty="0" smtClean="0">
                <a:solidFill>
                  <a:srgbClr val="FFFF00"/>
                </a:solidFill>
                <a:latin typeface="Calibri" pitchFamily="34" charset="0"/>
              </a:rPr>
              <a:t>Group B</a:t>
            </a:r>
            <a:endParaRPr lang="ko-KR" altLang="en-US" b="1" dirty="0">
              <a:solidFill>
                <a:srgbClr val="FFFF00"/>
              </a:solidFill>
              <a:latin typeface="Calibri" pitchFamily="34" charset="0"/>
            </a:endParaRPr>
          </a:p>
        </p:txBody>
      </p:sp>
      <p:sp>
        <p:nvSpPr>
          <p:cNvPr id="11" name="TextBox 10"/>
          <p:cNvSpPr txBox="1"/>
          <p:nvPr/>
        </p:nvSpPr>
        <p:spPr>
          <a:xfrm>
            <a:off x="2428860" y="4000504"/>
            <a:ext cx="1855108" cy="523220"/>
          </a:xfrm>
          <a:prstGeom prst="rect">
            <a:avLst/>
          </a:prstGeom>
          <a:noFill/>
        </p:spPr>
        <p:txBody>
          <a:bodyPr wrap="square" rtlCol="0">
            <a:spAutoFit/>
          </a:bodyPr>
          <a:lstStyle/>
          <a:p>
            <a:pPr>
              <a:buNone/>
            </a:pPr>
            <a:r>
              <a:rPr lang="en-US" altLang="ko-KR" b="1" dirty="0" smtClean="0">
                <a:solidFill>
                  <a:srgbClr val="FFFF00"/>
                </a:solidFill>
                <a:latin typeface="Calibri" pitchFamily="34" charset="0"/>
              </a:rPr>
              <a:t>Group C</a:t>
            </a:r>
            <a:endParaRPr lang="ko-KR" altLang="en-US" b="1" dirty="0">
              <a:solidFill>
                <a:srgbClr val="FFFF00"/>
              </a:solidFill>
              <a:latin typeface="Calibri" pitchFamily="34" charset="0"/>
            </a:endParaRPr>
          </a:p>
        </p:txBody>
      </p:sp>
      <p:sp>
        <p:nvSpPr>
          <p:cNvPr id="12" name="모서리가 둥근 직사각형 11"/>
          <p:cNvSpPr/>
          <p:nvPr/>
        </p:nvSpPr>
        <p:spPr>
          <a:xfrm>
            <a:off x="7000892" y="2857496"/>
            <a:ext cx="1214446" cy="642942"/>
          </a:xfrm>
          <a:prstGeom prst="roundRect">
            <a:avLst/>
          </a:prstGeom>
          <a:noFill/>
          <a:ln w="38100" cmpd="sng">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altLang="ko-KR" sz="2000" b="1" dirty="0" smtClean="0">
                <a:solidFill>
                  <a:schemeClr val="tx1"/>
                </a:solidFill>
                <a:latin typeface="Calibri" pitchFamily="34" charset="0"/>
              </a:rPr>
              <a:t>Group A</a:t>
            </a:r>
            <a:endParaRPr lang="ko-KR" altLang="en-US" sz="2000" b="1" dirty="0">
              <a:solidFill>
                <a:schemeClr val="tx1"/>
              </a:solidFill>
              <a:latin typeface="Calibri" pitchFamily="34" charset="0"/>
            </a:endParaRPr>
          </a:p>
        </p:txBody>
      </p:sp>
      <p:sp>
        <p:nvSpPr>
          <p:cNvPr id="13" name="모서리가 둥근 직사각형 12"/>
          <p:cNvSpPr/>
          <p:nvPr/>
        </p:nvSpPr>
        <p:spPr>
          <a:xfrm>
            <a:off x="7786710" y="4429132"/>
            <a:ext cx="1214446" cy="642942"/>
          </a:xfrm>
          <a:prstGeom prst="roundRect">
            <a:avLst/>
          </a:prstGeom>
          <a:noFill/>
          <a:ln w="38100" cmpd="sng">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altLang="ko-KR" sz="2000" b="1" dirty="0">
                <a:solidFill>
                  <a:schemeClr val="tx1"/>
                </a:solidFill>
                <a:latin typeface="Calibri" pitchFamily="34" charset="0"/>
              </a:rPr>
              <a:t>Group B</a:t>
            </a:r>
            <a:endParaRPr lang="ko-KR" altLang="en-US" sz="2000" b="1" dirty="0">
              <a:solidFill>
                <a:schemeClr val="tx1"/>
              </a:solidFill>
              <a:latin typeface="Calibri" pitchFamily="34" charset="0"/>
            </a:endParaRPr>
          </a:p>
        </p:txBody>
      </p:sp>
      <p:sp>
        <p:nvSpPr>
          <p:cNvPr id="14" name="모서리가 둥근 직사각형 13"/>
          <p:cNvSpPr/>
          <p:nvPr/>
        </p:nvSpPr>
        <p:spPr>
          <a:xfrm>
            <a:off x="5143504" y="4714884"/>
            <a:ext cx="1214446" cy="642942"/>
          </a:xfrm>
          <a:prstGeom prst="roundRect">
            <a:avLst/>
          </a:prstGeom>
          <a:noFill/>
          <a:ln w="38100" cmpd="sng">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altLang="ko-KR" sz="2000" b="1" dirty="0">
                <a:solidFill>
                  <a:schemeClr val="tx1"/>
                </a:solidFill>
                <a:latin typeface="Calibri" pitchFamily="34" charset="0"/>
              </a:rPr>
              <a:t>Group C</a:t>
            </a:r>
            <a:endParaRPr lang="ko-KR" altLang="en-US" sz="2000" b="1" dirty="0">
              <a:solidFill>
                <a:schemeClr val="tx1"/>
              </a:solidFill>
              <a:latin typeface="Calibri" pitchFamily="34" charset="0"/>
            </a:endParaRPr>
          </a:p>
        </p:txBody>
      </p:sp>
      <p:sp>
        <p:nvSpPr>
          <p:cNvPr id="15" name="타원 14"/>
          <p:cNvSpPr/>
          <p:nvPr/>
        </p:nvSpPr>
        <p:spPr>
          <a:xfrm>
            <a:off x="5214942" y="3357562"/>
            <a:ext cx="785818" cy="642942"/>
          </a:xfrm>
          <a:prstGeom prst="ellipse">
            <a:avLst/>
          </a:prstGeom>
          <a:noFill/>
          <a:ln w="38100" cmpd="sng">
            <a:solidFill>
              <a:schemeClr val="accent4">
                <a:lumMod val="40000"/>
                <a:lumOff val="6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altLang="ko-KR" sz="1800" b="1" dirty="0">
                <a:solidFill>
                  <a:schemeClr val="tx1"/>
                </a:solidFill>
                <a:latin typeface="Calibri" pitchFamily="34" charset="0"/>
              </a:rPr>
              <a:t>SRC</a:t>
            </a:r>
            <a:endParaRPr lang="ko-KR" altLang="en-US" sz="1800" b="1" dirty="0">
              <a:solidFill>
                <a:schemeClr val="tx1"/>
              </a:solidFill>
              <a:latin typeface="Calibri" pitchFamily="34" charset="0"/>
            </a:endParaRPr>
          </a:p>
        </p:txBody>
      </p:sp>
      <p:cxnSp>
        <p:nvCxnSpPr>
          <p:cNvPr id="16" name="직선 화살표 연결선 15"/>
          <p:cNvCxnSpPr>
            <a:stCxn id="13" idx="2"/>
            <a:endCxn id="5" idx="0"/>
          </p:cNvCxnSpPr>
          <p:nvPr/>
        </p:nvCxnSpPr>
        <p:spPr>
          <a:xfrm rot="5400000">
            <a:off x="7286644" y="4750603"/>
            <a:ext cx="785818" cy="142876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17" name="직선 화살표 연결선 16"/>
          <p:cNvCxnSpPr>
            <a:stCxn id="14" idx="2"/>
            <a:endCxn id="5" idx="0"/>
          </p:cNvCxnSpPr>
          <p:nvPr/>
        </p:nvCxnSpPr>
        <p:spPr>
          <a:xfrm rot="16200000" flipH="1">
            <a:off x="6107917" y="5000636"/>
            <a:ext cx="500066" cy="1214446"/>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18" name="직선 화살표 연결선 17"/>
          <p:cNvCxnSpPr>
            <a:stCxn id="12" idx="2"/>
            <a:endCxn id="5" idx="0"/>
          </p:cNvCxnSpPr>
          <p:nvPr/>
        </p:nvCxnSpPr>
        <p:spPr>
          <a:xfrm rot="5400000">
            <a:off x="6107917" y="4357694"/>
            <a:ext cx="2357454" cy="642942"/>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19" name="직선 화살표 연결선 18"/>
          <p:cNvCxnSpPr>
            <a:stCxn id="12" idx="1"/>
            <a:endCxn id="15" idx="6"/>
          </p:cNvCxnSpPr>
          <p:nvPr/>
        </p:nvCxnSpPr>
        <p:spPr>
          <a:xfrm rot="10800000" flipV="1">
            <a:off x="6000760" y="3178967"/>
            <a:ext cx="1000132" cy="500066"/>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20" name="직선 화살표 연결선 19"/>
          <p:cNvCxnSpPr>
            <a:stCxn id="15" idx="4"/>
            <a:endCxn id="14" idx="0"/>
          </p:cNvCxnSpPr>
          <p:nvPr/>
        </p:nvCxnSpPr>
        <p:spPr>
          <a:xfrm rot="16200000" flipH="1">
            <a:off x="5322099" y="4286256"/>
            <a:ext cx="714380" cy="142876"/>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sp>
        <p:nvSpPr>
          <p:cNvPr id="21" name="번개 20"/>
          <p:cNvSpPr/>
          <p:nvPr/>
        </p:nvSpPr>
        <p:spPr>
          <a:xfrm>
            <a:off x="6215074" y="3214686"/>
            <a:ext cx="500066" cy="428628"/>
          </a:xfrm>
          <a:prstGeom prst="lightningBol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buNone/>
            </a:pPr>
            <a:endParaRPr lang="ko-KR" altLang="en-US"/>
          </a:p>
        </p:txBody>
      </p:sp>
      <p:sp>
        <p:nvSpPr>
          <p:cNvPr id="22" name="번개 21"/>
          <p:cNvSpPr/>
          <p:nvPr/>
        </p:nvSpPr>
        <p:spPr>
          <a:xfrm>
            <a:off x="7072330" y="4214818"/>
            <a:ext cx="500066" cy="428628"/>
          </a:xfrm>
          <a:prstGeom prst="lightningBol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buNone/>
            </a:pPr>
            <a:endParaRPr lang="ko-KR" altLang="en-US"/>
          </a:p>
        </p:txBody>
      </p:sp>
      <p:sp>
        <p:nvSpPr>
          <p:cNvPr id="23" name="번개 22"/>
          <p:cNvSpPr/>
          <p:nvPr/>
        </p:nvSpPr>
        <p:spPr>
          <a:xfrm>
            <a:off x="7429520" y="5214950"/>
            <a:ext cx="500066" cy="428628"/>
          </a:xfrm>
          <a:prstGeom prst="lightningBol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buNone/>
            </a:pPr>
            <a:endParaRPr lang="ko-KR" altLang="en-US"/>
          </a:p>
        </p:txBody>
      </p:sp>
      <p:sp>
        <p:nvSpPr>
          <p:cNvPr id="24" name="번개 23"/>
          <p:cNvSpPr/>
          <p:nvPr/>
        </p:nvSpPr>
        <p:spPr>
          <a:xfrm>
            <a:off x="5143504" y="2143116"/>
            <a:ext cx="328615" cy="428628"/>
          </a:xfrm>
          <a:prstGeom prst="lightningBol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buNone/>
            </a:pPr>
            <a:endParaRPr lang="ko-KR" altLang="en-US"/>
          </a:p>
        </p:txBody>
      </p:sp>
      <p:sp>
        <p:nvSpPr>
          <p:cNvPr id="25" name="TextBox 24"/>
          <p:cNvSpPr txBox="1"/>
          <p:nvPr/>
        </p:nvSpPr>
        <p:spPr>
          <a:xfrm>
            <a:off x="5429256" y="2071678"/>
            <a:ext cx="1643074" cy="584775"/>
          </a:xfrm>
          <a:prstGeom prst="rect">
            <a:avLst/>
          </a:prstGeom>
          <a:noFill/>
        </p:spPr>
        <p:txBody>
          <a:bodyPr wrap="square" rtlCol="0">
            <a:spAutoFit/>
          </a:bodyPr>
          <a:lstStyle/>
          <a:p>
            <a:pPr>
              <a:buNone/>
            </a:pPr>
            <a:r>
              <a:rPr lang="en-US" altLang="ko-KR" sz="3200" dirty="0" smtClean="0">
                <a:latin typeface="Calibri" pitchFamily="34" charset="0"/>
              </a:rPr>
              <a:t>Gleevec</a:t>
            </a:r>
            <a:endParaRPr lang="ko-KR" altLang="en-US" sz="3200" dirty="0">
              <a:latin typeface="Calibri" pitchFamily="34" charset="0"/>
            </a:endParaRPr>
          </a:p>
        </p:txBody>
      </p:sp>
      <p:sp>
        <p:nvSpPr>
          <p:cNvPr id="26" name="TextBox 25"/>
          <p:cNvSpPr txBox="1"/>
          <p:nvPr/>
        </p:nvSpPr>
        <p:spPr>
          <a:xfrm>
            <a:off x="71406" y="1455167"/>
            <a:ext cx="8715436" cy="461665"/>
          </a:xfrm>
          <a:prstGeom prst="rect">
            <a:avLst/>
          </a:prstGeom>
          <a:noFill/>
        </p:spPr>
        <p:txBody>
          <a:bodyPr wrap="square" rtlCol="0">
            <a:spAutoFit/>
          </a:bodyPr>
          <a:lstStyle/>
          <a:p>
            <a:pPr>
              <a:buNone/>
            </a:pPr>
            <a:r>
              <a:rPr lang="en-US" altLang="ko-KR" sz="2400" b="1" dirty="0" smtClean="0">
                <a:solidFill>
                  <a:srgbClr val="C00000"/>
                </a:solidFill>
                <a:latin typeface="Calibri" pitchFamily="34" charset="0"/>
              </a:rPr>
              <a:t>Gleevec inhibits several proto-oncogene tyrosine-protein kinases</a:t>
            </a:r>
            <a:endParaRPr lang="ko-KR" altLang="en-US" sz="2400" b="1" dirty="0">
              <a:solidFill>
                <a:srgbClr val="C00000"/>
              </a:solidFill>
              <a:latin typeface="Calibri" pitchFamily="34" charset="0"/>
            </a:endParaRPr>
          </a:p>
        </p:txBody>
      </p:sp>
    </p:spTree>
    <p:extLst>
      <p:ext uri="{BB962C8B-B14F-4D97-AF65-F5344CB8AC3E}">
        <p14:creationId xmlns:p14="http://schemas.microsoft.com/office/powerpoint/2010/main" val="1161531359"/>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b="1" dirty="0" smtClean="0">
                <a:latin typeface="Calibri" pitchFamily="34" charset="0"/>
              </a:rPr>
              <a:t>KEGG pathway enrichment in group C</a:t>
            </a:r>
            <a:endParaRPr lang="ko-KR" altLang="en-US" dirty="0"/>
          </a:p>
        </p:txBody>
      </p:sp>
      <p:grpSp>
        <p:nvGrpSpPr>
          <p:cNvPr id="4" name="그룹 3"/>
          <p:cNvGrpSpPr/>
          <p:nvPr/>
        </p:nvGrpSpPr>
        <p:grpSpPr>
          <a:xfrm>
            <a:off x="142844" y="2214554"/>
            <a:ext cx="4213133" cy="3786214"/>
            <a:chOff x="142844" y="1714488"/>
            <a:chExt cx="4979156" cy="4500594"/>
          </a:xfrm>
        </p:grpSpPr>
        <p:pic>
          <p:nvPicPr>
            <p:cNvPr id="5" name="Picture 5"/>
            <p:cNvPicPr>
              <a:picLocks noChangeAspect="1" noChangeArrowheads="1"/>
            </p:cNvPicPr>
            <p:nvPr/>
          </p:nvPicPr>
          <p:blipFill>
            <a:blip r:embed="rId2" cstate="print"/>
            <a:srcRect l="34304" t="10221" r="16969" b="13756"/>
            <a:stretch>
              <a:fillRect/>
            </a:stretch>
          </p:blipFill>
          <p:spPr bwMode="auto">
            <a:xfrm>
              <a:off x="142844" y="1714488"/>
              <a:ext cx="4643470" cy="4420584"/>
            </a:xfrm>
            <a:prstGeom prst="rect">
              <a:avLst/>
            </a:prstGeom>
            <a:noFill/>
            <a:ln w="9525">
              <a:noFill/>
              <a:miter lim="800000"/>
              <a:headEnd/>
              <a:tailEnd/>
            </a:ln>
          </p:spPr>
        </p:pic>
        <p:sp>
          <p:nvSpPr>
            <p:cNvPr id="6" name="타원 5"/>
            <p:cNvSpPr/>
            <p:nvPr/>
          </p:nvSpPr>
          <p:spPr>
            <a:xfrm>
              <a:off x="785786" y="4000504"/>
              <a:ext cx="1571636" cy="1000132"/>
            </a:xfrm>
            <a:prstGeom prst="ellipse">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ko-KR" altLang="en-US" dirty="0">
                <a:solidFill>
                  <a:schemeClr val="accent3">
                    <a:lumMod val="40000"/>
                    <a:lumOff val="60000"/>
                  </a:schemeClr>
                </a:solidFill>
              </a:endParaRPr>
            </a:p>
          </p:txBody>
        </p:sp>
        <p:sp>
          <p:nvSpPr>
            <p:cNvPr id="7" name="타원 6"/>
            <p:cNvSpPr/>
            <p:nvPr/>
          </p:nvSpPr>
          <p:spPr>
            <a:xfrm>
              <a:off x="357158" y="1714488"/>
              <a:ext cx="4071966" cy="2000264"/>
            </a:xfrm>
            <a:prstGeom prst="ellipse">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ko-KR" altLang="en-US" dirty="0">
                <a:solidFill>
                  <a:schemeClr val="accent3">
                    <a:lumMod val="40000"/>
                    <a:lumOff val="60000"/>
                  </a:schemeClr>
                </a:solidFill>
              </a:endParaRPr>
            </a:p>
          </p:txBody>
        </p:sp>
        <p:sp>
          <p:nvSpPr>
            <p:cNvPr id="8" name="타원 7"/>
            <p:cNvSpPr/>
            <p:nvPr/>
          </p:nvSpPr>
          <p:spPr>
            <a:xfrm>
              <a:off x="2000232" y="4786322"/>
              <a:ext cx="1714512" cy="1428760"/>
            </a:xfrm>
            <a:prstGeom prst="ellipse">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ko-KR" altLang="en-US" dirty="0">
                <a:solidFill>
                  <a:schemeClr val="accent3">
                    <a:lumMod val="40000"/>
                    <a:lumOff val="60000"/>
                  </a:schemeClr>
                </a:solidFill>
              </a:endParaRPr>
            </a:p>
          </p:txBody>
        </p:sp>
        <p:sp>
          <p:nvSpPr>
            <p:cNvPr id="9" name="TextBox 8"/>
            <p:cNvSpPr txBox="1"/>
            <p:nvPr/>
          </p:nvSpPr>
          <p:spPr>
            <a:xfrm>
              <a:off x="1928793" y="4000504"/>
              <a:ext cx="1945062" cy="621941"/>
            </a:xfrm>
            <a:prstGeom prst="rect">
              <a:avLst/>
            </a:prstGeom>
            <a:noFill/>
          </p:spPr>
          <p:txBody>
            <a:bodyPr wrap="square" rtlCol="0">
              <a:spAutoFit/>
            </a:bodyPr>
            <a:lstStyle/>
            <a:p>
              <a:pPr>
                <a:buNone/>
              </a:pPr>
              <a:r>
                <a:rPr lang="en-US" altLang="ko-KR" b="1" dirty="0" smtClean="0">
                  <a:solidFill>
                    <a:srgbClr val="FFFF00"/>
                  </a:solidFill>
                  <a:latin typeface="Calibri" pitchFamily="34" charset="0"/>
                </a:rPr>
                <a:t>Group A</a:t>
              </a:r>
              <a:endParaRPr lang="ko-KR" altLang="en-US" b="1" dirty="0">
                <a:solidFill>
                  <a:srgbClr val="FFFF00"/>
                </a:solidFill>
                <a:latin typeface="Calibri" pitchFamily="34" charset="0"/>
              </a:endParaRPr>
            </a:p>
          </p:txBody>
        </p:sp>
        <p:sp>
          <p:nvSpPr>
            <p:cNvPr id="10" name="TextBox 9"/>
            <p:cNvSpPr txBox="1"/>
            <p:nvPr/>
          </p:nvSpPr>
          <p:spPr>
            <a:xfrm>
              <a:off x="3193171" y="5469124"/>
              <a:ext cx="1928829" cy="621941"/>
            </a:xfrm>
            <a:prstGeom prst="rect">
              <a:avLst/>
            </a:prstGeom>
            <a:noFill/>
          </p:spPr>
          <p:txBody>
            <a:bodyPr wrap="square" rtlCol="0">
              <a:spAutoFit/>
            </a:bodyPr>
            <a:lstStyle/>
            <a:p>
              <a:pPr>
                <a:buNone/>
              </a:pPr>
              <a:r>
                <a:rPr lang="en-US" altLang="ko-KR" b="1" dirty="0" smtClean="0">
                  <a:solidFill>
                    <a:srgbClr val="FFFF00"/>
                  </a:solidFill>
                  <a:latin typeface="Calibri" pitchFamily="34" charset="0"/>
                </a:rPr>
                <a:t>Group B</a:t>
              </a:r>
              <a:endParaRPr lang="ko-KR" altLang="en-US" b="1" dirty="0">
                <a:solidFill>
                  <a:srgbClr val="FFFF00"/>
                </a:solidFill>
                <a:latin typeface="Calibri" pitchFamily="34" charset="0"/>
              </a:endParaRPr>
            </a:p>
          </p:txBody>
        </p:sp>
        <p:sp>
          <p:nvSpPr>
            <p:cNvPr id="11" name="TextBox 10"/>
            <p:cNvSpPr txBox="1"/>
            <p:nvPr/>
          </p:nvSpPr>
          <p:spPr>
            <a:xfrm>
              <a:off x="2337939" y="3497742"/>
              <a:ext cx="1847957" cy="621941"/>
            </a:xfrm>
            <a:prstGeom prst="rect">
              <a:avLst/>
            </a:prstGeom>
            <a:noFill/>
          </p:spPr>
          <p:txBody>
            <a:bodyPr wrap="square" rtlCol="0">
              <a:spAutoFit/>
            </a:bodyPr>
            <a:lstStyle/>
            <a:p>
              <a:pPr>
                <a:buNone/>
              </a:pPr>
              <a:r>
                <a:rPr lang="en-US" altLang="ko-KR" b="1" dirty="0" smtClean="0">
                  <a:solidFill>
                    <a:srgbClr val="FFFF00"/>
                  </a:solidFill>
                  <a:latin typeface="Calibri" pitchFamily="34" charset="0"/>
                </a:rPr>
                <a:t>Group C</a:t>
              </a:r>
              <a:endParaRPr lang="ko-KR" altLang="en-US" b="1" dirty="0">
                <a:solidFill>
                  <a:srgbClr val="FFFF00"/>
                </a:solidFill>
                <a:latin typeface="Calibri" pitchFamily="34" charset="0"/>
              </a:endParaRPr>
            </a:p>
          </p:txBody>
        </p:sp>
      </p:grpSp>
      <p:sp>
        <p:nvSpPr>
          <p:cNvPr id="12" name="TextBox 11"/>
          <p:cNvSpPr txBox="1"/>
          <p:nvPr/>
        </p:nvSpPr>
        <p:spPr>
          <a:xfrm>
            <a:off x="71406" y="1467137"/>
            <a:ext cx="8715436" cy="461665"/>
          </a:xfrm>
          <a:prstGeom prst="rect">
            <a:avLst/>
          </a:prstGeom>
          <a:noFill/>
        </p:spPr>
        <p:txBody>
          <a:bodyPr wrap="square" rtlCol="0">
            <a:spAutoFit/>
          </a:bodyPr>
          <a:lstStyle/>
          <a:p>
            <a:pPr>
              <a:buNone/>
            </a:pPr>
            <a:r>
              <a:rPr lang="en-US" altLang="ko-KR" sz="2400" b="1" dirty="0" smtClean="0">
                <a:solidFill>
                  <a:srgbClr val="C00000"/>
                </a:solidFill>
                <a:latin typeface="Calibri" pitchFamily="34" charset="0"/>
              </a:rPr>
              <a:t>Group C is enriched with several CML related pathways</a:t>
            </a:r>
            <a:endParaRPr lang="ko-KR" altLang="en-US" sz="2400" b="1" dirty="0">
              <a:solidFill>
                <a:srgbClr val="C00000"/>
              </a:solidFill>
              <a:latin typeface="Calibri" pitchFamily="34" charset="0"/>
            </a:endParaRPr>
          </a:p>
        </p:txBody>
      </p:sp>
      <p:graphicFrame>
        <p:nvGraphicFramePr>
          <p:cNvPr id="13" name="내용 개체 틀 3"/>
          <p:cNvGraphicFramePr>
            <a:graphicFrameLocks noGrp="1"/>
          </p:cNvGraphicFramePr>
          <p:nvPr>
            <p:ph idx="1"/>
            <p:extLst>
              <p:ext uri="{D42A27DB-BD31-4B8C-83A1-F6EECF244321}">
                <p14:modId xmlns:p14="http://schemas.microsoft.com/office/powerpoint/2010/main" val="751093893"/>
              </p:ext>
            </p:extLst>
          </p:nvPr>
        </p:nvGraphicFramePr>
        <p:xfrm>
          <a:off x="4286248" y="2214555"/>
          <a:ext cx="4500594" cy="4286278"/>
        </p:xfrm>
        <a:graphic>
          <a:graphicData uri="http://schemas.openxmlformats.org/drawingml/2006/table">
            <a:tbl>
              <a:tblPr>
                <a:tableStyleId>{9D7B26C5-4107-4FEC-AEDC-1716B250A1EF}</a:tableStyleId>
              </a:tblPr>
              <a:tblGrid>
                <a:gridCol w="3500462"/>
                <a:gridCol w="1000132"/>
              </a:tblGrid>
              <a:tr h="354157">
                <a:tc>
                  <a:txBody>
                    <a:bodyPr/>
                    <a:lstStyle/>
                    <a:p>
                      <a:pPr algn="just" latinLnBrk="1">
                        <a:spcAft>
                          <a:spcPts val="0"/>
                        </a:spcAft>
                      </a:pPr>
                      <a:r>
                        <a:rPr lang="en-US" sz="1400" b="1" kern="100" dirty="0" smtClean="0">
                          <a:ln>
                            <a:solidFill>
                              <a:schemeClr val="accent5">
                                <a:lumMod val="20000"/>
                                <a:lumOff val="80000"/>
                              </a:schemeClr>
                            </a:solidFill>
                          </a:ln>
                          <a:latin typeface="Calibri" pitchFamily="34" charset="0"/>
                        </a:rPr>
                        <a:t>Pathway</a:t>
                      </a:r>
                      <a:endParaRPr lang="ko-KR" sz="14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algn="just" latinLnBrk="1">
                        <a:spcAft>
                          <a:spcPts val="0"/>
                        </a:spcAft>
                      </a:pPr>
                      <a:r>
                        <a:rPr lang="en-US" sz="1400" b="1" kern="100" dirty="0" smtClean="0">
                          <a:ln>
                            <a:solidFill>
                              <a:schemeClr val="accent5">
                                <a:lumMod val="20000"/>
                                <a:lumOff val="80000"/>
                              </a:schemeClr>
                            </a:solidFill>
                          </a:ln>
                          <a:latin typeface="Calibri" pitchFamily="34" charset="0"/>
                        </a:rPr>
                        <a:t>P-</a:t>
                      </a:r>
                      <a:r>
                        <a:rPr lang="en-US" sz="1400" b="1" kern="100" dirty="0" err="1" smtClean="0">
                          <a:ln>
                            <a:solidFill>
                              <a:schemeClr val="accent5">
                                <a:lumMod val="20000"/>
                                <a:lumOff val="80000"/>
                              </a:schemeClr>
                            </a:solidFill>
                          </a:ln>
                          <a:latin typeface="Calibri" pitchFamily="34" charset="0"/>
                        </a:rPr>
                        <a:t>vlaue</a:t>
                      </a:r>
                      <a:endParaRPr lang="ko-KR" sz="14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lnB w="12700" cap="flat" cmpd="sng" algn="ctr">
                      <a:solidFill>
                        <a:schemeClr val="tx1"/>
                      </a:solidFill>
                      <a:prstDash val="solid"/>
                      <a:round/>
                      <a:headEnd type="none" w="med" len="med"/>
                      <a:tailEnd type="none" w="med" len="med"/>
                    </a:lnB>
                  </a:tcPr>
                </a:tc>
              </a:tr>
              <a:tr h="354157">
                <a:tc>
                  <a:txBody>
                    <a:bodyPr/>
                    <a:lstStyle/>
                    <a:p>
                      <a:pPr algn="just" latinLnBrk="1">
                        <a:spcAft>
                          <a:spcPts val="0"/>
                        </a:spcAft>
                      </a:pPr>
                      <a:r>
                        <a:rPr lang="en-US" sz="1600" b="1" kern="100" dirty="0" smtClean="0">
                          <a:ln>
                            <a:solidFill>
                              <a:schemeClr val="accent5">
                                <a:lumMod val="20000"/>
                                <a:lumOff val="80000"/>
                              </a:schemeClr>
                            </a:solidFill>
                          </a:ln>
                          <a:latin typeface="Calibri" pitchFamily="34" charset="0"/>
                        </a:rPr>
                        <a:t>Prostate Cancer</a:t>
                      </a:r>
                      <a:endParaRPr lang="ko-KR" sz="16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lnT w="12700" cap="flat" cmpd="sng" algn="ctr">
                      <a:solidFill>
                        <a:schemeClr val="tx1"/>
                      </a:solidFill>
                      <a:prstDash val="solid"/>
                      <a:round/>
                      <a:headEnd type="none" w="med" len="med"/>
                      <a:tailEnd type="none" w="med" len="med"/>
                    </a:lnT>
                  </a:tcPr>
                </a:tc>
                <a:tc>
                  <a:txBody>
                    <a:bodyPr/>
                    <a:lstStyle/>
                    <a:p>
                      <a:pPr algn="just" latinLnBrk="1">
                        <a:spcAft>
                          <a:spcPts val="0"/>
                        </a:spcAft>
                      </a:pPr>
                      <a:r>
                        <a:rPr lang="en-US" altLang="ko-KR" sz="1600" b="1" kern="100" dirty="0" smtClean="0">
                          <a:ln>
                            <a:solidFill>
                              <a:schemeClr val="accent5">
                                <a:lumMod val="20000"/>
                                <a:lumOff val="80000"/>
                              </a:schemeClr>
                            </a:solidFill>
                          </a:ln>
                          <a:latin typeface="Calibri" pitchFamily="34" charset="0"/>
                          <a:ea typeface="+mn-ea"/>
                          <a:cs typeface="+mn-cs"/>
                        </a:rPr>
                        <a:t>1.46E-6</a:t>
                      </a:r>
                      <a:endParaRPr lang="ko-KR" sz="16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lnT w="12700" cap="flat" cmpd="sng" algn="ctr">
                      <a:solidFill>
                        <a:schemeClr val="tx1"/>
                      </a:solidFill>
                      <a:prstDash val="solid"/>
                      <a:round/>
                      <a:headEnd type="none" w="med" len="med"/>
                      <a:tailEnd type="none" w="med" len="med"/>
                    </a:lnT>
                  </a:tcPr>
                </a:tc>
              </a:tr>
              <a:tr h="354157">
                <a:tc>
                  <a:txBody>
                    <a:bodyPr/>
                    <a:lstStyle/>
                    <a:p>
                      <a:pPr algn="just" latinLnBrk="1">
                        <a:spcAft>
                          <a:spcPts val="0"/>
                        </a:spcAft>
                      </a:pPr>
                      <a:r>
                        <a:rPr lang="en-US" altLang="ko-KR" sz="1600" b="1" i="1" u="sng" kern="100" dirty="0" smtClean="0">
                          <a:ln>
                            <a:solidFill>
                              <a:schemeClr val="accent5">
                                <a:lumMod val="20000"/>
                                <a:lumOff val="80000"/>
                              </a:schemeClr>
                            </a:solidFill>
                          </a:ln>
                          <a:latin typeface="Calibri" pitchFamily="34" charset="0"/>
                          <a:ea typeface="+mn-ea"/>
                          <a:cs typeface="+mn-cs"/>
                        </a:rPr>
                        <a:t>Focal</a:t>
                      </a:r>
                      <a:r>
                        <a:rPr lang="en-US" altLang="ko-KR" sz="1600" b="1" i="1" u="sng" kern="100" baseline="0" dirty="0" smtClean="0">
                          <a:ln>
                            <a:solidFill>
                              <a:schemeClr val="accent5">
                                <a:lumMod val="20000"/>
                                <a:lumOff val="80000"/>
                              </a:schemeClr>
                            </a:solidFill>
                          </a:ln>
                          <a:latin typeface="Calibri" pitchFamily="34" charset="0"/>
                          <a:ea typeface="+mn-ea"/>
                          <a:cs typeface="+mn-cs"/>
                        </a:rPr>
                        <a:t> adhesion</a:t>
                      </a:r>
                      <a:endParaRPr lang="ko-KR" sz="1600" b="1" i="1" u="sng"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c>
                  <a:txBody>
                    <a:bodyPr/>
                    <a:lstStyle/>
                    <a:p>
                      <a:pPr algn="just" latinLnBrk="1">
                        <a:spcAft>
                          <a:spcPts val="0"/>
                        </a:spcAft>
                      </a:pPr>
                      <a:r>
                        <a:rPr lang="en-US" altLang="ko-KR" sz="1600" b="1" kern="100" dirty="0" smtClean="0">
                          <a:ln>
                            <a:solidFill>
                              <a:schemeClr val="accent5">
                                <a:lumMod val="20000"/>
                                <a:lumOff val="80000"/>
                              </a:schemeClr>
                            </a:solidFill>
                          </a:ln>
                          <a:latin typeface="Calibri" pitchFamily="34" charset="0"/>
                          <a:ea typeface="+mn-ea"/>
                          <a:cs typeface="+mn-cs"/>
                        </a:rPr>
                        <a:t>1.5E-5</a:t>
                      </a:r>
                      <a:endParaRPr lang="ko-KR" sz="16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r>
              <a:tr h="354157">
                <a:tc>
                  <a:txBody>
                    <a:bodyPr/>
                    <a:lstStyle/>
                    <a:p>
                      <a:pPr algn="just" latinLnBrk="1">
                        <a:spcAft>
                          <a:spcPts val="0"/>
                        </a:spcAft>
                      </a:pPr>
                      <a:r>
                        <a:rPr lang="en-US" altLang="ko-KR" sz="1600" b="1" kern="100" dirty="0" smtClean="0">
                          <a:ln>
                            <a:solidFill>
                              <a:schemeClr val="accent5">
                                <a:lumMod val="20000"/>
                                <a:lumOff val="80000"/>
                              </a:schemeClr>
                            </a:solidFill>
                          </a:ln>
                          <a:latin typeface="Calibri" pitchFamily="34" charset="0"/>
                          <a:ea typeface="+mn-ea"/>
                          <a:cs typeface="+mn-cs"/>
                        </a:rPr>
                        <a:t>Colorectal</a:t>
                      </a:r>
                      <a:r>
                        <a:rPr lang="en-US" altLang="ko-KR" sz="1600" b="1" kern="100" baseline="0" dirty="0" smtClean="0">
                          <a:ln>
                            <a:solidFill>
                              <a:schemeClr val="accent5">
                                <a:lumMod val="20000"/>
                                <a:lumOff val="80000"/>
                              </a:schemeClr>
                            </a:solidFill>
                          </a:ln>
                          <a:latin typeface="Calibri" pitchFamily="34" charset="0"/>
                          <a:ea typeface="+mn-ea"/>
                          <a:cs typeface="+mn-cs"/>
                        </a:rPr>
                        <a:t> Cancer</a:t>
                      </a:r>
                      <a:endParaRPr lang="ko-KR" sz="16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c>
                  <a:txBody>
                    <a:bodyPr/>
                    <a:lstStyle/>
                    <a:p>
                      <a:pPr algn="just" latinLnBrk="1">
                        <a:spcAft>
                          <a:spcPts val="0"/>
                        </a:spcAft>
                      </a:pPr>
                      <a:r>
                        <a:rPr lang="en-US" altLang="ko-KR" sz="1600" b="1" kern="100" dirty="0" smtClean="0">
                          <a:ln>
                            <a:solidFill>
                              <a:schemeClr val="accent5">
                                <a:lumMod val="20000"/>
                                <a:lumOff val="80000"/>
                              </a:schemeClr>
                            </a:solidFill>
                          </a:ln>
                          <a:latin typeface="Calibri" pitchFamily="34" charset="0"/>
                          <a:ea typeface="+mn-ea"/>
                          <a:cs typeface="+mn-cs"/>
                        </a:rPr>
                        <a:t>4.7E-4</a:t>
                      </a:r>
                      <a:endParaRPr lang="ko-KR" sz="16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r>
              <a:tr h="354157">
                <a:tc>
                  <a:txBody>
                    <a:bodyPr/>
                    <a:lstStyle/>
                    <a:p>
                      <a:pPr algn="just" latinLnBrk="1">
                        <a:spcAft>
                          <a:spcPts val="0"/>
                        </a:spcAft>
                      </a:pPr>
                      <a:r>
                        <a:rPr lang="en-US" altLang="ko-KR" sz="1600" b="1" kern="100" dirty="0" err="1" smtClean="0">
                          <a:ln>
                            <a:solidFill>
                              <a:schemeClr val="accent5">
                                <a:lumMod val="20000"/>
                                <a:lumOff val="80000"/>
                              </a:schemeClr>
                            </a:solidFill>
                          </a:ln>
                          <a:latin typeface="Calibri" pitchFamily="34" charset="0"/>
                          <a:ea typeface="+mn-ea"/>
                          <a:cs typeface="+mn-cs"/>
                        </a:rPr>
                        <a:t>Glioma</a:t>
                      </a:r>
                      <a:endParaRPr lang="ko-KR" sz="16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c>
                  <a:txBody>
                    <a:bodyPr/>
                    <a:lstStyle/>
                    <a:p>
                      <a:pPr algn="just" latinLnBrk="1">
                        <a:spcAft>
                          <a:spcPts val="0"/>
                        </a:spcAft>
                      </a:pPr>
                      <a:r>
                        <a:rPr lang="en-US" altLang="ko-KR" sz="1600" b="1" kern="100" dirty="0" smtClean="0">
                          <a:ln>
                            <a:solidFill>
                              <a:schemeClr val="accent5">
                                <a:lumMod val="20000"/>
                                <a:lumOff val="80000"/>
                              </a:schemeClr>
                            </a:solidFill>
                          </a:ln>
                          <a:latin typeface="Calibri" pitchFamily="34" charset="0"/>
                          <a:ea typeface="+mn-ea"/>
                          <a:cs typeface="+mn-cs"/>
                        </a:rPr>
                        <a:t>2.3E-3</a:t>
                      </a:r>
                      <a:endParaRPr lang="ko-KR" sz="16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r>
              <a:tr h="354157">
                <a:tc>
                  <a:txBody>
                    <a:bodyPr/>
                    <a:lstStyle/>
                    <a:p>
                      <a:pPr algn="just" latinLnBrk="1">
                        <a:spcAft>
                          <a:spcPts val="0"/>
                        </a:spcAft>
                      </a:pPr>
                      <a:r>
                        <a:rPr lang="en-US" altLang="ko-KR" sz="1600" b="1" kern="100" dirty="0" smtClean="0">
                          <a:ln>
                            <a:solidFill>
                              <a:schemeClr val="accent5">
                                <a:lumMod val="20000"/>
                                <a:lumOff val="80000"/>
                              </a:schemeClr>
                            </a:solidFill>
                          </a:ln>
                          <a:latin typeface="Calibri" pitchFamily="34" charset="0"/>
                          <a:ea typeface="+mn-ea"/>
                          <a:cs typeface="+mn-cs"/>
                        </a:rPr>
                        <a:t>Melanoma</a:t>
                      </a:r>
                      <a:endParaRPr lang="ko-KR" sz="16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c>
                  <a:txBody>
                    <a:bodyPr/>
                    <a:lstStyle/>
                    <a:p>
                      <a:pPr algn="just" latinLnBrk="1">
                        <a:spcAft>
                          <a:spcPts val="0"/>
                        </a:spcAft>
                      </a:pPr>
                      <a:r>
                        <a:rPr lang="en-US" altLang="ko-KR" sz="1600" b="1" kern="100" dirty="0" smtClean="0">
                          <a:ln>
                            <a:solidFill>
                              <a:schemeClr val="accent5">
                                <a:lumMod val="20000"/>
                                <a:lumOff val="80000"/>
                              </a:schemeClr>
                            </a:solidFill>
                          </a:ln>
                          <a:latin typeface="Calibri" pitchFamily="34" charset="0"/>
                          <a:ea typeface="+mn-ea"/>
                          <a:cs typeface="+mn-cs"/>
                        </a:rPr>
                        <a:t>3.4E-3</a:t>
                      </a:r>
                      <a:endParaRPr lang="ko-KR" sz="16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r>
              <a:tr h="354157">
                <a:tc>
                  <a:txBody>
                    <a:bodyPr/>
                    <a:lstStyle/>
                    <a:p>
                      <a:pPr algn="just" latinLnBrk="1">
                        <a:spcAft>
                          <a:spcPts val="0"/>
                        </a:spcAft>
                      </a:pPr>
                      <a:r>
                        <a:rPr lang="en-US" sz="1600" b="1" i="1" u="sng" kern="100" dirty="0" smtClean="0">
                          <a:ln>
                            <a:solidFill>
                              <a:schemeClr val="accent5">
                                <a:lumMod val="20000"/>
                                <a:lumOff val="80000"/>
                              </a:schemeClr>
                            </a:solidFill>
                          </a:ln>
                          <a:effectLst/>
                          <a:latin typeface="Calibri" pitchFamily="34" charset="0"/>
                        </a:rPr>
                        <a:t>Apoptosis</a:t>
                      </a:r>
                      <a:endParaRPr lang="ko-KR" sz="1600" b="1" i="1" u="sng" kern="100" dirty="0">
                        <a:ln>
                          <a:solidFill>
                            <a:schemeClr val="accent5">
                              <a:lumMod val="20000"/>
                              <a:lumOff val="80000"/>
                            </a:schemeClr>
                          </a:solidFill>
                        </a:ln>
                        <a:effectLst/>
                        <a:latin typeface="Calibri" pitchFamily="34" charset="0"/>
                        <a:ea typeface="맑은 고딕"/>
                        <a:cs typeface="Times New Roman"/>
                      </a:endParaRPr>
                    </a:p>
                  </a:txBody>
                  <a:tcPr marL="68580" marR="68580" marT="0" marB="0" anchor="ctr"/>
                </a:tc>
                <a:tc>
                  <a:txBody>
                    <a:bodyPr/>
                    <a:lstStyle/>
                    <a:p>
                      <a:pPr algn="just" latinLnBrk="1">
                        <a:spcAft>
                          <a:spcPts val="0"/>
                        </a:spcAft>
                      </a:pPr>
                      <a:r>
                        <a:rPr lang="en-US" altLang="ko-KR" sz="1600" b="1" kern="100" dirty="0" smtClean="0">
                          <a:ln>
                            <a:solidFill>
                              <a:schemeClr val="accent5">
                                <a:lumMod val="20000"/>
                                <a:lumOff val="80000"/>
                              </a:schemeClr>
                            </a:solidFill>
                          </a:ln>
                          <a:latin typeface="Calibri" pitchFamily="34" charset="0"/>
                          <a:ea typeface="+mn-ea"/>
                          <a:cs typeface="+mn-cs"/>
                        </a:rPr>
                        <a:t>5.9E-3</a:t>
                      </a:r>
                      <a:endParaRPr lang="ko-KR" sz="16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r>
              <a:tr h="354157">
                <a:tc>
                  <a:txBody>
                    <a:bodyPr/>
                    <a:lstStyle/>
                    <a:p>
                      <a:pPr algn="just" latinLnBrk="1">
                        <a:spcAft>
                          <a:spcPts val="0"/>
                        </a:spcAft>
                      </a:pPr>
                      <a:r>
                        <a:rPr lang="en-US" altLang="ko-KR" sz="1600" b="1" kern="100" dirty="0" smtClean="0">
                          <a:ln>
                            <a:solidFill>
                              <a:schemeClr val="accent5">
                                <a:lumMod val="20000"/>
                                <a:lumOff val="80000"/>
                              </a:schemeClr>
                            </a:solidFill>
                          </a:ln>
                          <a:latin typeface="Calibri" pitchFamily="34" charset="0"/>
                          <a:ea typeface="맑은 고딕"/>
                          <a:cs typeface="Times New Roman"/>
                        </a:rPr>
                        <a:t>Small cell lung Cancer</a:t>
                      </a:r>
                      <a:endParaRPr lang="ko-KR" sz="16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c>
                  <a:txBody>
                    <a:bodyPr/>
                    <a:lstStyle/>
                    <a:p>
                      <a:pPr algn="just" latinLnBrk="1">
                        <a:spcAft>
                          <a:spcPts val="0"/>
                        </a:spcAft>
                      </a:pPr>
                      <a:r>
                        <a:rPr lang="en-US" altLang="ko-KR" sz="1600" b="1" kern="100" dirty="0" smtClean="0">
                          <a:ln>
                            <a:solidFill>
                              <a:schemeClr val="accent5">
                                <a:lumMod val="20000"/>
                                <a:lumOff val="80000"/>
                              </a:schemeClr>
                            </a:solidFill>
                          </a:ln>
                          <a:latin typeface="Calibri" pitchFamily="34" charset="0"/>
                          <a:ea typeface="맑은 고딕"/>
                          <a:cs typeface="Times New Roman"/>
                        </a:rPr>
                        <a:t>6.5E-3</a:t>
                      </a:r>
                      <a:endParaRPr lang="ko-KR" sz="16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r>
              <a:tr h="354157">
                <a:tc>
                  <a:txBody>
                    <a:bodyPr/>
                    <a:lstStyle/>
                    <a:p>
                      <a:pPr algn="just" latinLnBrk="1">
                        <a:spcAft>
                          <a:spcPts val="0"/>
                        </a:spcAft>
                      </a:pPr>
                      <a:r>
                        <a:rPr lang="en-US" altLang="ko-KR" sz="1600" b="1" kern="100" dirty="0" smtClean="0">
                          <a:ln>
                            <a:solidFill>
                              <a:schemeClr val="accent5">
                                <a:lumMod val="20000"/>
                                <a:lumOff val="80000"/>
                              </a:schemeClr>
                            </a:solidFill>
                          </a:ln>
                          <a:latin typeface="Calibri" pitchFamily="34" charset="0"/>
                          <a:ea typeface="맑은 고딕"/>
                          <a:cs typeface="Times New Roman"/>
                        </a:rPr>
                        <a:t>Gap junction</a:t>
                      </a:r>
                      <a:endParaRPr lang="ko-KR" sz="16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c>
                  <a:txBody>
                    <a:bodyPr/>
                    <a:lstStyle/>
                    <a:p>
                      <a:pPr algn="just" latinLnBrk="1">
                        <a:spcAft>
                          <a:spcPts val="0"/>
                        </a:spcAft>
                      </a:pPr>
                      <a:r>
                        <a:rPr lang="en-US" altLang="ko-KR" sz="1600" b="1" kern="100" dirty="0" smtClean="0">
                          <a:ln>
                            <a:solidFill>
                              <a:schemeClr val="accent5">
                                <a:lumMod val="20000"/>
                                <a:lumOff val="80000"/>
                              </a:schemeClr>
                            </a:solidFill>
                          </a:ln>
                          <a:latin typeface="Calibri" pitchFamily="34" charset="0"/>
                          <a:ea typeface="맑은 고딕"/>
                          <a:cs typeface="Times New Roman"/>
                        </a:rPr>
                        <a:t>8.3E-3</a:t>
                      </a:r>
                      <a:endParaRPr lang="ko-KR" sz="16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r>
              <a:tr h="354157">
                <a:tc>
                  <a:txBody>
                    <a:bodyPr/>
                    <a:lstStyle/>
                    <a:p>
                      <a:pPr algn="just" latinLnBrk="1">
                        <a:spcAft>
                          <a:spcPts val="0"/>
                        </a:spcAft>
                      </a:pPr>
                      <a:r>
                        <a:rPr lang="en-US" altLang="ko-KR" sz="1600" b="1" kern="100" dirty="0" smtClean="0">
                          <a:ln>
                            <a:solidFill>
                              <a:schemeClr val="accent5">
                                <a:lumMod val="20000"/>
                                <a:lumOff val="80000"/>
                              </a:schemeClr>
                            </a:solidFill>
                          </a:ln>
                          <a:latin typeface="Calibri" pitchFamily="34" charset="0"/>
                          <a:ea typeface="맑은 고딕"/>
                          <a:cs typeface="Times New Roman"/>
                        </a:rPr>
                        <a:t>Tight junction</a:t>
                      </a:r>
                      <a:endParaRPr lang="ko-KR" sz="16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c>
                  <a:txBody>
                    <a:bodyPr/>
                    <a:lstStyle/>
                    <a:p>
                      <a:pPr algn="just" latinLnBrk="1">
                        <a:spcAft>
                          <a:spcPts val="0"/>
                        </a:spcAft>
                      </a:pPr>
                      <a:r>
                        <a:rPr lang="en-US" altLang="ko-KR" sz="1600" b="1" kern="100" dirty="0" smtClean="0">
                          <a:ln>
                            <a:solidFill>
                              <a:schemeClr val="accent5">
                                <a:lumMod val="20000"/>
                                <a:lumOff val="80000"/>
                              </a:schemeClr>
                            </a:solidFill>
                          </a:ln>
                          <a:latin typeface="Calibri" pitchFamily="34" charset="0"/>
                          <a:ea typeface="맑은 고딕"/>
                          <a:cs typeface="Times New Roman"/>
                        </a:rPr>
                        <a:t>2.0E-2</a:t>
                      </a:r>
                      <a:endParaRPr lang="ko-KR" sz="16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r>
              <a:tr h="390551">
                <a:tc>
                  <a:txBody>
                    <a:bodyPr/>
                    <a:lstStyle/>
                    <a:p>
                      <a:pPr algn="just" latinLnBrk="1">
                        <a:spcAft>
                          <a:spcPts val="0"/>
                        </a:spcAft>
                      </a:pPr>
                      <a:r>
                        <a:rPr lang="en-US" altLang="ko-KR" sz="1600" b="1" i="1" u="sng" kern="100" dirty="0" smtClean="0">
                          <a:ln>
                            <a:solidFill>
                              <a:schemeClr val="accent5">
                                <a:lumMod val="20000"/>
                                <a:lumOff val="80000"/>
                              </a:schemeClr>
                            </a:solidFill>
                          </a:ln>
                          <a:latin typeface="Calibri" pitchFamily="34" charset="0"/>
                          <a:ea typeface="맑은 고딕"/>
                          <a:cs typeface="Times New Roman"/>
                        </a:rPr>
                        <a:t>Cytokine-cytokine receptor interaction</a:t>
                      </a:r>
                      <a:endParaRPr lang="ko-KR" sz="1600" b="1" i="1" u="sng"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c>
                  <a:txBody>
                    <a:bodyPr/>
                    <a:lstStyle/>
                    <a:p>
                      <a:pPr algn="just" latinLnBrk="1">
                        <a:spcAft>
                          <a:spcPts val="0"/>
                        </a:spcAft>
                      </a:pPr>
                      <a:r>
                        <a:rPr lang="en-US" altLang="ko-KR" sz="1600" b="1" kern="100" dirty="0" smtClean="0">
                          <a:ln>
                            <a:solidFill>
                              <a:schemeClr val="accent5">
                                <a:lumMod val="20000"/>
                                <a:lumOff val="80000"/>
                              </a:schemeClr>
                            </a:solidFill>
                          </a:ln>
                          <a:latin typeface="Calibri" pitchFamily="34" charset="0"/>
                          <a:ea typeface="맑은 고딕"/>
                          <a:cs typeface="Times New Roman"/>
                        </a:rPr>
                        <a:t>2.5E-2</a:t>
                      </a:r>
                      <a:endParaRPr lang="ko-KR" sz="16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r>
              <a:tr h="354157">
                <a:tc>
                  <a:txBody>
                    <a:bodyPr/>
                    <a:lstStyle/>
                    <a:p>
                      <a:pPr algn="just" latinLnBrk="1">
                        <a:spcAft>
                          <a:spcPts val="0"/>
                        </a:spcAft>
                      </a:pPr>
                      <a:r>
                        <a:rPr lang="en-US" altLang="ko-KR" sz="1600" b="1" i="1" u="sng" kern="100" dirty="0" smtClean="0">
                          <a:ln>
                            <a:solidFill>
                              <a:schemeClr val="accent5">
                                <a:lumMod val="20000"/>
                                <a:lumOff val="80000"/>
                              </a:schemeClr>
                            </a:solidFill>
                          </a:ln>
                          <a:solidFill>
                            <a:schemeClr val="tx1"/>
                          </a:solidFill>
                          <a:latin typeface="Calibri" pitchFamily="34" charset="0"/>
                          <a:ea typeface="맑은 고딕"/>
                          <a:cs typeface="Times New Roman"/>
                        </a:rPr>
                        <a:t>MAPK signaling pathway</a:t>
                      </a:r>
                      <a:endParaRPr lang="ko-KR" sz="1600" b="1" i="1" u="sng" kern="100" dirty="0">
                        <a:ln>
                          <a:solidFill>
                            <a:schemeClr val="accent5">
                              <a:lumMod val="20000"/>
                              <a:lumOff val="80000"/>
                            </a:schemeClr>
                          </a:solidFill>
                        </a:ln>
                        <a:solidFill>
                          <a:schemeClr val="tx1"/>
                        </a:solidFill>
                        <a:latin typeface="Calibri" pitchFamily="34" charset="0"/>
                        <a:ea typeface="맑은 고딕"/>
                        <a:cs typeface="Times New Roman"/>
                      </a:endParaRPr>
                    </a:p>
                  </a:txBody>
                  <a:tcPr marL="68580" marR="68580" marT="0" marB="0" anchor="ctr"/>
                </a:tc>
                <a:tc>
                  <a:txBody>
                    <a:bodyPr/>
                    <a:lstStyle/>
                    <a:p>
                      <a:pPr algn="just" latinLnBrk="1">
                        <a:spcAft>
                          <a:spcPts val="0"/>
                        </a:spcAft>
                      </a:pPr>
                      <a:r>
                        <a:rPr lang="en-US" altLang="ko-KR" sz="1600" b="1" kern="100" dirty="0" smtClean="0">
                          <a:ln>
                            <a:solidFill>
                              <a:schemeClr val="accent5">
                                <a:lumMod val="20000"/>
                                <a:lumOff val="80000"/>
                              </a:schemeClr>
                            </a:solidFill>
                          </a:ln>
                          <a:latin typeface="Calibri" pitchFamily="34" charset="0"/>
                          <a:ea typeface="맑은 고딕"/>
                          <a:cs typeface="Times New Roman"/>
                        </a:rPr>
                        <a:t>2.6E-2</a:t>
                      </a:r>
                      <a:endParaRPr lang="ko-KR" sz="16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r>
            </a:tbl>
          </a:graphicData>
        </a:graphic>
      </p:graphicFrame>
    </p:spTree>
    <p:extLst>
      <p:ext uri="{BB962C8B-B14F-4D97-AF65-F5344CB8AC3E}">
        <p14:creationId xmlns:p14="http://schemas.microsoft.com/office/powerpoint/2010/main" val="3955318081"/>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b="1" dirty="0" smtClean="0">
                <a:latin typeface="Calibri" pitchFamily="34" charset="0"/>
              </a:rPr>
              <a:t>Mode of drug action: </a:t>
            </a:r>
            <a:r>
              <a:rPr lang="en-US" altLang="ko-KR" b="1" dirty="0" err="1" smtClean="0">
                <a:latin typeface="Calibri" pitchFamily="34" charset="0"/>
              </a:rPr>
              <a:t>Sutent</a:t>
            </a:r>
            <a:endParaRPr lang="ko-KR" altLang="en-US" dirty="0"/>
          </a:p>
        </p:txBody>
      </p:sp>
      <p:pic>
        <p:nvPicPr>
          <p:cNvPr id="4" name="Picture 3"/>
          <p:cNvPicPr>
            <a:picLocks noChangeAspect="1" noChangeArrowheads="1"/>
          </p:cNvPicPr>
          <p:nvPr/>
        </p:nvPicPr>
        <p:blipFill>
          <a:blip r:embed="rId2" cstate="print"/>
          <a:srcRect l="18711" t="22998" r="31782" b="13117"/>
          <a:stretch>
            <a:fillRect/>
          </a:stretch>
        </p:blipFill>
        <p:spPr bwMode="auto">
          <a:xfrm>
            <a:off x="1428728" y="1571612"/>
            <a:ext cx="6503870" cy="5121158"/>
          </a:xfrm>
          <a:prstGeom prst="rect">
            <a:avLst/>
          </a:prstGeom>
          <a:noFill/>
          <a:ln w="9525">
            <a:noFill/>
            <a:miter lim="800000"/>
            <a:headEnd/>
            <a:tailEnd/>
          </a:ln>
        </p:spPr>
      </p:pic>
    </p:spTree>
    <p:extLst>
      <p:ext uri="{BB962C8B-B14F-4D97-AF65-F5344CB8AC3E}">
        <p14:creationId xmlns:p14="http://schemas.microsoft.com/office/powerpoint/2010/main" val="398942673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Drug-drug </a:t>
            </a:r>
            <a:r>
              <a:rPr lang="en-US" altLang="ko-KR" dirty="0" smtClean="0"/>
              <a:t>network</a:t>
            </a:r>
            <a:endParaRPr lang="ko-KR" altLang="en-US" dirty="0"/>
          </a:p>
        </p:txBody>
      </p:sp>
      <p:sp>
        <p:nvSpPr>
          <p:cNvPr id="3" name="내용 개체 틀 2"/>
          <p:cNvSpPr>
            <a:spLocks noGrp="1"/>
          </p:cNvSpPr>
          <p:nvPr>
            <p:ph idx="1"/>
          </p:nvPr>
        </p:nvSpPr>
        <p:spPr/>
        <p:txBody>
          <a:bodyPr/>
          <a:lstStyle/>
          <a:p>
            <a:r>
              <a:rPr lang="en-US" altLang="ko-KR" dirty="0" smtClean="0"/>
              <a:t>Side-effect similarity</a:t>
            </a:r>
            <a:endParaRPr lang="ko-KR" altLang="en-US"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71" y="2216866"/>
            <a:ext cx="9180512" cy="42364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5496" y="6372036"/>
            <a:ext cx="4466287" cy="369332"/>
          </a:xfrm>
          <a:prstGeom prst="rect">
            <a:avLst/>
          </a:prstGeom>
          <a:noFill/>
        </p:spPr>
        <p:txBody>
          <a:bodyPr wrap="none" rtlCol="0">
            <a:spAutoFit/>
          </a:bodyPr>
          <a:lstStyle/>
          <a:p>
            <a:pPr>
              <a:buNone/>
            </a:pPr>
            <a:r>
              <a:rPr lang="en-US" altLang="ko-KR" sz="1800" b="0" dirty="0" smtClean="0">
                <a:latin typeface="+mn-lt"/>
                <a:hlinkClick r:id="rId3" action="ppaction://hlinkfile"/>
              </a:rPr>
              <a:t>M. </a:t>
            </a:r>
            <a:r>
              <a:rPr lang="en-US" altLang="ko-KR" sz="1800" b="0" dirty="0" err="1" smtClean="0">
                <a:latin typeface="+mn-lt"/>
                <a:hlinkClick r:id="rId3" action="ppaction://hlinkfile"/>
              </a:rPr>
              <a:t>Campillos</a:t>
            </a:r>
            <a:r>
              <a:rPr lang="en-US" altLang="ko-KR" sz="1800" b="0" dirty="0" smtClean="0">
                <a:latin typeface="+mn-lt"/>
                <a:hlinkClick r:id="rId3" action="ppaction://hlinkfile"/>
              </a:rPr>
              <a:t> et al, Science,  321:263 (2008)</a:t>
            </a:r>
            <a:endParaRPr lang="ko-KR" altLang="en-US" sz="1800" b="0" dirty="0">
              <a:latin typeface="+mn-lt"/>
            </a:endParaRPr>
          </a:p>
        </p:txBody>
      </p:sp>
    </p:spTree>
    <p:extLst>
      <p:ext uri="{BB962C8B-B14F-4D97-AF65-F5344CB8AC3E}">
        <p14:creationId xmlns:p14="http://schemas.microsoft.com/office/powerpoint/2010/main" val="1427471528"/>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b="1" dirty="0" smtClean="0">
                <a:latin typeface="Calibri" pitchFamily="34" charset="0"/>
              </a:rPr>
              <a:t>KEGG pathway enrichment</a:t>
            </a:r>
            <a:endParaRPr lang="ko-KR" altLang="en-US" dirty="0"/>
          </a:p>
        </p:txBody>
      </p:sp>
      <p:graphicFrame>
        <p:nvGraphicFramePr>
          <p:cNvPr id="4" name="내용 개체 틀 3"/>
          <p:cNvGraphicFramePr>
            <a:graphicFrameLocks/>
          </p:cNvGraphicFramePr>
          <p:nvPr/>
        </p:nvGraphicFramePr>
        <p:xfrm>
          <a:off x="500034" y="2000240"/>
          <a:ext cx="7858180" cy="4357721"/>
        </p:xfrm>
        <a:graphic>
          <a:graphicData uri="http://schemas.openxmlformats.org/drawingml/2006/table">
            <a:tbl>
              <a:tblPr>
                <a:tableStyleId>{9D7B26C5-4107-4FEC-AEDC-1716B250A1EF}</a:tableStyleId>
              </a:tblPr>
              <a:tblGrid>
                <a:gridCol w="6111918"/>
                <a:gridCol w="1746262"/>
              </a:tblGrid>
              <a:tr h="360060">
                <a:tc>
                  <a:txBody>
                    <a:bodyPr/>
                    <a:lstStyle/>
                    <a:p>
                      <a:pPr algn="just" latinLnBrk="1">
                        <a:spcAft>
                          <a:spcPts val="0"/>
                        </a:spcAft>
                      </a:pPr>
                      <a:r>
                        <a:rPr lang="en-US" sz="1600" b="1" kern="100" dirty="0" smtClean="0">
                          <a:ln>
                            <a:solidFill>
                              <a:schemeClr val="accent5">
                                <a:lumMod val="20000"/>
                                <a:lumOff val="80000"/>
                              </a:schemeClr>
                            </a:solidFill>
                          </a:ln>
                          <a:latin typeface="Calibri" pitchFamily="34" charset="0"/>
                        </a:rPr>
                        <a:t>Pathway</a:t>
                      </a:r>
                      <a:endParaRPr lang="ko-KR" sz="16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algn="just" latinLnBrk="1">
                        <a:spcAft>
                          <a:spcPts val="0"/>
                        </a:spcAft>
                      </a:pPr>
                      <a:r>
                        <a:rPr lang="en-US" sz="1600" b="1" kern="100" dirty="0" smtClean="0">
                          <a:ln>
                            <a:solidFill>
                              <a:schemeClr val="accent5">
                                <a:lumMod val="20000"/>
                                <a:lumOff val="80000"/>
                              </a:schemeClr>
                            </a:solidFill>
                          </a:ln>
                          <a:latin typeface="Calibri" pitchFamily="34" charset="0"/>
                        </a:rPr>
                        <a:t>P-</a:t>
                      </a:r>
                      <a:r>
                        <a:rPr lang="en-US" sz="1600" b="1" kern="100" dirty="0" err="1" smtClean="0">
                          <a:ln>
                            <a:solidFill>
                              <a:schemeClr val="accent5">
                                <a:lumMod val="20000"/>
                                <a:lumOff val="80000"/>
                              </a:schemeClr>
                            </a:solidFill>
                          </a:ln>
                          <a:latin typeface="Calibri" pitchFamily="34" charset="0"/>
                        </a:rPr>
                        <a:t>vlaue</a:t>
                      </a:r>
                      <a:endParaRPr lang="ko-KR" sz="16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lnB w="12700" cap="flat" cmpd="sng" algn="ctr">
                      <a:solidFill>
                        <a:schemeClr val="tx1"/>
                      </a:solidFill>
                      <a:prstDash val="solid"/>
                      <a:round/>
                      <a:headEnd type="none" w="med" len="med"/>
                      <a:tailEnd type="none" w="med" len="med"/>
                    </a:lnB>
                  </a:tcPr>
                </a:tc>
              </a:tr>
              <a:tr h="360060">
                <a:tc>
                  <a:txBody>
                    <a:bodyPr/>
                    <a:lstStyle/>
                    <a:p>
                      <a:pPr algn="just" latinLnBrk="1">
                        <a:spcAft>
                          <a:spcPts val="0"/>
                        </a:spcAft>
                      </a:pPr>
                      <a:r>
                        <a:rPr lang="en-US" sz="1600" b="1" i="1" u="none" kern="100" dirty="0" smtClean="0">
                          <a:ln>
                            <a:solidFill>
                              <a:schemeClr val="accent5">
                                <a:lumMod val="20000"/>
                                <a:lumOff val="80000"/>
                              </a:schemeClr>
                            </a:solidFill>
                          </a:ln>
                          <a:latin typeface="Calibri" pitchFamily="34" charset="0"/>
                        </a:rPr>
                        <a:t>Prostate Cancer</a:t>
                      </a:r>
                      <a:endParaRPr lang="ko-KR" sz="1600" b="1" i="1" u="none"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lnT w="12700" cap="flat" cmpd="sng" algn="ctr">
                      <a:solidFill>
                        <a:schemeClr val="tx1"/>
                      </a:solidFill>
                      <a:prstDash val="solid"/>
                      <a:round/>
                      <a:headEnd type="none" w="med" len="med"/>
                      <a:tailEnd type="none" w="med" len="med"/>
                    </a:lnT>
                  </a:tcPr>
                </a:tc>
                <a:tc>
                  <a:txBody>
                    <a:bodyPr/>
                    <a:lstStyle/>
                    <a:p>
                      <a:pPr algn="just" latinLnBrk="1">
                        <a:spcAft>
                          <a:spcPts val="0"/>
                        </a:spcAft>
                      </a:pPr>
                      <a:r>
                        <a:rPr lang="en-US" altLang="ko-KR" sz="1600" b="1" kern="100" dirty="0" smtClean="0">
                          <a:ln>
                            <a:solidFill>
                              <a:schemeClr val="accent5">
                                <a:lumMod val="20000"/>
                                <a:lumOff val="80000"/>
                              </a:schemeClr>
                            </a:solidFill>
                          </a:ln>
                          <a:latin typeface="Calibri" pitchFamily="34" charset="0"/>
                          <a:ea typeface="+mn-ea"/>
                          <a:cs typeface="+mn-cs"/>
                        </a:rPr>
                        <a:t>4.9E-10</a:t>
                      </a:r>
                      <a:endParaRPr lang="ko-KR" sz="16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lnT w="12700" cap="flat" cmpd="sng" algn="ctr">
                      <a:solidFill>
                        <a:schemeClr val="tx1"/>
                      </a:solidFill>
                      <a:prstDash val="solid"/>
                      <a:round/>
                      <a:headEnd type="none" w="med" len="med"/>
                      <a:tailEnd type="none" w="med" len="med"/>
                    </a:lnT>
                  </a:tcPr>
                </a:tc>
              </a:tr>
              <a:tr h="360060">
                <a:tc>
                  <a:txBody>
                    <a:bodyPr/>
                    <a:lstStyle/>
                    <a:p>
                      <a:pPr algn="just" latinLnBrk="1">
                        <a:spcAft>
                          <a:spcPts val="0"/>
                        </a:spcAft>
                      </a:pPr>
                      <a:r>
                        <a:rPr lang="en-US" altLang="ko-KR" sz="1600" b="1" i="1" u="none" kern="100" dirty="0" smtClean="0">
                          <a:ln>
                            <a:solidFill>
                              <a:schemeClr val="accent5">
                                <a:lumMod val="20000"/>
                                <a:lumOff val="80000"/>
                              </a:schemeClr>
                            </a:solidFill>
                          </a:ln>
                          <a:latin typeface="Calibri" pitchFamily="34" charset="0"/>
                          <a:ea typeface="+mn-ea"/>
                          <a:cs typeface="+mn-cs"/>
                        </a:rPr>
                        <a:t>MAPK</a:t>
                      </a:r>
                      <a:r>
                        <a:rPr lang="en-US" altLang="ko-KR" sz="1600" b="1" i="1" u="none" kern="100" baseline="0" dirty="0" smtClean="0">
                          <a:ln>
                            <a:solidFill>
                              <a:schemeClr val="accent5">
                                <a:lumMod val="20000"/>
                                <a:lumOff val="80000"/>
                              </a:schemeClr>
                            </a:solidFill>
                          </a:ln>
                          <a:latin typeface="Calibri" pitchFamily="34" charset="0"/>
                          <a:ea typeface="+mn-ea"/>
                          <a:cs typeface="+mn-cs"/>
                        </a:rPr>
                        <a:t> signaling </a:t>
                      </a:r>
                      <a:r>
                        <a:rPr lang="en-US" altLang="ko-KR" sz="1600" b="1" i="1" u="none" kern="100" baseline="0" dirty="0" err="1" smtClean="0">
                          <a:ln>
                            <a:solidFill>
                              <a:schemeClr val="accent5">
                                <a:lumMod val="20000"/>
                                <a:lumOff val="80000"/>
                              </a:schemeClr>
                            </a:solidFill>
                          </a:ln>
                          <a:latin typeface="Calibri" pitchFamily="34" charset="0"/>
                          <a:ea typeface="+mn-ea"/>
                          <a:cs typeface="+mn-cs"/>
                        </a:rPr>
                        <a:t>pathwya</a:t>
                      </a:r>
                      <a:endParaRPr lang="ko-KR" sz="1600" b="1" i="1" u="none"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c>
                  <a:txBody>
                    <a:bodyPr/>
                    <a:lstStyle/>
                    <a:p>
                      <a:pPr algn="just" latinLnBrk="1">
                        <a:spcAft>
                          <a:spcPts val="0"/>
                        </a:spcAft>
                      </a:pPr>
                      <a:r>
                        <a:rPr lang="en-US" altLang="ko-KR" sz="1600" b="1" kern="100" dirty="0" smtClean="0">
                          <a:ln>
                            <a:solidFill>
                              <a:schemeClr val="accent5">
                                <a:lumMod val="20000"/>
                                <a:lumOff val="80000"/>
                              </a:schemeClr>
                            </a:solidFill>
                          </a:ln>
                          <a:latin typeface="Calibri" pitchFamily="34" charset="0"/>
                          <a:ea typeface="+mn-ea"/>
                          <a:cs typeface="+mn-cs"/>
                        </a:rPr>
                        <a:t>8.3E-10</a:t>
                      </a:r>
                      <a:endParaRPr lang="ko-KR" sz="16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r>
              <a:tr h="360060">
                <a:tc>
                  <a:txBody>
                    <a:bodyPr/>
                    <a:lstStyle/>
                    <a:p>
                      <a:pPr algn="just" latinLnBrk="1">
                        <a:spcAft>
                          <a:spcPts val="0"/>
                        </a:spcAft>
                      </a:pPr>
                      <a:r>
                        <a:rPr lang="en-US" altLang="ko-KR" sz="1600" b="1" i="1" u="none" kern="100" dirty="0" smtClean="0">
                          <a:ln>
                            <a:solidFill>
                              <a:schemeClr val="accent5">
                                <a:lumMod val="20000"/>
                                <a:lumOff val="80000"/>
                              </a:schemeClr>
                            </a:solidFill>
                          </a:ln>
                          <a:latin typeface="Calibri" pitchFamily="34" charset="0"/>
                          <a:ea typeface="+mn-ea"/>
                          <a:cs typeface="+mn-cs"/>
                        </a:rPr>
                        <a:t>Long-term</a:t>
                      </a:r>
                      <a:r>
                        <a:rPr lang="en-US" altLang="ko-KR" sz="1600" b="1" i="1" u="none" kern="100" baseline="0" dirty="0" smtClean="0">
                          <a:ln>
                            <a:solidFill>
                              <a:schemeClr val="accent5">
                                <a:lumMod val="20000"/>
                                <a:lumOff val="80000"/>
                              </a:schemeClr>
                            </a:solidFill>
                          </a:ln>
                          <a:latin typeface="Calibri" pitchFamily="34" charset="0"/>
                          <a:ea typeface="+mn-ea"/>
                          <a:cs typeface="+mn-cs"/>
                        </a:rPr>
                        <a:t> </a:t>
                      </a:r>
                      <a:r>
                        <a:rPr lang="en-US" altLang="ko-KR" sz="1600" b="1" i="1" u="none" kern="100" baseline="0" dirty="0" err="1" smtClean="0">
                          <a:ln>
                            <a:solidFill>
                              <a:schemeClr val="accent5">
                                <a:lumMod val="20000"/>
                                <a:lumOff val="80000"/>
                              </a:schemeClr>
                            </a:solidFill>
                          </a:ln>
                          <a:latin typeface="Calibri" pitchFamily="34" charset="0"/>
                          <a:ea typeface="+mn-ea"/>
                          <a:cs typeface="+mn-cs"/>
                        </a:rPr>
                        <a:t>potentiation</a:t>
                      </a:r>
                      <a:endParaRPr lang="ko-KR" sz="1600" b="1" i="1" u="none"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c>
                  <a:txBody>
                    <a:bodyPr/>
                    <a:lstStyle/>
                    <a:p>
                      <a:pPr algn="just" latinLnBrk="1">
                        <a:spcAft>
                          <a:spcPts val="0"/>
                        </a:spcAft>
                      </a:pPr>
                      <a:r>
                        <a:rPr lang="en-US" altLang="ko-KR" sz="1600" b="1" kern="100" dirty="0" smtClean="0">
                          <a:ln>
                            <a:solidFill>
                              <a:schemeClr val="accent5">
                                <a:lumMod val="20000"/>
                                <a:lumOff val="80000"/>
                              </a:schemeClr>
                            </a:solidFill>
                          </a:ln>
                          <a:latin typeface="Calibri" pitchFamily="34" charset="0"/>
                          <a:ea typeface="+mn-ea"/>
                          <a:cs typeface="+mn-cs"/>
                        </a:rPr>
                        <a:t>3.4E-7</a:t>
                      </a:r>
                      <a:endParaRPr lang="ko-KR" sz="16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r>
              <a:tr h="360060">
                <a:tc>
                  <a:txBody>
                    <a:bodyPr/>
                    <a:lstStyle/>
                    <a:p>
                      <a:pPr algn="just" latinLnBrk="1">
                        <a:spcAft>
                          <a:spcPts val="0"/>
                        </a:spcAft>
                      </a:pPr>
                      <a:r>
                        <a:rPr lang="en-US" altLang="ko-KR" sz="1600" b="1" i="1" u="none" kern="100" dirty="0" smtClean="0">
                          <a:ln>
                            <a:solidFill>
                              <a:schemeClr val="accent5">
                                <a:lumMod val="20000"/>
                                <a:lumOff val="80000"/>
                              </a:schemeClr>
                            </a:solidFill>
                          </a:ln>
                          <a:latin typeface="Calibri" pitchFamily="34" charset="0"/>
                          <a:ea typeface="+mn-ea"/>
                          <a:cs typeface="+mn-cs"/>
                        </a:rPr>
                        <a:t>Acute</a:t>
                      </a:r>
                      <a:r>
                        <a:rPr lang="en-US" altLang="ko-KR" sz="1600" b="1" i="1" u="none" kern="100" baseline="0" dirty="0" smtClean="0">
                          <a:ln>
                            <a:solidFill>
                              <a:schemeClr val="accent5">
                                <a:lumMod val="20000"/>
                                <a:lumOff val="80000"/>
                              </a:schemeClr>
                            </a:solidFill>
                          </a:ln>
                          <a:latin typeface="Calibri" pitchFamily="34" charset="0"/>
                          <a:ea typeface="+mn-ea"/>
                          <a:cs typeface="+mn-cs"/>
                        </a:rPr>
                        <a:t> myeloid leukemia</a:t>
                      </a:r>
                      <a:endParaRPr lang="ko-KR" sz="1600" b="1" i="1" u="none"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c>
                  <a:txBody>
                    <a:bodyPr/>
                    <a:lstStyle/>
                    <a:p>
                      <a:pPr algn="just" latinLnBrk="1">
                        <a:spcAft>
                          <a:spcPts val="0"/>
                        </a:spcAft>
                      </a:pPr>
                      <a:r>
                        <a:rPr lang="en-US" altLang="ko-KR" sz="1600" b="1" kern="100" dirty="0" smtClean="0">
                          <a:ln>
                            <a:solidFill>
                              <a:schemeClr val="accent5">
                                <a:lumMod val="20000"/>
                                <a:lumOff val="80000"/>
                              </a:schemeClr>
                            </a:solidFill>
                          </a:ln>
                          <a:latin typeface="Calibri" pitchFamily="34" charset="0"/>
                          <a:ea typeface="+mn-ea"/>
                          <a:cs typeface="+mn-cs"/>
                        </a:rPr>
                        <a:t>5.7E-5</a:t>
                      </a:r>
                      <a:endParaRPr lang="ko-KR" sz="16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r>
              <a:tr h="360060">
                <a:tc>
                  <a:txBody>
                    <a:bodyPr/>
                    <a:lstStyle/>
                    <a:p>
                      <a:pPr algn="just" latinLnBrk="1">
                        <a:spcAft>
                          <a:spcPts val="0"/>
                        </a:spcAft>
                      </a:pPr>
                      <a:r>
                        <a:rPr lang="en-US" altLang="ko-KR" sz="1600" b="1" i="1" u="none" kern="100" dirty="0" smtClean="0">
                          <a:ln>
                            <a:solidFill>
                              <a:schemeClr val="accent5">
                                <a:lumMod val="20000"/>
                                <a:lumOff val="80000"/>
                              </a:schemeClr>
                            </a:solidFill>
                          </a:ln>
                          <a:latin typeface="Calibri" pitchFamily="34" charset="0"/>
                          <a:ea typeface="+mn-ea"/>
                          <a:cs typeface="+mn-cs"/>
                        </a:rPr>
                        <a:t>Pancreatic</a:t>
                      </a:r>
                      <a:r>
                        <a:rPr lang="en-US" altLang="ko-KR" sz="1600" b="1" i="1" u="none" kern="100" baseline="0" dirty="0" smtClean="0">
                          <a:ln>
                            <a:solidFill>
                              <a:schemeClr val="accent5">
                                <a:lumMod val="20000"/>
                                <a:lumOff val="80000"/>
                              </a:schemeClr>
                            </a:solidFill>
                          </a:ln>
                          <a:latin typeface="Calibri" pitchFamily="34" charset="0"/>
                          <a:ea typeface="+mn-ea"/>
                          <a:cs typeface="+mn-cs"/>
                        </a:rPr>
                        <a:t> cancer</a:t>
                      </a:r>
                      <a:endParaRPr lang="ko-KR" sz="1600" b="1" i="1" u="none"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c>
                  <a:txBody>
                    <a:bodyPr/>
                    <a:lstStyle/>
                    <a:p>
                      <a:pPr algn="just" latinLnBrk="1">
                        <a:spcAft>
                          <a:spcPts val="0"/>
                        </a:spcAft>
                      </a:pPr>
                      <a:r>
                        <a:rPr lang="en-US" altLang="ko-KR" sz="1600" b="1" kern="100" dirty="0" smtClean="0">
                          <a:ln>
                            <a:solidFill>
                              <a:schemeClr val="accent5">
                                <a:lumMod val="20000"/>
                                <a:lumOff val="80000"/>
                              </a:schemeClr>
                            </a:solidFill>
                          </a:ln>
                          <a:latin typeface="Calibri" pitchFamily="34" charset="0"/>
                          <a:ea typeface="+mn-ea"/>
                          <a:cs typeface="+mn-cs"/>
                        </a:rPr>
                        <a:t>2.5E-4</a:t>
                      </a:r>
                      <a:endParaRPr lang="ko-KR" sz="16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r>
              <a:tr h="360060">
                <a:tc>
                  <a:txBody>
                    <a:bodyPr/>
                    <a:lstStyle/>
                    <a:p>
                      <a:pPr algn="just" latinLnBrk="1">
                        <a:spcAft>
                          <a:spcPts val="0"/>
                        </a:spcAft>
                      </a:pPr>
                      <a:r>
                        <a:rPr lang="en-US" altLang="ko-KR" sz="1600" b="1" i="1" u="none" kern="100" dirty="0" smtClean="0">
                          <a:ln>
                            <a:solidFill>
                              <a:schemeClr val="accent5">
                                <a:lumMod val="20000"/>
                                <a:lumOff val="80000"/>
                              </a:schemeClr>
                            </a:solidFill>
                          </a:ln>
                          <a:effectLst/>
                          <a:latin typeface="Calibri" pitchFamily="34" charset="0"/>
                          <a:ea typeface="+mn-ea"/>
                          <a:cs typeface="+mn-cs"/>
                        </a:rPr>
                        <a:t>Chronic</a:t>
                      </a:r>
                      <a:r>
                        <a:rPr lang="en-US" altLang="ko-KR" sz="1600" b="1" i="1" u="none" kern="100" baseline="0" dirty="0" smtClean="0">
                          <a:ln>
                            <a:solidFill>
                              <a:schemeClr val="accent5">
                                <a:lumMod val="20000"/>
                                <a:lumOff val="80000"/>
                              </a:schemeClr>
                            </a:solidFill>
                          </a:ln>
                          <a:effectLst/>
                          <a:latin typeface="Calibri" pitchFamily="34" charset="0"/>
                          <a:ea typeface="+mn-ea"/>
                          <a:cs typeface="+mn-cs"/>
                        </a:rPr>
                        <a:t> myeloid leukemia</a:t>
                      </a:r>
                      <a:endParaRPr lang="ko-KR" sz="1600" b="1" i="1" u="none" kern="100" dirty="0">
                        <a:ln>
                          <a:solidFill>
                            <a:schemeClr val="accent5">
                              <a:lumMod val="20000"/>
                              <a:lumOff val="80000"/>
                            </a:schemeClr>
                          </a:solidFill>
                        </a:ln>
                        <a:effectLst/>
                        <a:latin typeface="Calibri" pitchFamily="34" charset="0"/>
                        <a:ea typeface="맑은 고딕"/>
                        <a:cs typeface="Times New Roman"/>
                      </a:endParaRPr>
                    </a:p>
                  </a:txBody>
                  <a:tcPr marL="68580" marR="68580" marT="0" marB="0" anchor="ctr"/>
                </a:tc>
                <a:tc>
                  <a:txBody>
                    <a:bodyPr/>
                    <a:lstStyle/>
                    <a:p>
                      <a:pPr algn="just" latinLnBrk="1">
                        <a:spcAft>
                          <a:spcPts val="0"/>
                        </a:spcAft>
                      </a:pPr>
                      <a:r>
                        <a:rPr lang="en-US" altLang="ko-KR" sz="1600" b="1" kern="100" dirty="0" smtClean="0">
                          <a:ln>
                            <a:solidFill>
                              <a:schemeClr val="accent5">
                                <a:lumMod val="20000"/>
                                <a:lumOff val="80000"/>
                              </a:schemeClr>
                            </a:solidFill>
                          </a:ln>
                          <a:latin typeface="Calibri" pitchFamily="34" charset="0"/>
                          <a:ea typeface="+mn-ea"/>
                          <a:cs typeface="+mn-cs"/>
                        </a:rPr>
                        <a:t>2.2E-4</a:t>
                      </a:r>
                      <a:endParaRPr lang="ko-KR" sz="16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r>
              <a:tr h="360060">
                <a:tc>
                  <a:txBody>
                    <a:bodyPr/>
                    <a:lstStyle/>
                    <a:p>
                      <a:pPr algn="just" latinLnBrk="1">
                        <a:spcAft>
                          <a:spcPts val="0"/>
                        </a:spcAft>
                      </a:pPr>
                      <a:r>
                        <a:rPr lang="en-US" altLang="ko-KR" sz="1600" b="1" i="1" u="none" kern="100" dirty="0" err="1" smtClean="0">
                          <a:ln>
                            <a:solidFill>
                              <a:schemeClr val="accent5">
                                <a:lumMod val="20000"/>
                                <a:lumOff val="80000"/>
                              </a:schemeClr>
                            </a:solidFill>
                          </a:ln>
                          <a:latin typeface="Calibri" pitchFamily="34" charset="0"/>
                          <a:ea typeface="맑은 고딕"/>
                          <a:cs typeface="Times New Roman"/>
                        </a:rPr>
                        <a:t>ErbB</a:t>
                      </a:r>
                      <a:r>
                        <a:rPr lang="en-US" altLang="ko-KR" sz="1600" b="1" i="1" u="none" kern="100" baseline="0" dirty="0" smtClean="0">
                          <a:ln>
                            <a:solidFill>
                              <a:schemeClr val="accent5">
                                <a:lumMod val="20000"/>
                                <a:lumOff val="80000"/>
                              </a:schemeClr>
                            </a:solidFill>
                          </a:ln>
                          <a:latin typeface="Calibri" pitchFamily="34" charset="0"/>
                          <a:ea typeface="맑은 고딕"/>
                          <a:cs typeface="Times New Roman"/>
                        </a:rPr>
                        <a:t> </a:t>
                      </a:r>
                      <a:r>
                        <a:rPr lang="en-US" altLang="ko-KR" sz="1600" b="1" i="1" u="none" kern="100" baseline="0" dirty="0" err="1" smtClean="0">
                          <a:ln>
                            <a:solidFill>
                              <a:schemeClr val="accent5">
                                <a:lumMod val="20000"/>
                                <a:lumOff val="80000"/>
                              </a:schemeClr>
                            </a:solidFill>
                          </a:ln>
                          <a:latin typeface="Calibri" pitchFamily="34" charset="0"/>
                          <a:ea typeface="맑은 고딕"/>
                          <a:cs typeface="Times New Roman"/>
                        </a:rPr>
                        <a:t>singlaing</a:t>
                      </a:r>
                      <a:r>
                        <a:rPr lang="en-US" altLang="ko-KR" sz="1600" b="1" i="1" u="none" kern="100" baseline="0" dirty="0" smtClean="0">
                          <a:ln>
                            <a:solidFill>
                              <a:schemeClr val="accent5">
                                <a:lumMod val="20000"/>
                                <a:lumOff val="80000"/>
                              </a:schemeClr>
                            </a:solidFill>
                          </a:ln>
                          <a:latin typeface="Calibri" pitchFamily="34" charset="0"/>
                          <a:ea typeface="맑은 고딕"/>
                          <a:cs typeface="Times New Roman"/>
                        </a:rPr>
                        <a:t> pathway</a:t>
                      </a:r>
                      <a:endParaRPr lang="ko-KR" sz="1600" b="1" i="1" u="none"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c>
                  <a:txBody>
                    <a:bodyPr/>
                    <a:lstStyle/>
                    <a:p>
                      <a:pPr algn="just" latinLnBrk="1">
                        <a:spcAft>
                          <a:spcPts val="0"/>
                        </a:spcAft>
                      </a:pPr>
                      <a:r>
                        <a:rPr lang="en-US" altLang="ko-KR" sz="1600" b="1" kern="100" dirty="0" smtClean="0">
                          <a:ln>
                            <a:solidFill>
                              <a:schemeClr val="accent5">
                                <a:lumMod val="20000"/>
                                <a:lumOff val="80000"/>
                              </a:schemeClr>
                            </a:solidFill>
                          </a:ln>
                          <a:latin typeface="Calibri" pitchFamily="34" charset="0"/>
                          <a:ea typeface="맑은 고딕"/>
                          <a:cs typeface="Times New Roman"/>
                        </a:rPr>
                        <a:t>4.3E-4</a:t>
                      </a:r>
                      <a:endParaRPr lang="ko-KR" sz="16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r>
              <a:tr h="360060">
                <a:tc>
                  <a:txBody>
                    <a:bodyPr/>
                    <a:lstStyle/>
                    <a:p>
                      <a:pPr algn="just" latinLnBrk="1">
                        <a:spcAft>
                          <a:spcPts val="0"/>
                        </a:spcAft>
                      </a:pPr>
                      <a:r>
                        <a:rPr lang="en-US" altLang="ko-KR" sz="1600" b="1" i="1" u="none" kern="100" dirty="0" smtClean="0">
                          <a:ln>
                            <a:solidFill>
                              <a:schemeClr val="accent5">
                                <a:lumMod val="20000"/>
                                <a:lumOff val="80000"/>
                              </a:schemeClr>
                            </a:solidFill>
                          </a:ln>
                          <a:latin typeface="Calibri" pitchFamily="34" charset="0"/>
                          <a:ea typeface="맑은 고딕"/>
                          <a:cs typeface="Times New Roman"/>
                        </a:rPr>
                        <a:t>Colorectal</a:t>
                      </a:r>
                      <a:r>
                        <a:rPr lang="en-US" altLang="ko-KR" sz="1600" b="1" i="1" u="none" kern="100" baseline="0" dirty="0" smtClean="0">
                          <a:ln>
                            <a:solidFill>
                              <a:schemeClr val="accent5">
                                <a:lumMod val="20000"/>
                                <a:lumOff val="80000"/>
                              </a:schemeClr>
                            </a:solidFill>
                          </a:ln>
                          <a:latin typeface="Calibri" pitchFamily="34" charset="0"/>
                          <a:ea typeface="맑은 고딕"/>
                          <a:cs typeface="Times New Roman"/>
                        </a:rPr>
                        <a:t> cancer</a:t>
                      </a:r>
                      <a:endParaRPr lang="ko-KR" sz="1600" b="1" i="1" u="none"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c>
                  <a:txBody>
                    <a:bodyPr/>
                    <a:lstStyle/>
                    <a:p>
                      <a:pPr algn="just" latinLnBrk="1">
                        <a:spcAft>
                          <a:spcPts val="0"/>
                        </a:spcAft>
                      </a:pPr>
                      <a:r>
                        <a:rPr lang="en-US" altLang="ko-KR" sz="1600" b="1" kern="100" dirty="0" smtClean="0">
                          <a:ln>
                            <a:solidFill>
                              <a:schemeClr val="accent5">
                                <a:lumMod val="20000"/>
                                <a:lumOff val="80000"/>
                              </a:schemeClr>
                            </a:solidFill>
                          </a:ln>
                          <a:latin typeface="Calibri" pitchFamily="34" charset="0"/>
                          <a:ea typeface="맑은 고딕"/>
                          <a:cs typeface="Times New Roman"/>
                        </a:rPr>
                        <a:t>4.2E-4</a:t>
                      </a:r>
                      <a:endParaRPr lang="ko-KR" sz="16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r>
              <a:tr h="360060">
                <a:tc>
                  <a:txBody>
                    <a:bodyPr/>
                    <a:lstStyle/>
                    <a:p>
                      <a:pPr algn="just" latinLnBrk="1">
                        <a:spcAft>
                          <a:spcPts val="0"/>
                        </a:spcAft>
                      </a:pPr>
                      <a:r>
                        <a:rPr lang="en-US" altLang="ko-KR" sz="1600" b="1" i="1" u="none" kern="100" dirty="0" smtClean="0">
                          <a:ln>
                            <a:solidFill>
                              <a:schemeClr val="accent5">
                                <a:lumMod val="20000"/>
                                <a:lumOff val="80000"/>
                              </a:schemeClr>
                            </a:solidFill>
                          </a:ln>
                          <a:latin typeface="Calibri" pitchFamily="34" charset="0"/>
                          <a:ea typeface="맑은 고딕"/>
                          <a:cs typeface="Times New Roman"/>
                        </a:rPr>
                        <a:t>Non-small</a:t>
                      </a:r>
                      <a:r>
                        <a:rPr lang="en-US" altLang="ko-KR" sz="1600" b="1" i="1" u="none" kern="100" baseline="0" dirty="0" smtClean="0">
                          <a:ln>
                            <a:solidFill>
                              <a:schemeClr val="accent5">
                                <a:lumMod val="20000"/>
                                <a:lumOff val="80000"/>
                              </a:schemeClr>
                            </a:solidFill>
                          </a:ln>
                          <a:latin typeface="Calibri" pitchFamily="34" charset="0"/>
                          <a:ea typeface="맑은 고딕"/>
                          <a:cs typeface="Times New Roman"/>
                        </a:rPr>
                        <a:t> cell lung cancer</a:t>
                      </a:r>
                      <a:endParaRPr lang="ko-KR" sz="1600" b="1" i="1" u="none"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c>
                  <a:txBody>
                    <a:bodyPr/>
                    <a:lstStyle/>
                    <a:p>
                      <a:pPr algn="just" latinLnBrk="1">
                        <a:spcAft>
                          <a:spcPts val="0"/>
                        </a:spcAft>
                      </a:pPr>
                      <a:r>
                        <a:rPr lang="en-US" altLang="ko-KR" sz="1600" b="1" kern="100" dirty="0" smtClean="0">
                          <a:ln>
                            <a:solidFill>
                              <a:schemeClr val="accent5">
                                <a:lumMod val="20000"/>
                                <a:lumOff val="80000"/>
                              </a:schemeClr>
                            </a:solidFill>
                          </a:ln>
                          <a:latin typeface="Calibri" pitchFamily="34" charset="0"/>
                          <a:ea typeface="맑은 고딕"/>
                          <a:cs typeface="Times New Roman"/>
                        </a:rPr>
                        <a:t>7.6E-4</a:t>
                      </a:r>
                      <a:endParaRPr lang="ko-KR" sz="16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r>
              <a:tr h="397061">
                <a:tc>
                  <a:txBody>
                    <a:bodyPr/>
                    <a:lstStyle/>
                    <a:p>
                      <a:pPr algn="just" latinLnBrk="1">
                        <a:spcAft>
                          <a:spcPts val="0"/>
                        </a:spcAft>
                      </a:pPr>
                      <a:r>
                        <a:rPr lang="en-US" altLang="ko-KR" sz="1600" b="1" i="1" u="none" kern="100" dirty="0" err="1" smtClean="0">
                          <a:ln>
                            <a:solidFill>
                              <a:schemeClr val="accent5">
                                <a:lumMod val="20000"/>
                                <a:lumOff val="80000"/>
                              </a:schemeClr>
                            </a:solidFill>
                          </a:ln>
                          <a:latin typeface="Calibri" pitchFamily="34" charset="0"/>
                          <a:ea typeface="맑은 고딕"/>
                          <a:cs typeface="Times New Roman"/>
                        </a:rPr>
                        <a:t>Glioma</a:t>
                      </a:r>
                      <a:endParaRPr lang="ko-KR" sz="1600" b="1" i="1" u="none"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c>
                  <a:txBody>
                    <a:bodyPr/>
                    <a:lstStyle/>
                    <a:p>
                      <a:pPr algn="just" latinLnBrk="1">
                        <a:spcAft>
                          <a:spcPts val="0"/>
                        </a:spcAft>
                      </a:pPr>
                      <a:r>
                        <a:rPr lang="en-US" altLang="ko-KR" sz="1600" b="1" kern="100" dirty="0" smtClean="0">
                          <a:ln>
                            <a:solidFill>
                              <a:schemeClr val="accent5">
                                <a:lumMod val="20000"/>
                                <a:lumOff val="80000"/>
                              </a:schemeClr>
                            </a:solidFill>
                          </a:ln>
                          <a:latin typeface="Calibri" pitchFamily="34" charset="0"/>
                          <a:ea typeface="맑은 고딕"/>
                          <a:cs typeface="Times New Roman"/>
                        </a:rPr>
                        <a:t>7.8E-4</a:t>
                      </a:r>
                      <a:endParaRPr lang="ko-KR" sz="16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r>
              <a:tr h="360060">
                <a:tc>
                  <a:txBody>
                    <a:bodyPr/>
                    <a:lstStyle/>
                    <a:p>
                      <a:pPr algn="just" latinLnBrk="1">
                        <a:spcAft>
                          <a:spcPts val="0"/>
                        </a:spcAft>
                      </a:pPr>
                      <a:r>
                        <a:rPr lang="en-US" altLang="ko-KR" sz="1600" b="1" i="1" u="none" kern="100" dirty="0" smtClean="0">
                          <a:ln>
                            <a:solidFill>
                              <a:schemeClr val="accent5">
                                <a:lumMod val="20000"/>
                                <a:lumOff val="80000"/>
                              </a:schemeClr>
                            </a:solidFill>
                          </a:ln>
                          <a:solidFill>
                            <a:schemeClr val="tx1"/>
                          </a:solidFill>
                          <a:latin typeface="Calibri" pitchFamily="34" charset="0"/>
                          <a:ea typeface="맑은 고딕"/>
                          <a:cs typeface="Times New Roman"/>
                        </a:rPr>
                        <a:t>Toll-like</a:t>
                      </a:r>
                      <a:r>
                        <a:rPr lang="en-US" altLang="ko-KR" sz="1600" b="1" i="1" u="none" kern="100" baseline="0" dirty="0" smtClean="0">
                          <a:ln>
                            <a:solidFill>
                              <a:schemeClr val="accent5">
                                <a:lumMod val="20000"/>
                                <a:lumOff val="80000"/>
                              </a:schemeClr>
                            </a:solidFill>
                          </a:ln>
                          <a:solidFill>
                            <a:schemeClr val="tx1"/>
                          </a:solidFill>
                          <a:latin typeface="Calibri" pitchFamily="34" charset="0"/>
                          <a:ea typeface="맑은 고딕"/>
                          <a:cs typeface="Times New Roman"/>
                        </a:rPr>
                        <a:t> receptor </a:t>
                      </a:r>
                      <a:r>
                        <a:rPr lang="en-US" altLang="ko-KR" sz="1600" b="1" i="1" u="none" kern="100" baseline="0" dirty="0" err="1" smtClean="0">
                          <a:ln>
                            <a:solidFill>
                              <a:schemeClr val="accent5">
                                <a:lumMod val="20000"/>
                                <a:lumOff val="80000"/>
                              </a:schemeClr>
                            </a:solidFill>
                          </a:ln>
                          <a:solidFill>
                            <a:schemeClr val="tx1"/>
                          </a:solidFill>
                          <a:latin typeface="Calibri" pitchFamily="34" charset="0"/>
                          <a:ea typeface="맑은 고딕"/>
                          <a:cs typeface="Times New Roman"/>
                        </a:rPr>
                        <a:t>singaling</a:t>
                      </a:r>
                      <a:r>
                        <a:rPr lang="en-US" altLang="ko-KR" sz="1600" b="1" i="1" u="none" kern="100" baseline="0" dirty="0" smtClean="0">
                          <a:ln>
                            <a:solidFill>
                              <a:schemeClr val="accent5">
                                <a:lumMod val="20000"/>
                                <a:lumOff val="80000"/>
                              </a:schemeClr>
                            </a:solidFill>
                          </a:ln>
                          <a:solidFill>
                            <a:schemeClr val="tx1"/>
                          </a:solidFill>
                          <a:latin typeface="Calibri" pitchFamily="34" charset="0"/>
                          <a:ea typeface="맑은 고딕"/>
                          <a:cs typeface="Times New Roman"/>
                        </a:rPr>
                        <a:t> pathway</a:t>
                      </a:r>
                      <a:endParaRPr lang="ko-KR" sz="1600" b="1" i="1" u="none" kern="100" dirty="0">
                        <a:ln>
                          <a:solidFill>
                            <a:schemeClr val="accent5">
                              <a:lumMod val="20000"/>
                              <a:lumOff val="80000"/>
                            </a:schemeClr>
                          </a:solidFill>
                        </a:ln>
                        <a:solidFill>
                          <a:schemeClr val="tx1"/>
                        </a:solidFill>
                        <a:latin typeface="Calibri" pitchFamily="34" charset="0"/>
                        <a:ea typeface="맑은 고딕"/>
                        <a:cs typeface="Times New Roman"/>
                      </a:endParaRPr>
                    </a:p>
                  </a:txBody>
                  <a:tcPr marL="68580" marR="68580" marT="0" marB="0" anchor="ctr"/>
                </a:tc>
                <a:tc>
                  <a:txBody>
                    <a:bodyPr/>
                    <a:lstStyle/>
                    <a:p>
                      <a:pPr algn="just" latinLnBrk="1">
                        <a:spcAft>
                          <a:spcPts val="0"/>
                        </a:spcAft>
                      </a:pPr>
                      <a:r>
                        <a:rPr lang="en-US" altLang="ko-KR" sz="1600" b="1" kern="100" dirty="0" smtClean="0">
                          <a:ln>
                            <a:solidFill>
                              <a:schemeClr val="accent5">
                                <a:lumMod val="20000"/>
                                <a:lumOff val="80000"/>
                              </a:schemeClr>
                            </a:solidFill>
                          </a:ln>
                          <a:latin typeface="Calibri" pitchFamily="34" charset="0"/>
                          <a:ea typeface="맑은 고딕"/>
                          <a:cs typeface="Times New Roman"/>
                        </a:rPr>
                        <a:t>1.2E-3</a:t>
                      </a:r>
                      <a:endParaRPr lang="ko-KR" sz="1600" b="1" kern="100" dirty="0">
                        <a:ln>
                          <a:solidFill>
                            <a:schemeClr val="accent5">
                              <a:lumMod val="20000"/>
                              <a:lumOff val="80000"/>
                            </a:schemeClr>
                          </a:solidFill>
                        </a:ln>
                        <a:latin typeface="Calibri" pitchFamily="34" charset="0"/>
                        <a:ea typeface="맑은 고딕"/>
                        <a:cs typeface="Times New Roman"/>
                      </a:endParaRPr>
                    </a:p>
                  </a:txBody>
                  <a:tcPr marL="68580" marR="68580" marT="0" marB="0" anchor="ctr"/>
                </a:tc>
              </a:tr>
            </a:tbl>
          </a:graphicData>
        </a:graphic>
      </p:graphicFrame>
    </p:spTree>
    <p:extLst>
      <p:ext uri="{BB962C8B-B14F-4D97-AF65-F5344CB8AC3E}">
        <p14:creationId xmlns:p14="http://schemas.microsoft.com/office/powerpoint/2010/main" val="832734689"/>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pPr lvl="0"/>
            <a:r>
              <a:rPr lang="en-US" altLang="ko-KR" b="1" dirty="0" smtClean="0">
                <a:latin typeface="Calibri" pitchFamily="34" charset="0"/>
              </a:rPr>
              <a:t>Robustness of </a:t>
            </a:r>
            <a:r>
              <a:rPr lang="en-US" altLang="ko-KR" b="1" dirty="0" err="1" smtClean="0">
                <a:latin typeface="Calibri" pitchFamily="34" charset="0"/>
              </a:rPr>
              <a:t>PostNet</a:t>
            </a:r>
            <a:r>
              <a:rPr lang="en-US" altLang="ko-KR" b="1" dirty="0" smtClean="0">
                <a:latin typeface="Calibri" pitchFamily="34" charset="0"/>
              </a:rPr>
              <a:t> with PTM</a:t>
            </a:r>
            <a:endParaRPr lang="ko-KR" altLang="en-US" b="1" dirty="0" smtClean="0">
              <a:latin typeface="Calibri" pitchFamily="34" charset="0"/>
            </a:endParaRPr>
          </a:p>
        </p:txBody>
      </p:sp>
      <p:sp>
        <p:nvSpPr>
          <p:cNvPr id="4" name="TextBox 3"/>
          <p:cNvSpPr txBox="1"/>
          <p:nvPr/>
        </p:nvSpPr>
        <p:spPr>
          <a:xfrm>
            <a:off x="71406" y="1454995"/>
            <a:ext cx="8715436" cy="830997"/>
          </a:xfrm>
          <a:prstGeom prst="rect">
            <a:avLst/>
          </a:prstGeom>
          <a:noFill/>
        </p:spPr>
        <p:txBody>
          <a:bodyPr wrap="square" rtlCol="0">
            <a:spAutoFit/>
          </a:bodyPr>
          <a:lstStyle/>
          <a:p>
            <a:r>
              <a:rPr lang="en-US" altLang="ko-KR" sz="2400" b="1" dirty="0" smtClean="0">
                <a:solidFill>
                  <a:srgbClr val="C00000"/>
                </a:solidFill>
                <a:latin typeface="Calibri" pitchFamily="34" charset="0"/>
              </a:rPr>
              <a:t>PostNet shows robust results for removing up to 35~50% of interactions between </a:t>
            </a:r>
            <a:r>
              <a:rPr lang="en-US" altLang="ko-KR" sz="2400" b="1" dirty="0" err="1" smtClean="0">
                <a:solidFill>
                  <a:srgbClr val="C00000"/>
                </a:solidFill>
                <a:latin typeface="Calibri" pitchFamily="34" charset="0"/>
              </a:rPr>
              <a:t>kinases</a:t>
            </a:r>
            <a:r>
              <a:rPr lang="en-US" altLang="ko-KR" sz="2400" b="1" dirty="0" smtClean="0">
                <a:solidFill>
                  <a:srgbClr val="C00000"/>
                </a:solidFill>
                <a:latin typeface="Calibri" pitchFamily="34" charset="0"/>
              </a:rPr>
              <a:t> and substrates</a:t>
            </a:r>
            <a:endParaRPr lang="ko-KR" altLang="en-US" sz="2400" b="1" dirty="0">
              <a:solidFill>
                <a:srgbClr val="C00000"/>
              </a:solidFill>
              <a:latin typeface="Calibri" pitchFamily="34" charset="0"/>
            </a:endParaRPr>
          </a:p>
        </p:txBody>
      </p:sp>
      <p:graphicFrame>
        <p:nvGraphicFramePr>
          <p:cNvPr id="5" name="내용 개체 틀 3"/>
          <p:cNvGraphicFramePr>
            <a:graphicFrameLocks noGrp="1"/>
          </p:cNvGraphicFramePr>
          <p:nvPr>
            <p:ph idx="1"/>
          </p:nvPr>
        </p:nvGraphicFramePr>
        <p:xfrm>
          <a:off x="118553" y="2446585"/>
          <a:ext cx="8929750" cy="3768497"/>
        </p:xfrm>
        <a:graphic>
          <a:graphicData uri="http://schemas.openxmlformats.org/drawingml/2006/table">
            <a:tbl>
              <a:tblPr/>
              <a:tblGrid>
                <a:gridCol w="941710"/>
                <a:gridCol w="844270"/>
                <a:gridCol w="753338"/>
                <a:gridCol w="798804"/>
                <a:gridCol w="798804"/>
                <a:gridCol w="798804"/>
                <a:gridCol w="798804"/>
                <a:gridCol w="798804"/>
                <a:gridCol w="798804"/>
                <a:gridCol w="798804"/>
                <a:gridCol w="798804"/>
              </a:tblGrid>
              <a:tr h="714380">
                <a:tc>
                  <a:txBody>
                    <a:bodyPr/>
                    <a:lstStyle/>
                    <a:p>
                      <a:pPr marL="0" algn="just" defTabSz="914400" rtl="0" eaLnBrk="1" latinLnBrk="1" hangingPunct="1">
                        <a:spcAft>
                          <a:spcPts val="0"/>
                        </a:spcAft>
                      </a:pPr>
                      <a:r>
                        <a:rPr lang="en-US" altLang="ko-KR" sz="1500" b="1" kern="100" dirty="0" smtClean="0">
                          <a:ln>
                            <a:solidFill>
                              <a:schemeClr val="accent5">
                                <a:lumMod val="20000"/>
                                <a:lumOff val="80000"/>
                              </a:schemeClr>
                            </a:solidFill>
                          </a:ln>
                          <a:solidFill>
                            <a:schemeClr val="tx1"/>
                          </a:solidFill>
                          <a:latin typeface="Calibri" pitchFamily="34" charset="0"/>
                          <a:ea typeface="+mn-ea"/>
                          <a:cs typeface="+mn-cs"/>
                        </a:rPr>
                        <a:t>Deletion links(%)</a:t>
                      </a:r>
                      <a:endParaRPr lang="ko-KR" altLang="ko-KR" sz="1500" b="1" kern="100" dirty="0" smtClean="0">
                        <a:ln>
                          <a:solidFill>
                            <a:schemeClr val="accent5">
                              <a:lumMod val="20000"/>
                              <a:lumOff val="80000"/>
                            </a:schemeClr>
                          </a:solidFill>
                        </a:ln>
                        <a:solidFill>
                          <a:schemeClr val="tx1"/>
                        </a:solidFill>
                        <a:latin typeface="Calibri" pitchFamily="34" charset="0"/>
                        <a:ea typeface="+mn-ea"/>
                        <a:cs typeface="+mn-cs"/>
                      </a:endParaRPr>
                    </a:p>
                  </a:txBody>
                  <a:tcPr marL="68580" marR="68580" marT="0" marB="0">
                    <a:lnL>
                      <a:noFill/>
                    </a:lnL>
                    <a:lnR>
                      <a:noFill/>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marL="0" algn="just" defTabSz="914400" rtl="0" eaLnBrk="1" latinLnBrk="1" hangingPunct="1">
                        <a:spcAft>
                          <a:spcPts val="0"/>
                        </a:spcAft>
                      </a:pPr>
                      <a:r>
                        <a:rPr lang="en-US" altLang="ko-KR" sz="1500" b="1" kern="100" dirty="0" smtClean="0">
                          <a:ln>
                            <a:solidFill>
                              <a:schemeClr val="accent5">
                                <a:lumMod val="20000"/>
                                <a:lumOff val="80000"/>
                              </a:schemeClr>
                            </a:solidFill>
                          </a:ln>
                          <a:solidFill>
                            <a:schemeClr val="tx1"/>
                          </a:solidFill>
                          <a:latin typeface="Calibri" pitchFamily="34" charset="0"/>
                          <a:ea typeface="+mn-ea"/>
                          <a:cs typeface="+mn-cs"/>
                        </a:rPr>
                        <a:t>Gleevec</a:t>
                      </a:r>
                      <a:endParaRPr lang="ko-KR" altLang="ko-KR" sz="1500" b="1" kern="100" dirty="0" smtClean="0">
                        <a:ln>
                          <a:solidFill>
                            <a:schemeClr val="accent5">
                              <a:lumMod val="20000"/>
                              <a:lumOff val="80000"/>
                            </a:schemeClr>
                          </a:solidFill>
                        </a:ln>
                        <a:solidFill>
                          <a:schemeClr val="tx1"/>
                        </a:solidFill>
                        <a:latin typeface="Calibri" pitchFamily="34" charset="0"/>
                        <a:ea typeface="+mn-ea"/>
                        <a:cs typeface="+mn-cs"/>
                      </a:endParaRPr>
                    </a:p>
                    <a:p>
                      <a:pPr marL="0" algn="just" defTabSz="914400" rtl="0" eaLnBrk="1" latinLnBrk="1" hangingPunct="1">
                        <a:spcAft>
                          <a:spcPts val="0"/>
                        </a:spcAft>
                      </a:pPr>
                      <a:r>
                        <a:rPr lang="en-US" altLang="ko-KR" sz="1500" b="1" kern="100" dirty="0" smtClean="0">
                          <a:ln>
                            <a:solidFill>
                              <a:schemeClr val="accent5">
                                <a:lumMod val="20000"/>
                                <a:lumOff val="80000"/>
                              </a:schemeClr>
                            </a:solidFill>
                          </a:ln>
                          <a:solidFill>
                            <a:schemeClr val="tx1"/>
                          </a:solidFill>
                          <a:latin typeface="Calibri" pitchFamily="34" charset="0"/>
                          <a:ea typeface="+mn-ea"/>
                          <a:cs typeface="+mn-cs"/>
                        </a:rPr>
                        <a:t>(CML)</a:t>
                      </a:r>
                      <a:endParaRPr lang="ko-KR" altLang="ko-KR" sz="1500" b="1" kern="100" dirty="0" smtClean="0">
                        <a:ln>
                          <a:solidFill>
                            <a:schemeClr val="accent5">
                              <a:lumMod val="20000"/>
                              <a:lumOff val="80000"/>
                            </a:schemeClr>
                          </a:solidFill>
                        </a:ln>
                        <a:solidFill>
                          <a:schemeClr val="tx1"/>
                        </a:solidFill>
                        <a:latin typeface="Calibri" pitchFamily="34" charset="0"/>
                        <a:ea typeface="+mn-ea"/>
                        <a:cs typeface="+mn-cs"/>
                      </a:endParaRPr>
                    </a:p>
                  </a:txBody>
                  <a:tcPr marL="68580" marR="68580" marT="0" marB="0">
                    <a:lnL>
                      <a:noFill/>
                    </a:lnL>
                    <a:lnR>
                      <a:noFill/>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marL="0" algn="just" defTabSz="914400" rtl="0" eaLnBrk="1" latinLnBrk="1" hangingPunct="1">
                        <a:spcAft>
                          <a:spcPts val="0"/>
                        </a:spcAft>
                      </a:pPr>
                      <a:r>
                        <a:rPr lang="en-US" altLang="ko-KR" sz="1500" b="1" kern="100" dirty="0" smtClean="0">
                          <a:ln>
                            <a:solidFill>
                              <a:schemeClr val="accent5">
                                <a:lumMod val="20000"/>
                                <a:lumOff val="80000"/>
                              </a:schemeClr>
                            </a:solidFill>
                          </a:ln>
                          <a:solidFill>
                            <a:schemeClr val="tx1"/>
                          </a:solidFill>
                          <a:latin typeface="Calibri" pitchFamily="34" charset="0"/>
                          <a:ea typeface="+mn-ea"/>
                          <a:cs typeface="+mn-cs"/>
                        </a:rPr>
                        <a:t>Gleevel</a:t>
                      </a:r>
                      <a:endParaRPr lang="ko-KR" altLang="ko-KR" sz="1500" b="1" kern="100" dirty="0" smtClean="0">
                        <a:ln>
                          <a:solidFill>
                            <a:schemeClr val="accent5">
                              <a:lumMod val="20000"/>
                              <a:lumOff val="80000"/>
                            </a:schemeClr>
                          </a:solidFill>
                        </a:ln>
                        <a:solidFill>
                          <a:schemeClr val="tx1"/>
                        </a:solidFill>
                        <a:latin typeface="Calibri" pitchFamily="34" charset="0"/>
                        <a:ea typeface="+mn-ea"/>
                        <a:cs typeface="+mn-cs"/>
                      </a:endParaRPr>
                    </a:p>
                    <a:p>
                      <a:pPr marL="0" algn="just" defTabSz="914400" rtl="0" eaLnBrk="1" latinLnBrk="1" hangingPunct="1">
                        <a:spcAft>
                          <a:spcPts val="0"/>
                        </a:spcAft>
                      </a:pPr>
                      <a:r>
                        <a:rPr lang="en-US" altLang="ko-KR" sz="1500" b="1" kern="100" dirty="0" smtClean="0">
                          <a:ln>
                            <a:solidFill>
                              <a:schemeClr val="accent5">
                                <a:lumMod val="20000"/>
                                <a:lumOff val="80000"/>
                              </a:schemeClr>
                            </a:solidFill>
                          </a:ln>
                          <a:solidFill>
                            <a:schemeClr val="tx1"/>
                          </a:solidFill>
                          <a:latin typeface="Calibri" pitchFamily="34" charset="0"/>
                          <a:ea typeface="+mn-ea"/>
                          <a:cs typeface="+mn-cs"/>
                        </a:rPr>
                        <a:t>(GIST)</a:t>
                      </a:r>
                      <a:endParaRPr lang="ko-KR" altLang="ko-KR" sz="1500" b="1" kern="100" dirty="0" smtClean="0">
                        <a:ln>
                          <a:solidFill>
                            <a:schemeClr val="accent5">
                              <a:lumMod val="20000"/>
                              <a:lumOff val="80000"/>
                            </a:schemeClr>
                          </a:solidFill>
                        </a:ln>
                        <a:solidFill>
                          <a:schemeClr val="tx1"/>
                        </a:solidFill>
                        <a:latin typeface="Calibri" pitchFamily="34" charset="0"/>
                        <a:ea typeface="+mn-ea"/>
                        <a:cs typeface="+mn-cs"/>
                      </a:endParaRPr>
                    </a:p>
                  </a:txBody>
                  <a:tcPr marL="68580" marR="68580" marT="0" marB="0">
                    <a:lnL>
                      <a:noFill/>
                    </a:lnL>
                    <a:lnR>
                      <a:noFill/>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marL="0" algn="just" defTabSz="914400" rtl="0" eaLnBrk="1" latinLnBrk="1" hangingPunct="1">
                        <a:spcAft>
                          <a:spcPts val="0"/>
                        </a:spcAft>
                      </a:pPr>
                      <a:r>
                        <a:rPr lang="en-US" altLang="ko-KR" sz="1500" b="1" kern="100" dirty="0" smtClean="0">
                          <a:ln>
                            <a:solidFill>
                              <a:schemeClr val="accent5">
                                <a:lumMod val="20000"/>
                                <a:lumOff val="80000"/>
                              </a:schemeClr>
                            </a:solidFill>
                          </a:ln>
                          <a:solidFill>
                            <a:schemeClr val="tx1"/>
                          </a:solidFill>
                          <a:latin typeface="Calibri" pitchFamily="34" charset="0"/>
                          <a:ea typeface="+mn-ea"/>
                          <a:cs typeface="+mn-cs"/>
                        </a:rPr>
                        <a:t>Iressa</a:t>
                      </a:r>
                      <a:endParaRPr lang="ko-KR" altLang="ko-KR" sz="1500" b="1" kern="100" dirty="0" smtClean="0">
                        <a:ln>
                          <a:solidFill>
                            <a:schemeClr val="accent5">
                              <a:lumMod val="20000"/>
                              <a:lumOff val="80000"/>
                            </a:schemeClr>
                          </a:solidFill>
                        </a:ln>
                        <a:solidFill>
                          <a:schemeClr val="tx1"/>
                        </a:solidFill>
                        <a:latin typeface="Calibri" pitchFamily="34" charset="0"/>
                        <a:ea typeface="+mn-ea"/>
                        <a:cs typeface="+mn-cs"/>
                      </a:endParaRPr>
                    </a:p>
                    <a:p>
                      <a:pPr marL="0" algn="just" defTabSz="914400" rtl="0" eaLnBrk="1" latinLnBrk="1" hangingPunct="1">
                        <a:spcAft>
                          <a:spcPts val="0"/>
                        </a:spcAft>
                      </a:pPr>
                      <a:r>
                        <a:rPr lang="en-US" altLang="ko-KR" sz="1500" b="1" kern="100" dirty="0" smtClean="0">
                          <a:ln>
                            <a:solidFill>
                              <a:schemeClr val="accent5">
                                <a:lumMod val="20000"/>
                                <a:lumOff val="80000"/>
                              </a:schemeClr>
                            </a:solidFill>
                          </a:ln>
                          <a:solidFill>
                            <a:schemeClr val="tx1"/>
                          </a:solidFill>
                          <a:latin typeface="Calibri" pitchFamily="34" charset="0"/>
                          <a:ea typeface="+mn-ea"/>
                          <a:cs typeface="+mn-cs"/>
                        </a:rPr>
                        <a:t>(NSCLC)</a:t>
                      </a:r>
                      <a:endParaRPr lang="ko-KR" altLang="ko-KR" sz="1500" b="1" kern="100" dirty="0" smtClean="0">
                        <a:ln>
                          <a:solidFill>
                            <a:schemeClr val="accent5">
                              <a:lumMod val="20000"/>
                              <a:lumOff val="80000"/>
                            </a:schemeClr>
                          </a:solidFill>
                        </a:ln>
                        <a:solidFill>
                          <a:schemeClr val="tx1"/>
                        </a:solidFill>
                        <a:latin typeface="Calibri" pitchFamily="34" charset="0"/>
                        <a:ea typeface="+mn-ea"/>
                        <a:cs typeface="+mn-cs"/>
                      </a:endParaRPr>
                    </a:p>
                  </a:txBody>
                  <a:tcPr marL="68580" marR="68580" marT="0" marB="0">
                    <a:lnL>
                      <a:noFill/>
                    </a:lnL>
                    <a:lnR>
                      <a:noFill/>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marL="0" algn="just" defTabSz="914400" rtl="0" eaLnBrk="1" latinLnBrk="1" hangingPunct="1">
                        <a:spcAft>
                          <a:spcPts val="0"/>
                        </a:spcAft>
                      </a:pPr>
                      <a:r>
                        <a:rPr lang="en-US" altLang="ko-KR" sz="1500" b="1" kern="100" dirty="0" err="1" smtClean="0">
                          <a:ln>
                            <a:solidFill>
                              <a:schemeClr val="accent5">
                                <a:lumMod val="20000"/>
                                <a:lumOff val="80000"/>
                              </a:schemeClr>
                            </a:solidFill>
                          </a:ln>
                          <a:solidFill>
                            <a:schemeClr val="tx1"/>
                          </a:solidFill>
                          <a:latin typeface="Calibri" pitchFamily="34" charset="0"/>
                          <a:ea typeface="+mn-ea"/>
                          <a:cs typeface="+mn-cs"/>
                        </a:rPr>
                        <a:t>Tarceva</a:t>
                      </a:r>
                      <a:endParaRPr lang="ko-KR" altLang="ko-KR" sz="1500" b="1" kern="100" dirty="0" smtClean="0">
                        <a:ln>
                          <a:solidFill>
                            <a:schemeClr val="accent5">
                              <a:lumMod val="20000"/>
                              <a:lumOff val="80000"/>
                            </a:schemeClr>
                          </a:solidFill>
                        </a:ln>
                        <a:solidFill>
                          <a:schemeClr val="tx1"/>
                        </a:solidFill>
                        <a:latin typeface="Calibri" pitchFamily="34" charset="0"/>
                        <a:ea typeface="+mn-ea"/>
                        <a:cs typeface="+mn-cs"/>
                      </a:endParaRPr>
                    </a:p>
                    <a:p>
                      <a:pPr marL="0" algn="just" defTabSz="914400" rtl="0" eaLnBrk="1" latinLnBrk="1" hangingPunct="1">
                        <a:spcAft>
                          <a:spcPts val="0"/>
                        </a:spcAft>
                      </a:pPr>
                      <a:r>
                        <a:rPr lang="en-US" altLang="ko-KR" sz="1500" b="1" kern="100" dirty="0" smtClean="0">
                          <a:ln>
                            <a:solidFill>
                              <a:schemeClr val="accent5">
                                <a:lumMod val="20000"/>
                                <a:lumOff val="80000"/>
                              </a:schemeClr>
                            </a:solidFill>
                          </a:ln>
                          <a:solidFill>
                            <a:schemeClr val="tx1"/>
                          </a:solidFill>
                          <a:latin typeface="Calibri" pitchFamily="34" charset="0"/>
                          <a:ea typeface="+mn-ea"/>
                          <a:cs typeface="+mn-cs"/>
                        </a:rPr>
                        <a:t>(NSCLC)</a:t>
                      </a:r>
                      <a:endParaRPr lang="ko-KR" altLang="ko-KR" sz="1500" b="1" kern="100" dirty="0" smtClean="0">
                        <a:ln>
                          <a:solidFill>
                            <a:schemeClr val="accent5">
                              <a:lumMod val="20000"/>
                              <a:lumOff val="80000"/>
                            </a:schemeClr>
                          </a:solidFill>
                        </a:ln>
                        <a:solidFill>
                          <a:schemeClr val="tx1"/>
                        </a:solidFill>
                        <a:latin typeface="Calibri" pitchFamily="34" charset="0"/>
                        <a:ea typeface="+mn-ea"/>
                        <a:cs typeface="+mn-cs"/>
                      </a:endParaRPr>
                    </a:p>
                  </a:txBody>
                  <a:tcPr marL="68580" marR="68580" marT="0" marB="0">
                    <a:lnL>
                      <a:noFill/>
                    </a:lnL>
                    <a:lnR>
                      <a:noFill/>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marL="0" algn="just" defTabSz="914400" rtl="0" eaLnBrk="1" latinLnBrk="1" hangingPunct="1">
                        <a:spcAft>
                          <a:spcPts val="0"/>
                        </a:spcAft>
                      </a:pPr>
                      <a:r>
                        <a:rPr lang="en-US" altLang="ko-KR" sz="1500" b="1" kern="100" dirty="0" err="1" smtClean="0">
                          <a:ln>
                            <a:solidFill>
                              <a:schemeClr val="accent5">
                                <a:lumMod val="20000"/>
                                <a:lumOff val="80000"/>
                              </a:schemeClr>
                            </a:solidFill>
                          </a:ln>
                          <a:solidFill>
                            <a:schemeClr val="tx1"/>
                          </a:solidFill>
                          <a:latin typeface="Calibri" pitchFamily="34" charset="0"/>
                          <a:ea typeface="+mn-ea"/>
                          <a:cs typeface="+mn-cs"/>
                        </a:rPr>
                        <a:t>Nexavar</a:t>
                      </a:r>
                      <a:endParaRPr lang="ko-KR" altLang="ko-KR" sz="1500" b="1" kern="100" dirty="0" smtClean="0">
                        <a:ln>
                          <a:solidFill>
                            <a:schemeClr val="accent5">
                              <a:lumMod val="20000"/>
                              <a:lumOff val="80000"/>
                            </a:schemeClr>
                          </a:solidFill>
                        </a:ln>
                        <a:solidFill>
                          <a:schemeClr val="tx1"/>
                        </a:solidFill>
                        <a:latin typeface="Calibri" pitchFamily="34" charset="0"/>
                        <a:ea typeface="+mn-ea"/>
                        <a:cs typeface="+mn-cs"/>
                      </a:endParaRPr>
                    </a:p>
                    <a:p>
                      <a:pPr marL="0" algn="just" defTabSz="914400" rtl="0" eaLnBrk="1" latinLnBrk="1" hangingPunct="1">
                        <a:spcAft>
                          <a:spcPts val="0"/>
                        </a:spcAft>
                      </a:pPr>
                      <a:r>
                        <a:rPr lang="en-US" altLang="ko-KR" sz="1500" b="1" kern="100" dirty="0" smtClean="0">
                          <a:ln>
                            <a:solidFill>
                              <a:schemeClr val="accent5">
                                <a:lumMod val="20000"/>
                                <a:lumOff val="80000"/>
                              </a:schemeClr>
                            </a:solidFill>
                          </a:ln>
                          <a:solidFill>
                            <a:schemeClr val="tx1"/>
                          </a:solidFill>
                          <a:latin typeface="Calibri" pitchFamily="34" charset="0"/>
                          <a:ea typeface="+mn-ea"/>
                          <a:cs typeface="+mn-cs"/>
                        </a:rPr>
                        <a:t>(RCC)</a:t>
                      </a:r>
                      <a:endParaRPr lang="ko-KR" altLang="ko-KR" sz="1500" b="1" kern="100" dirty="0" smtClean="0">
                        <a:ln>
                          <a:solidFill>
                            <a:schemeClr val="accent5">
                              <a:lumMod val="20000"/>
                              <a:lumOff val="80000"/>
                            </a:schemeClr>
                          </a:solidFill>
                        </a:ln>
                        <a:solidFill>
                          <a:schemeClr val="tx1"/>
                        </a:solidFill>
                        <a:latin typeface="Calibri" pitchFamily="34" charset="0"/>
                        <a:ea typeface="+mn-ea"/>
                        <a:cs typeface="+mn-cs"/>
                      </a:endParaRPr>
                    </a:p>
                  </a:txBody>
                  <a:tcPr marL="68580" marR="68580" marT="0" marB="0">
                    <a:lnL>
                      <a:noFill/>
                    </a:lnL>
                    <a:lnR>
                      <a:noFill/>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marL="0" algn="just" defTabSz="914400" rtl="0" eaLnBrk="1" latinLnBrk="1" hangingPunct="1">
                        <a:spcAft>
                          <a:spcPts val="0"/>
                        </a:spcAft>
                      </a:pPr>
                      <a:r>
                        <a:rPr lang="en-US" altLang="ko-KR" sz="1500" b="1" kern="100" dirty="0" err="1" smtClean="0">
                          <a:ln>
                            <a:solidFill>
                              <a:schemeClr val="accent5">
                                <a:lumMod val="20000"/>
                                <a:lumOff val="80000"/>
                              </a:schemeClr>
                            </a:solidFill>
                          </a:ln>
                          <a:solidFill>
                            <a:schemeClr val="tx1"/>
                          </a:solidFill>
                          <a:latin typeface="Calibri" pitchFamily="34" charset="0"/>
                          <a:ea typeface="+mn-ea"/>
                          <a:cs typeface="+mn-cs"/>
                        </a:rPr>
                        <a:t>Stutent</a:t>
                      </a:r>
                      <a:endParaRPr lang="ko-KR" altLang="ko-KR" sz="1500" b="1" kern="100" dirty="0" smtClean="0">
                        <a:ln>
                          <a:solidFill>
                            <a:schemeClr val="accent5">
                              <a:lumMod val="20000"/>
                              <a:lumOff val="80000"/>
                            </a:schemeClr>
                          </a:solidFill>
                        </a:ln>
                        <a:solidFill>
                          <a:schemeClr val="tx1"/>
                        </a:solidFill>
                        <a:latin typeface="Calibri" pitchFamily="34" charset="0"/>
                        <a:ea typeface="+mn-ea"/>
                        <a:cs typeface="+mn-cs"/>
                      </a:endParaRPr>
                    </a:p>
                    <a:p>
                      <a:pPr marL="0" algn="just" defTabSz="914400" rtl="0" eaLnBrk="1" latinLnBrk="1" hangingPunct="1">
                        <a:spcAft>
                          <a:spcPts val="0"/>
                        </a:spcAft>
                      </a:pPr>
                      <a:r>
                        <a:rPr lang="en-US" altLang="ko-KR" sz="1500" b="1" kern="100" dirty="0" smtClean="0">
                          <a:ln>
                            <a:solidFill>
                              <a:schemeClr val="accent5">
                                <a:lumMod val="20000"/>
                                <a:lumOff val="80000"/>
                              </a:schemeClr>
                            </a:solidFill>
                          </a:ln>
                          <a:solidFill>
                            <a:schemeClr val="tx1"/>
                          </a:solidFill>
                          <a:latin typeface="Calibri" pitchFamily="34" charset="0"/>
                          <a:ea typeface="+mn-ea"/>
                          <a:cs typeface="+mn-cs"/>
                        </a:rPr>
                        <a:t>(GIST)</a:t>
                      </a:r>
                      <a:endParaRPr lang="ko-KR" altLang="ko-KR" sz="1500" b="1" kern="100" dirty="0" smtClean="0">
                        <a:ln>
                          <a:solidFill>
                            <a:schemeClr val="accent5">
                              <a:lumMod val="20000"/>
                              <a:lumOff val="80000"/>
                            </a:schemeClr>
                          </a:solidFill>
                        </a:ln>
                        <a:solidFill>
                          <a:schemeClr val="tx1"/>
                        </a:solidFill>
                        <a:latin typeface="Calibri" pitchFamily="34" charset="0"/>
                        <a:ea typeface="+mn-ea"/>
                        <a:cs typeface="+mn-cs"/>
                      </a:endParaRPr>
                    </a:p>
                  </a:txBody>
                  <a:tcPr marL="68580" marR="68580" marT="0" marB="0">
                    <a:lnL>
                      <a:noFill/>
                    </a:lnL>
                    <a:lnR>
                      <a:noFill/>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marL="0" algn="just" defTabSz="914400" rtl="0" eaLnBrk="1" latinLnBrk="1" hangingPunct="1">
                        <a:spcAft>
                          <a:spcPts val="0"/>
                        </a:spcAft>
                      </a:pPr>
                      <a:r>
                        <a:rPr lang="en-US" altLang="ko-KR" sz="1500" b="1" kern="100" dirty="0" err="1" smtClean="0">
                          <a:ln>
                            <a:solidFill>
                              <a:schemeClr val="accent5">
                                <a:lumMod val="20000"/>
                                <a:lumOff val="80000"/>
                              </a:schemeClr>
                            </a:solidFill>
                          </a:ln>
                          <a:solidFill>
                            <a:schemeClr val="tx1"/>
                          </a:solidFill>
                          <a:latin typeface="Calibri" pitchFamily="34" charset="0"/>
                          <a:ea typeface="+mn-ea"/>
                          <a:cs typeface="+mn-cs"/>
                        </a:rPr>
                        <a:t>Stutent</a:t>
                      </a:r>
                      <a:endParaRPr lang="en-US" altLang="ko-KR" sz="1500" b="1" kern="100" dirty="0" smtClean="0">
                        <a:ln>
                          <a:solidFill>
                            <a:schemeClr val="accent5">
                              <a:lumMod val="20000"/>
                              <a:lumOff val="80000"/>
                            </a:schemeClr>
                          </a:solidFill>
                        </a:ln>
                        <a:solidFill>
                          <a:schemeClr val="tx1"/>
                        </a:solidFill>
                        <a:latin typeface="Calibri" pitchFamily="34" charset="0"/>
                        <a:ea typeface="+mn-ea"/>
                        <a:cs typeface="+mn-cs"/>
                      </a:endParaRPr>
                    </a:p>
                    <a:p>
                      <a:pPr marL="0" algn="just" defTabSz="914400" rtl="0" eaLnBrk="1" latinLnBrk="1" hangingPunct="1">
                        <a:spcAft>
                          <a:spcPts val="0"/>
                        </a:spcAft>
                      </a:pPr>
                      <a:r>
                        <a:rPr lang="en-US" altLang="ko-KR" sz="1500" b="1" kern="100" dirty="0" smtClean="0">
                          <a:ln>
                            <a:solidFill>
                              <a:schemeClr val="accent5">
                                <a:lumMod val="20000"/>
                                <a:lumOff val="80000"/>
                              </a:schemeClr>
                            </a:solidFill>
                          </a:ln>
                          <a:solidFill>
                            <a:schemeClr val="tx1"/>
                          </a:solidFill>
                          <a:latin typeface="Calibri" pitchFamily="34" charset="0"/>
                          <a:ea typeface="+mn-ea"/>
                          <a:cs typeface="+mn-cs"/>
                        </a:rPr>
                        <a:t>(RCC)</a:t>
                      </a:r>
                      <a:endParaRPr lang="ko-KR" altLang="ko-KR" sz="1500" b="1" kern="100" dirty="0" smtClean="0">
                        <a:ln>
                          <a:solidFill>
                            <a:schemeClr val="accent5">
                              <a:lumMod val="20000"/>
                              <a:lumOff val="80000"/>
                            </a:schemeClr>
                          </a:solidFill>
                        </a:ln>
                        <a:solidFill>
                          <a:schemeClr val="tx1"/>
                        </a:solidFill>
                        <a:latin typeface="Calibri" pitchFamily="34" charset="0"/>
                        <a:ea typeface="+mn-ea"/>
                        <a:cs typeface="+mn-cs"/>
                      </a:endParaRPr>
                    </a:p>
                  </a:txBody>
                  <a:tcPr marL="68580" marR="68580" marT="0" marB="0">
                    <a:lnL>
                      <a:noFill/>
                    </a:lnL>
                    <a:lnR>
                      <a:noFill/>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marL="0" algn="just" defTabSz="914400" rtl="0" eaLnBrk="1" latinLnBrk="1" hangingPunct="1">
                        <a:spcAft>
                          <a:spcPts val="0"/>
                        </a:spcAft>
                      </a:pPr>
                      <a:r>
                        <a:rPr lang="en-US" altLang="ko-KR" sz="1500" b="1" kern="100" dirty="0" smtClean="0">
                          <a:ln>
                            <a:solidFill>
                              <a:schemeClr val="accent5">
                                <a:lumMod val="20000"/>
                                <a:lumOff val="80000"/>
                              </a:schemeClr>
                            </a:solidFill>
                          </a:ln>
                          <a:solidFill>
                            <a:schemeClr val="tx1"/>
                          </a:solidFill>
                          <a:latin typeface="Calibri" pitchFamily="34" charset="0"/>
                          <a:ea typeface="+mn-ea"/>
                          <a:cs typeface="+mn-cs"/>
                        </a:rPr>
                        <a:t>Sprycel</a:t>
                      </a:r>
                      <a:endParaRPr lang="ko-KR" altLang="ko-KR" sz="1500" b="1" kern="100" dirty="0" smtClean="0">
                        <a:ln>
                          <a:solidFill>
                            <a:schemeClr val="accent5">
                              <a:lumMod val="20000"/>
                              <a:lumOff val="80000"/>
                            </a:schemeClr>
                          </a:solidFill>
                        </a:ln>
                        <a:solidFill>
                          <a:schemeClr val="tx1"/>
                        </a:solidFill>
                        <a:latin typeface="Calibri" pitchFamily="34" charset="0"/>
                        <a:ea typeface="+mn-ea"/>
                        <a:cs typeface="+mn-cs"/>
                      </a:endParaRPr>
                    </a:p>
                    <a:p>
                      <a:pPr marL="0" algn="just" defTabSz="914400" rtl="0" eaLnBrk="1" latinLnBrk="1" hangingPunct="1">
                        <a:spcAft>
                          <a:spcPts val="0"/>
                        </a:spcAft>
                      </a:pPr>
                      <a:r>
                        <a:rPr lang="en-US" altLang="ko-KR" sz="1500" b="1" kern="100" dirty="0" smtClean="0">
                          <a:ln>
                            <a:solidFill>
                              <a:schemeClr val="accent5">
                                <a:lumMod val="20000"/>
                                <a:lumOff val="80000"/>
                              </a:schemeClr>
                            </a:solidFill>
                          </a:ln>
                          <a:solidFill>
                            <a:schemeClr val="tx1"/>
                          </a:solidFill>
                          <a:latin typeface="Calibri" pitchFamily="34" charset="0"/>
                          <a:ea typeface="+mn-ea"/>
                          <a:cs typeface="+mn-cs"/>
                        </a:rPr>
                        <a:t>(CML)</a:t>
                      </a:r>
                      <a:endParaRPr lang="ko-KR" altLang="ko-KR" sz="1500" b="1" kern="100" dirty="0" smtClean="0">
                        <a:ln>
                          <a:solidFill>
                            <a:schemeClr val="accent5">
                              <a:lumMod val="20000"/>
                              <a:lumOff val="80000"/>
                            </a:schemeClr>
                          </a:solidFill>
                        </a:ln>
                        <a:solidFill>
                          <a:schemeClr val="tx1"/>
                        </a:solidFill>
                        <a:latin typeface="Calibri" pitchFamily="34" charset="0"/>
                        <a:ea typeface="+mn-ea"/>
                        <a:cs typeface="+mn-cs"/>
                      </a:endParaRPr>
                    </a:p>
                  </a:txBody>
                  <a:tcPr marL="68580" marR="68580" marT="0" marB="0">
                    <a:lnL>
                      <a:noFill/>
                    </a:lnL>
                    <a:lnR>
                      <a:noFill/>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marL="0" algn="just" defTabSz="914400" rtl="0" eaLnBrk="1" latinLnBrk="1" hangingPunct="1">
                        <a:spcAft>
                          <a:spcPts val="0"/>
                        </a:spcAft>
                      </a:pPr>
                      <a:r>
                        <a:rPr lang="en-US" altLang="ko-KR" sz="1500" b="1" kern="100" dirty="0" smtClean="0">
                          <a:ln>
                            <a:solidFill>
                              <a:schemeClr val="accent5">
                                <a:lumMod val="20000"/>
                                <a:lumOff val="80000"/>
                              </a:schemeClr>
                            </a:solidFill>
                          </a:ln>
                          <a:solidFill>
                            <a:schemeClr val="tx1"/>
                          </a:solidFill>
                          <a:latin typeface="Calibri" pitchFamily="34" charset="0"/>
                          <a:ea typeface="+mn-ea"/>
                          <a:cs typeface="+mn-cs"/>
                        </a:rPr>
                        <a:t>Sprycel</a:t>
                      </a:r>
                      <a:endParaRPr lang="ko-KR" altLang="ko-KR" sz="1500" b="1" kern="100" dirty="0" smtClean="0">
                        <a:ln>
                          <a:solidFill>
                            <a:schemeClr val="accent5">
                              <a:lumMod val="20000"/>
                              <a:lumOff val="80000"/>
                            </a:schemeClr>
                          </a:solidFill>
                        </a:ln>
                        <a:solidFill>
                          <a:schemeClr val="tx1"/>
                        </a:solidFill>
                        <a:latin typeface="Calibri" pitchFamily="34" charset="0"/>
                        <a:ea typeface="+mn-ea"/>
                        <a:cs typeface="+mn-cs"/>
                      </a:endParaRPr>
                    </a:p>
                    <a:p>
                      <a:pPr marL="0" algn="just" defTabSz="914400" rtl="0" eaLnBrk="1" latinLnBrk="1" hangingPunct="1">
                        <a:spcAft>
                          <a:spcPts val="0"/>
                        </a:spcAft>
                      </a:pPr>
                      <a:r>
                        <a:rPr lang="en-US" altLang="ko-KR" sz="1500" b="1" kern="100" dirty="0" smtClean="0">
                          <a:ln>
                            <a:solidFill>
                              <a:schemeClr val="accent5">
                                <a:lumMod val="20000"/>
                                <a:lumOff val="80000"/>
                              </a:schemeClr>
                            </a:solidFill>
                          </a:ln>
                          <a:solidFill>
                            <a:schemeClr val="tx1"/>
                          </a:solidFill>
                          <a:latin typeface="Calibri" pitchFamily="34" charset="0"/>
                          <a:ea typeface="+mn-ea"/>
                          <a:cs typeface="+mn-cs"/>
                        </a:rPr>
                        <a:t>(ALL)</a:t>
                      </a:r>
                      <a:endParaRPr lang="ko-KR" altLang="ko-KR" sz="1500" b="1" kern="100" dirty="0" smtClean="0">
                        <a:ln>
                          <a:solidFill>
                            <a:schemeClr val="accent5">
                              <a:lumMod val="20000"/>
                              <a:lumOff val="80000"/>
                            </a:schemeClr>
                          </a:solidFill>
                        </a:ln>
                        <a:solidFill>
                          <a:schemeClr val="tx1"/>
                        </a:solidFill>
                        <a:latin typeface="Calibri" pitchFamily="34" charset="0"/>
                        <a:ea typeface="+mn-ea"/>
                        <a:cs typeface="+mn-cs"/>
                      </a:endParaRPr>
                    </a:p>
                  </a:txBody>
                  <a:tcPr marL="68580" marR="68580" marT="0" marB="0">
                    <a:lnL>
                      <a:noFill/>
                    </a:lnL>
                    <a:lnR>
                      <a:noFill/>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marL="0" algn="just" defTabSz="914400" rtl="0" eaLnBrk="1" latinLnBrk="1" hangingPunct="1">
                        <a:spcAft>
                          <a:spcPts val="0"/>
                        </a:spcAft>
                      </a:pPr>
                      <a:r>
                        <a:rPr lang="en-US" altLang="ko-KR" sz="1500" b="1" kern="100" dirty="0" smtClean="0">
                          <a:ln>
                            <a:solidFill>
                              <a:schemeClr val="accent5">
                                <a:lumMod val="20000"/>
                                <a:lumOff val="80000"/>
                              </a:schemeClr>
                            </a:solidFill>
                          </a:ln>
                          <a:solidFill>
                            <a:schemeClr val="tx1"/>
                          </a:solidFill>
                          <a:latin typeface="Calibri" pitchFamily="34" charset="0"/>
                          <a:ea typeface="+mn-ea"/>
                          <a:cs typeface="+mn-cs"/>
                        </a:rPr>
                        <a:t>Tykerb</a:t>
                      </a:r>
                      <a:endParaRPr lang="ko-KR" altLang="ko-KR" sz="1500" b="1" kern="100" dirty="0" smtClean="0">
                        <a:ln>
                          <a:solidFill>
                            <a:schemeClr val="accent5">
                              <a:lumMod val="20000"/>
                              <a:lumOff val="80000"/>
                            </a:schemeClr>
                          </a:solidFill>
                        </a:ln>
                        <a:solidFill>
                          <a:schemeClr val="tx1"/>
                        </a:solidFill>
                        <a:latin typeface="Calibri" pitchFamily="34" charset="0"/>
                        <a:ea typeface="+mn-ea"/>
                        <a:cs typeface="+mn-cs"/>
                      </a:endParaRPr>
                    </a:p>
                    <a:p>
                      <a:pPr marL="0" algn="just" defTabSz="914400" rtl="0" eaLnBrk="1" latinLnBrk="1" hangingPunct="1">
                        <a:spcAft>
                          <a:spcPts val="0"/>
                        </a:spcAft>
                      </a:pPr>
                      <a:r>
                        <a:rPr lang="en-US" altLang="ko-KR" sz="1500" b="1" kern="100" dirty="0" smtClean="0">
                          <a:ln>
                            <a:solidFill>
                              <a:schemeClr val="accent5">
                                <a:lumMod val="20000"/>
                                <a:lumOff val="80000"/>
                              </a:schemeClr>
                            </a:solidFill>
                          </a:ln>
                          <a:solidFill>
                            <a:schemeClr val="tx1"/>
                          </a:solidFill>
                          <a:latin typeface="Calibri" pitchFamily="34" charset="0"/>
                          <a:ea typeface="+mn-ea"/>
                          <a:cs typeface="+mn-cs"/>
                        </a:rPr>
                        <a:t>(Breast</a:t>
                      </a:r>
                      <a:r>
                        <a:rPr lang="en-US" altLang="ko-KR" sz="1500" b="1" kern="100" baseline="0" dirty="0" smtClean="0">
                          <a:ln>
                            <a:solidFill>
                              <a:schemeClr val="accent5">
                                <a:lumMod val="20000"/>
                                <a:lumOff val="80000"/>
                              </a:schemeClr>
                            </a:solidFill>
                          </a:ln>
                          <a:solidFill>
                            <a:schemeClr val="tx1"/>
                          </a:solidFill>
                          <a:latin typeface="Calibri" pitchFamily="34" charset="0"/>
                          <a:ea typeface="+mn-ea"/>
                          <a:cs typeface="+mn-cs"/>
                        </a:rPr>
                        <a:t> Cancer</a:t>
                      </a:r>
                      <a:r>
                        <a:rPr lang="en-US" altLang="ko-KR" sz="1500" b="1" kern="100" dirty="0" smtClean="0">
                          <a:ln>
                            <a:solidFill>
                              <a:schemeClr val="accent5">
                                <a:lumMod val="20000"/>
                                <a:lumOff val="80000"/>
                              </a:schemeClr>
                            </a:solidFill>
                          </a:ln>
                          <a:solidFill>
                            <a:schemeClr val="tx1"/>
                          </a:solidFill>
                          <a:latin typeface="Calibri" pitchFamily="34" charset="0"/>
                          <a:ea typeface="+mn-ea"/>
                          <a:cs typeface="+mn-cs"/>
                        </a:rPr>
                        <a:t>)</a:t>
                      </a:r>
                      <a:endParaRPr lang="ko-KR" altLang="ko-KR" sz="1500" b="1" kern="100" dirty="0" smtClean="0">
                        <a:ln>
                          <a:solidFill>
                            <a:schemeClr val="accent5">
                              <a:lumMod val="20000"/>
                              <a:lumOff val="80000"/>
                            </a:schemeClr>
                          </a:solidFill>
                        </a:ln>
                        <a:solidFill>
                          <a:schemeClr val="tx1"/>
                        </a:solidFill>
                        <a:latin typeface="Calibri" pitchFamily="34" charset="0"/>
                        <a:ea typeface="+mn-ea"/>
                        <a:cs typeface="+mn-cs"/>
                      </a:endParaRPr>
                    </a:p>
                  </a:txBody>
                  <a:tcPr marL="68580" marR="68580" marT="0" marB="0">
                    <a:lnL>
                      <a:noFill/>
                    </a:lnL>
                    <a:lnR>
                      <a:noFill/>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r>
              <a:tr h="277647">
                <a:tc>
                  <a:txBody>
                    <a:bodyPr/>
                    <a:lstStyle/>
                    <a:p>
                      <a:pPr algn="l" fontAlgn="ctr"/>
                      <a:r>
                        <a:rPr lang="en-US" altLang="ko-KR" sz="1600" b="1" i="0" u="none" strike="noStrike" dirty="0">
                          <a:solidFill>
                            <a:schemeClr val="tx1"/>
                          </a:solidFill>
                          <a:latin typeface="Calibri" pitchFamily="34" charset="0"/>
                        </a:rPr>
                        <a:t>0</a:t>
                      </a:r>
                    </a:p>
                  </a:txBody>
                  <a:tcPr marL="9525" marR="9525" marT="9525" marB="0" anchor="ctr">
                    <a:lnL>
                      <a:noFill/>
                    </a:lnL>
                    <a:lnR>
                      <a:noFill/>
                    </a:lnR>
                    <a:lnT w="57150" cap="flat" cmpd="sng" algn="ctr">
                      <a:solidFill>
                        <a:schemeClr val="tx1"/>
                      </a:solidFill>
                      <a:prstDash val="solid"/>
                      <a:round/>
                      <a:headEnd type="none" w="med" len="med"/>
                      <a:tailEnd type="none" w="med" len="med"/>
                    </a:lnT>
                    <a:lnB>
                      <a:noFill/>
                    </a:lnB>
                  </a:tcPr>
                </a:tc>
                <a:tc>
                  <a:txBody>
                    <a:bodyPr/>
                    <a:lstStyle/>
                    <a:p>
                      <a:pPr algn="l" fontAlgn="ctr"/>
                      <a:r>
                        <a:rPr lang="en-US" altLang="ko-KR" sz="1600" b="1" i="0" u="none" strike="noStrike" dirty="0">
                          <a:solidFill>
                            <a:schemeClr val="tx1"/>
                          </a:solidFill>
                          <a:latin typeface="Calibri" pitchFamily="34" charset="0"/>
                        </a:rPr>
                        <a:t>24</a:t>
                      </a:r>
                    </a:p>
                  </a:txBody>
                  <a:tcPr marL="9525" marR="9525" marT="9525" marB="0" anchor="ctr">
                    <a:lnL>
                      <a:noFill/>
                    </a:lnL>
                    <a:lnR>
                      <a:noFill/>
                    </a:lnR>
                    <a:lnT w="57150" cap="flat" cmpd="sng" algn="ctr">
                      <a:solidFill>
                        <a:schemeClr val="tx1"/>
                      </a:solidFill>
                      <a:prstDash val="solid"/>
                      <a:round/>
                      <a:headEnd type="none" w="med" len="med"/>
                      <a:tailEnd type="none" w="med" len="med"/>
                    </a:lnT>
                    <a:lnB>
                      <a:noFill/>
                    </a:lnB>
                  </a:tcPr>
                </a:tc>
                <a:tc>
                  <a:txBody>
                    <a:bodyPr/>
                    <a:lstStyle/>
                    <a:p>
                      <a:pPr algn="l" fontAlgn="ctr"/>
                      <a:r>
                        <a:rPr lang="en-US" altLang="ko-KR" sz="1600" b="1" i="0" u="none" strike="noStrike" dirty="0">
                          <a:solidFill>
                            <a:schemeClr val="tx1"/>
                          </a:solidFill>
                          <a:latin typeface="Calibri" pitchFamily="34" charset="0"/>
                        </a:rPr>
                        <a:t>5</a:t>
                      </a:r>
                    </a:p>
                  </a:txBody>
                  <a:tcPr marL="9525" marR="9525" marT="9525" marB="0" anchor="ctr">
                    <a:lnL>
                      <a:noFill/>
                    </a:lnL>
                    <a:lnR>
                      <a:noFill/>
                    </a:lnR>
                    <a:lnT w="57150" cap="flat" cmpd="sng" algn="ctr">
                      <a:solidFill>
                        <a:schemeClr val="tx1"/>
                      </a:solidFill>
                      <a:prstDash val="solid"/>
                      <a:round/>
                      <a:headEnd type="none" w="med" len="med"/>
                      <a:tailEnd type="none" w="med" len="med"/>
                    </a:lnT>
                    <a:lnB>
                      <a:noFill/>
                    </a:lnB>
                  </a:tcPr>
                </a:tc>
                <a:tc>
                  <a:txBody>
                    <a:bodyPr/>
                    <a:lstStyle/>
                    <a:p>
                      <a:pPr algn="l" fontAlgn="ctr"/>
                      <a:r>
                        <a:rPr lang="en-US" altLang="ko-KR" sz="1600" b="1" i="0" u="none" strike="noStrike" dirty="0">
                          <a:solidFill>
                            <a:schemeClr val="tx1"/>
                          </a:solidFill>
                          <a:latin typeface="Calibri" pitchFamily="34" charset="0"/>
                        </a:rPr>
                        <a:t>64</a:t>
                      </a:r>
                    </a:p>
                  </a:txBody>
                  <a:tcPr marL="9525" marR="9525" marT="9525" marB="0" anchor="ctr">
                    <a:lnL>
                      <a:noFill/>
                    </a:lnL>
                    <a:lnR>
                      <a:noFill/>
                    </a:lnR>
                    <a:lnT w="57150" cap="flat" cmpd="sng" algn="ctr">
                      <a:solidFill>
                        <a:schemeClr val="tx1"/>
                      </a:solidFill>
                      <a:prstDash val="solid"/>
                      <a:round/>
                      <a:headEnd type="none" w="med" len="med"/>
                      <a:tailEnd type="none" w="med" len="med"/>
                    </a:lnT>
                    <a:lnB>
                      <a:noFill/>
                    </a:lnB>
                  </a:tcPr>
                </a:tc>
                <a:tc>
                  <a:txBody>
                    <a:bodyPr/>
                    <a:lstStyle/>
                    <a:p>
                      <a:pPr algn="l" fontAlgn="ctr"/>
                      <a:r>
                        <a:rPr lang="en-US" altLang="ko-KR" sz="1600" b="1" i="0" u="none" strike="noStrike" dirty="0">
                          <a:solidFill>
                            <a:schemeClr val="tx1"/>
                          </a:solidFill>
                          <a:latin typeface="Calibri" pitchFamily="34" charset="0"/>
                        </a:rPr>
                        <a:t>239</a:t>
                      </a:r>
                    </a:p>
                  </a:txBody>
                  <a:tcPr marL="9525" marR="9525" marT="9525" marB="0" anchor="ctr">
                    <a:lnL>
                      <a:noFill/>
                    </a:lnL>
                    <a:lnR>
                      <a:noFill/>
                    </a:lnR>
                    <a:lnT w="57150" cap="flat" cmpd="sng" algn="ctr">
                      <a:solidFill>
                        <a:schemeClr val="tx1"/>
                      </a:solidFill>
                      <a:prstDash val="solid"/>
                      <a:round/>
                      <a:headEnd type="none" w="med" len="med"/>
                      <a:tailEnd type="none" w="med" len="med"/>
                    </a:lnT>
                    <a:lnB>
                      <a:noFill/>
                    </a:lnB>
                  </a:tcPr>
                </a:tc>
                <a:tc>
                  <a:txBody>
                    <a:bodyPr/>
                    <a:lstStyle/>
                    <a:p>
                      <a:pPr algn="l" fontAlgn="ctr"/>
                      <a:r>
                        <a:rPr lang="en-US" altLang="ko-KR" sz="1600" b="1" i="0" u="none" strike="noStrike" dirty="0">
                          <a:solidFill>
                            <a:schemeClr val="tx1"/>
                          </a:solidFill>
                          <a:latin typeface="Calibri" pitchFamily="34" charset="0"/>
                        </a:rPr>
                        <a:t>108</a:t>
                      </a:r>
                    </a:p>
                  </a:txBody>
                  <a:tcPr marL="9525" marR="9525" marT="9525" marB="0" anchor="ctr">
                    <a:lnL>
                      <a:noFill/>
                    </a:lnL>
                    <a:lnR>
                      <a:noFill/>
                    </a:lnR>
                    <a:lnT w="57150" cap="flat" cmpd="sng" algn="ctr">
                      <a:solidFill>
                        <a:schemeClr val="tx1"/>
                      </a:solidFill>
                      <a:prstDash val="solid"/>
                      <a:round/>
                      <a:headEnd type="none" w="med" len="med"/>
                      <a:tailEnd type="none" w="med" len="med"/>
                    </a:lnT>
                    <a:lnB>
                      <a:noFill/>
                    </a:lnB>
                  </a:tcPr>
                </a:tc>
                <a:tc>
                  <a:txBody>
                    <a:bodyPr/>
                    <a:lstStyle/>
                    <a:p>
                      <a:pPr algn="l" fontAlgn="ctr"/>
                      <a:r>
                        <a:rPr lang="en-US" altLang="ko-KR" sz="1600" b="1" i="0" u="none" strike="noStrike" dirty="0">
                          <a:solidFill>
                            <a:schemeClr val="tx1"/>
                          </a:solidFill>
                          <a:latin typeface="Calibri" pitchFamily="34" charset="0"/>
                        </a:rPr>
                        <a:t>7</a:t>
                      </a:r>
                    </a:p>
                  </a:txBody>
                  <a:tcPr marL="9525" marR="9525" marT="9525" marB="0" anchor="ctr">
                    <a:lnL>
                      <a:noFill/>
                    </a:lnL>
                    <a:lnR>
                      <a:noFill/>
                    </a:lnR>
                    <a:lnT w="57150" cap="flat" cmpd="sng" algn="ctr">
                      <a:solidFill>
                        <a:schemeClr val="tx1"/>
                      </a:solidFill>
                      <a:prstDash val="solid"/>
                      <a:round/>
                      <a:headEnd type="none" w="med" len="med"/>
                      <a:tailEnd type="none" w="med" len="med"/>
                    </a:lnT>
                    <a:lnB>
                      <a:noFill/>
                    </a:lnB>
                  </a:tcPr>
                </a:tc>
                <a:tc>
                  <a:txBody>
                    <a:bodyPr/>
                    <a:lstStyle/>
                    <a:p>
                      <a:pPr algn="l" fontAlgn="ctr"/>
                      <a:r>
                        <a:rPr lang="en-US" altLang="ko-KR" sz="1600" b="1" i="0" u="none" strike="noStrike" dirty="0">
                          <a:solidFill>
                            <a:schemeClr val="tx1"/>
                          </a:solidFill>
                          <a:latin typeface="Calibri" pitchFamily="34" charset="0"/>
                        </a:rPr>
                        <a:t>67</a:t>
                      </a:r>
                    </a:p>
                  </a:txBody>
                  <a:tcPr marL="9525" marR="9525" marT="9525" marB="0" anchor="ctr">
                    <a:lnL>
                      <a:noFill/>
                    </a:lnL>
                    <a:lnR>
                      <a:noFill/>
                    </a:lnR>
                    <a:lnT w="57150" cap="flat" cmpd="sng" algn="ctr">
                      <a:solidFill>
                        <a:schemeClr val="tx1"/>
                      </a:solidFill>
                      <a:prstDash val="solid"/>
                      <a:round/>
                      <a:headEnd type="none" w="med" len="med"/>
                      <a:tailEnd type="none" w="med" len="med"/>
                    </a:lnT>
                    <a:lnB>
                      <a:noFill/>
                    </a:lnB>
                  </a:tcPr>
                </a:tc>
                <a:tc>
                  <a:txBody>
                    <a:bodyPr/>
                    <a:lstStyle/>
                    <a:p>
                      <a:pPr algn="l" fontAlgn="ctr"/>
                      <a:r>
                        <a:rPr lang="en-US" altLang="ko-KR" sz="1600" b="1" i="0" u="none" strike="noStrike" dirty="0">
                          <a:solidFill>
                            <a:schemeClr val="tx1"/>
                          </a:solidFill>
                          <a:latin typeface="Calibri" pitchFamily="34" charset="0"/>
                        </a:rPr>
                        <a:t>169</a:t>
                      </a:r>
                    </a:p>
                  </a:txBody>
                  <a:tcPr marL="9525" marR="9525" marT="9525" marB="0" anchor="ctr">
                    <a:lnL>
                      <a:noFill/>
                    </a:lnL>
                    <a:lnR>
                      <a:noFill/>
                    </a:lnR>
                    <a:lnT w="57150" cap="flat" cmpd="sng" algn="ctr">
                      <a:solidFill>
                        <a:schemeClr val="tx1"/>
                      </a:solidFill>
                      <a:prstDash val="solid"/>
                      <a:round/>
                      <a:headEnd type="none" w="med" len="med"/>
                      <a:tailEnd type="none" w="med" len="med"/>
                    </a:lnT>
                    <a:lnB>
                      <a:noFill/>
                    </a:lnB>
                  </a:tcPr>
                </a:tc>
                <a:tc>
                  <a:txBody>
                    <a:bodyPr/>
                    <a:lstStyle/>
                    <a:p>
                      <a:pPr algn="l" fontAlgn="ctr"/>
                      <a:r>
                        <a:rPr lang="en-US" altLang="ko-KR" sz="1600" b="1" i="0" u="none" strike="noStrike" dirty="0">
                          <a:solidFill>
                            <a:schemeClr val="tx1"/>
                          </a:solidFill>
                          <a:latin typeface="Calibri" pitchFamily="34" charset="0"/>
                        </a:rPr>
                        <a:t>170</a:t>
                      </a:r>
                    </a:p>
                  </a:txBody>
                  <a:tcPr marL="9525" marR="9525" marT="9525" marB="0" anchor="ctr">
                    <a:lnL>
                      <a:noFill/>
                    </a:lnL>
                    <a:lnR>
                      <a:noFill/>
                    </a:lnR>
                    <a:lnT w="57150" cap="flat" cmpd="sng" algn="ctr">
                      <a:solidFill>
                        <a:schemeClr val="tx1"/>
                      </a:solidFill>
                      <a:prstDash val="solid"/>
                      <a:round/>
                      <a:headEnd type="none" w="med" len="med"/>
                      <a:tailEnd type="none" w="med" len="med"/>
                    </a:lnT>
                    <a:lnB>
                      <a:noFill/>
                    </a:lnB>
                  </a:tcPr>
                </a:tc>
                <a:tc>
                  <a:txBody>
                    <a:bodyPr/>
                    <a:lstStyle/>
                    <a:p>
                      <a:pPr algn="l" fontAlgn="ctr"/>
                      <a:r>
                        <a:rPr lang="en-US" altLang="ko-KR" sz="1600" b="1" i="0" u="none" strike="noStrike" dirty="0">
                          <a:solidFill>
                            <a:schemeClr val="tx1"/>
                          </a:solidFill>
                          <a:latin typeface="Calibri" pitchFamily="34" charset="0"/>
                        </a:rPr>
                        <a:t>250</a:t>
                      </a:r>
                    </a:p>
                  </a:txBody>
                  <a:tcPr marL="9525" marR="9525" marT="9525" marB="0" anchor="ctr">
                    <a:lnL>
                      <a:noFill/>
                    </a:lnL>
                    <a:lnR>
                      <a:noFill/>
                    </a:lnR>
                    <a:lnT w="57150" cap="flat" cmpd="sng" algn="ctr">
                      <a:solidFill>
                        <a:schemeClr val="tx1"/>
                      </a:solidFill>
                      <a:prstDash val="solid"/>
                      <a:round/>
                      <a:headEnd type="none" w="med" len="med"/>
                      <a:tailEnd type="none" w="med" len="med"/>
                    </a:lnT>
                    <a:lnB>
                      <a:noFill/>
                    </a:lnB>
                  </a:tcPr>
                </a:tc>
              </a:tr>
              <a:tr h="277647">
                <a:tc>
                  <a:txBody>
                    <a:bodyPr/>
                    <a:lstStyle/>
                    <a:p>
                      <a:pPr algn="l" fontAlgn="ctr"/>
                      <a:r>
                        <a:rPr lang="en-US" altLang="ko-KR" sz="1600" b="1" i="0" u="none" strike="noStrike">
                          <a:solidFill>
                            <a:schemeClr val="tx1"/>
                          </a:solidFill>
                          <a:latin typeface="Calibri" pitchFamily="34" charset="0"/>
                        </a:rPr>
                        <a:t>0.05</a:t>
                      </a:r>
                    </a:p>
                  </a:txBody>
                  <a:tcPr marL="9525" marR="9525" marT="9525" marB="0" anchor="ctr">
                    <a:lnL>
                      <a:noFill/>
                    </a:lnL>
                    <a:lnR>
                      <a:noFill/>
                    </a:lnR>
                    <a:lnT>
                      <a:noFill/>
                    </a:lnT>
                    <a:lnB>
                      <a:noFill/>
                    </a:lnB>
                  </a:tcPr>
                </a:tc>
                <a:tc>
                  <a:txBody>
                    <a:bodyPr/>
                    <a:lstStyle/>
                    <a:p>
                      <a:pPr algn="l" fontAlgn="ctr"/>
                      <a:r>
                        <a:rPr lang="en-US" altLang="ko-KR" sz="1600" b="1" i="0" u="none" strike="noStrike" dirty="0">
                          <a:solidFill>
                            <a:schemeClr val="tx1"/>
                          </a:solidFill>
                          <a:latin typeface="Calibri" pitchFamily="34" charset="0"/>
                        </a:rPr>
                        <a:t>24</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81</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66</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256</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117</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8</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59</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130</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146</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285</a:t>
                      </a:r>
                    </a:p>
                  </a:txBody>
                  <a:tcPr marL="9525" marR="9525" marT="9525" marB="0" anchor="ctr">
                    <a:lnL>
                      <a:noFill/>
                    </a:lnL>
                    <a:lnR>
                      <a:noFill/>
                    </a:lnR>
                    <a:lnT>
                      <a:noFill/>
                    </a:lnT>
                    <a:lnB>
                      <a:noFill/>
                    </a:lnB>
                  </a:tcPr>
                </a:tc>
              </a:tr>
              <a:tr h="277647">
                <a:tc>
                  <a:txBody>
                    <a:bodyPr/>
                    <a:lstStyle/>
                    <a:p>
                      <a:pPr algn="l" fontAlgn="ctr"/>
                      <a:r>
                        <a:rPr lang="en-US" altLang="ko-KR" sz="1600" b="1" i="0" u="none" strike="noStrike">
                          <a:solidFill>
                            <a:schemeClr val="tx1"/>
                          </a:solidFill>
                          <a:latin typeface="Calibri" pitchFamily="34" charset="0"/>
                        </a:rPr>
                        <a:t>0.1</a:t>
                      </a:r>
                    </a:p>
                  </a:txBody>
                  <a:tcPr marL="9525" marR="9525" marT="9525" marB="0" anchor="ctr">
                    <a:lnL>
                      <a:noFill/>
                    </a:lnL>
                    <a:lnR>
                      <a:noFill/>
                    </a:lnR>
                    <a:lnT>
                      <a:noFill/>
                    </a:lnT>
                    <a:lnB>
                      <a:noFill/>
                    </a:lnB>
                  </a:tcPr>
                </a:tc>
                <a:tc>
                  <a:txBody>
                    <a:bodyPr/>
                    <a:lstStyle/>
                    <a:p>
                      <a:pPr algn="l" fontAlgn="ctr"/>
                      <a:r>
                        <a:rPr lang="en-US" altLang="ko-KR" sz="1600" b="1" i="0" u="none" strike="noStrike" dirty="0">
                          <a:solidFill>
                            <a:schemeClr val="tx1"/>
                          </a:solidFill>
                          <a:latin typeface="Calibri" pitchFamily="34" charset="0"/>
                        </a:rPr>
                        <a:t>24</a:t>
                      </a:r>
                    </a:p>
                  </a:txBody>
                  <a:tcPr marL="9525" marR="9525" marT="9525" marB="0" anchor="ctr">
                    <a:lnL>
                      <a:noFill/>
                    </a:lnL>
                    <a:lnR>
                      <a:noFill/>
                    </a:lnR>
                    <a:lnT>
                      <a:noFill/>
                    </a:lnT>
                    <a:lnB>
                      <a:noFill/>
                    </a:lnB>
                  </a:tcPr>
                </a:tc>
                <a:tc>
                  <a:txBody>
                    <a:bodyPr/>
                    <a:lstStyle/>
                    <a:p>
                      <a:pPr algn="l" fontAlgn="ctr"/>
                      <a:r>
                        <a:rPr lang="en-US" altLang="ko-KR" sz="1600" b="1" i="0" u="none" strike="noStrike" dirty="0">
                          <a:solidFill>
                            <a:schemeClr val="tx1"/>
                          </a:solidFill>
                          <a:latin typeface="Calibri" pitchFamily="34" charset="0"/>
                        </a:rPr>
                        <a:t>74</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58</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261</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116</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33</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61</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110</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146</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262</a:t>
                      </a:r>
                    </a:p>
                  </a:txBody>
                  <a:tcPr marL="9525" marR="9525" marT="9525" marB="0" anchor="ctr">
                    <a:lnL>
                      <a:noFill/>
                    </a:lnL>
                    <a:lnR>
                      <a:noFill/>
                    </a:lnR>
                    <a:lnT>
                      <a:noFill/>
                    </a:lnT>
                    <a:lnB>
                      <a:noFill/>
                    </a:lnB>
                  </a:tcPr>
                </a:tc>
              </a:tr>
              <a:tr h="277647">
                <a:tc>
                  <a:txBody>
                    <a:bodyPr/>
                    <a:lstStyle/>
                    <a:p>
                      <a:pPr algn="l" fontAlgn="ctr"/>
                      <a:r>
                        <a:rPr lang="en-US" altLang="ko-KR" sz="1600" b="1" i="0" u="none" strike="noStrike">
                          <a:solidFill>
                            <a:schemeClr val="tx1"/>
                          </a:solidFill>
                          <a:latin typeface="Calibri" pitchFamily="34" charset="0"/>
                        </a:rPr>
                        <a:t>0.15</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30</a:t>
                      </a:r>
                    </a:p>
                  </a:txBody>
                  <a:tcPr marL="9525" marR="9525" marT="9525" marB="0" anchor="ctr">
                    <a:lnL>
                      <a:noFill/>
                    </a:lnL>
                    <a:lnR>
                      <a:noFill/>
                    </a:lnR>
                    <a:lnT>
                      <a:noFill/>
                    </a:lnT>
                    <a:lnB>
                      <a:noFill/>
                    </a:lnB>
                  </a:tcPr>
                </a:tc>
                <a:tc>
                  <a:txBody>
                    <a:bodyPr/>
                    <a:lstStyle/>
                    <a:p>
                      <a:pPr algn="l" fontAlgn="ctr"/>
                      <a:r>
                        <a:rPr lang="en-US" altLang="ko-KR" sz="1600" b="1" i="0" u="none" strike="noStrike" dirty="0">
                          <a:solidFill>
                            <a:schemeClr val="tx1"/>
                          </a:solidFill>
                          <a:latin typeface="Calibri" pitchFamily="34" charset="0"/>
                        </a:rPr>
                        <a:t>30</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58</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292</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104</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12</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64</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156</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151</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277</a:t>
                      </a:r>
                    </a:p>
                  </a:txBody>
                  <a:tcPr marL="9525" marR="9525" marT="9525" marB="0" anchor="ctr">
                    <a:lnL>
                      <a:noFill/>
                    </a:lnL>
                    <a:lnR>
                      <a:noFill/>
                    </a:lnR>
                    <a:lnT>
                      <a:noFill/>
                    </a:lnT>
                    <a:lnB>
                      <a:noFill/>
                    </a:lnB>
                  </a:tcPr>
                </a:tc>
              </a:tr>
              <a:tr h="277647">
                <a:tc>
                  <a:txBody>
                    <a:bodyPr/>
                    <a:lstStyle/>
                    <a:p>
                      <a:pPr algn="l" fontAlgn="ctr"/>
                      <a:r>
                        <a:rPr lang="en-US" altLang="ko-KR" sz="1600" b="1" i="0" u="none" strike="noStrike">
                          <a:solidFill>
                            <a:schemeClr val="tx1"/>
                          </a:solidFill>
                          <a:latin typeface="Calibri" pitchFamily="34" charset="0"/>
                        </a:rPr>
                        <a:t>0.2</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34</a:t>
                      </a:r>
                    </a:p>
                  </a:txBody>
                  <a:tcPr marL="9525" marR="9525" marT="9525" marB="0" anchor="ctr">
                    <a:lnL>
                      <a:noFill/>
                    </a:lnL>
                    <a:lnR>
                      <a:noFill/>
                    </a:lnR>
                    <a:lnT>
                      <a:noFill/>
                    </a:lnT>
                    <a:lnB>
                      <a:noFill/>
                    </a:lnB>
                  </a:tcPr>
                </a:tc>
                <a:tc>
                  <a:txBody>
                    <a:bodyPr/>
                    <a:lstStyle/>
                    <a:p>
                      <a:pPr algn="l" fontAlgn="ctr"/>
                      <a:r>
                        <a:rPr lang="en-US" altLang="ko-KR" sz="1600" b="1" i="0" u="none" strike="noStrike" dirty="0">
                          <a:solidFill>
                            <a:schemeClr val="tx1"/>
                          </a:solidFill>
                          <a:latin typeface="Calibri" pitchFamily="34" charset="0"/>
                        </a:rPr>
                        <a:t>27</a:t>
                      </a:r>
                    </a:p>
                  </a:txBody>
                  <a:tcPr marL="9525" marR="9525" marT="9525" marB="0" anchor="ctr">
                    <a:lnL>
                      <a:noFill/>
                    </a:lnL>
                    <a:lnR>
                      <a:noFill/>
                    </a:lnR>
                    <a:lnT>
                      <a:noFill/>
                    </a:lnT>
                    <a:lnB>
                      <a:noFill/>
                    </a:lnB>
                  </a:tcPr>
                </a:tc>
                <a:tc>
                  <a:txBody>
                    <a:bodyPr/>
                    <a:lstStyle/>
                    <a:p>
                      <a:pPr algn="l" fontAlgn="ctr"/>
                      <a:r>
                        <a:rPr lang="en-US" altLang="ko-KR" sz="1600" b="1" i="0" u="none" strike="noStrike" dirty="0">
                          <a:solidFill>
                            <a:schemeClr val="tx1"/>
                          </a:solidFill>
                          <a:latin typeface="Calibri" pitchFamily="34" charset="0"/>
                        </a:rPr>
                        <a:t>57</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311</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101</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11</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78</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130</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134</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302</a:t>
                      </a:r>
                    </a:p>
                  </a:txBody>
                  <a:tcPr marL="9525" marR="9525" marT="9525" marB="0" anchor="ctr">
                    <a:lnL>
                      <a:noFill/>
                    </a:lnL>
                    <a:lnR>
                      <a:noFill/>
                    </a:lnR>
                    <a:lnT>
                      <a:noFill/>
                    </a:lnT>
                    <a:lnB>
                      <a:noFill/>
                    </a:lnB>
                  </a:tcPr>
                </a:tc>
              </a:tr>
              <a:tr h="277647">
                <a:tc>
                  <a:txBody>
                    <a:bodyPr/>
                    <a:lstStyle/>
                    <a:p>
                      <a:pPr algn="l" fontAlgn="ctr"/>
                      <a:r>
                        <a:rPr lang="en-US" altLang="ko-KR" sz="1600" b="1" i="0" u="none" strike="noStrike">
                          <a:solidFill>
                            <a:schemeClr val="tx1"/>
                          </a:solidFill>
                          <a:latin typeface="Calibri" pitchFamily="34" charset="0"/>
                        </a:rPr>
                        <a:t>0.25</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21</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27</a:t>
                      </a:r>
                    </a:p>
                  </a:txBody>
                  <a:tcPr marL="9525" marR="9525" marT="9525" marB="0" anchor="ctr">
                    <a:lnL>
                      <a:noFill/>
                    </a:lnL>
                    <a:lnR>
                      <a:noFill/>
                    </a:lnR>
                    <a:lnT>
                      <a:noFill/>
                    </a:lnT>
                    <a:lnB>
                      <a:noFill/>
                    </a:lnB>
                  </a:tcPr>
                </a:tc>
                <a:tc>
                  <a:txBody>
                    <a:bodyPr/>
                    <a:lstStyle/>
                    <a:p>
                      <a:pPr algn="l" fontAlgn="ctr"/>
                      <a:r>
                        <a:rPr lang="en-US" altLang="ko-KR" sz="1600" b="1" i="0" u="none" strike="noStrike" dirty="0">
                          <a:solidFill>
                            <a:schemeClr val="tx1"/>
                          </a:solidFill>
                          <a:latin typeface="Calibri" pitchFamily="34" charset="0"/>
                        </a:rPr>
                        <a:t>42</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233</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122</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4</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78</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107</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148</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270</a:t>
                      </a:r>
                    </a:p>
                  </a:txBody>
                  <a:tcPr marL="9525" marR="9525" marT="9525" marB="0" anchor="ctr">
                    <a:lnL>
                      <a:noFill/>
                    </a:lnL>
                    <a:lnR>
                      <a:noFill/>
                    </a:lnR>
                    <a:lnT>
                      <a:noFill/>
                    </a:lnT>
                    <a:lnB>
                      <a:noFill/>
                    </a:lnB>
                  </a:tcPr>
                </a:tc>
              </a:tr>
              <a:tr h="277647">
                <a:tc>
                  <a:txBody>
                    <a:bodyPr/>
                    <a:lstStyle/>
                    <a:p>
                      <a:pPr algn="l" fontAlgn="ctr"/>
                      <a:r>
                        <a:rPr lang="en-US" altLang="ko-KR" sz="1600" b="1" i="0" u="none" strike="noStrike">
                          <a:solidFill>
                            <a:schemeClr val="tx1"/>
                          </a:solidFill>
                          <a:latin typeface="Calibri" pitchFamily="34" charset="0"/>
                        </a:rPr>
                        <a:t>0.3</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21</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13</a:t>
                      </a:r>
                    </a:p>
                  </a:txBody>
                  <a:tcPr marL="9525" marR="9525" marT="9525" marB="0" anchor="ctr">
                    <a:lnL>
                      <a:noFill/>
                    </a:lnL>
                    <a:lnR>
                      <a:noFill/>
                    </a:lnR>
                    <a:lnT>
                      <a:noFill/>
                    </a:lnT>
                    <a:lnB>
                      <a:noFill/>
                    </a:lnB>
                  </a:tcPr>
                </a:tc>
                <a:tc>
                  <a:txBody>
                    <a:bodyPr/>
                    <a:lstStyle/>
                    <a:p>
                      <a:pPr algn="l" fontAlgn="ctr"/>
                      <a:r>
                        <a:rPr lang="en-US" altLang="ko-KR" sz="1600" b="1" i="0" u="none" strike="noStrike" dirty="0">
                          <a:solidFill>
                            <a:schemeClr val="tx1"/>
                          </a:solidFill>
                          <a:latin typeface="Calibri" pitchFamily="34" charset="0"/>
                        </a:rPr>
                        <a:t>37</a:t>
                      </a:r>
                    </a:p>
                  </a:txBody>
                  <a:tcPr marL="9525" marR="9525" marT="9525" marB="0" anchor="ctr">
                    <a:lnL>
                      <a:noFill/>
                    </a:lnL>
                    <a:lnR>
                      <a:noFill/>
                    </a:lnR>
                    <a:lnT>
                      <a:noFill/>
                    </a:lnT>
                    <a:lnB>
                      <a:noFill/>
                    </a:lnB>
                  </a:tcPr>
                </a:tc>
                <a:tc>
                  <a:txBody>
                    <a:bodyPr/>
                    <a:lstStyle/>
                    <a:p>
                      <a:pPr algn="l" fontAlgn="ctr"/>
                      <a:r>
                        <a:rPr lang="en-US" altLang="ko-KR" sz="1600" b="1" i="0" u="none" strike="noStrike" dirty="0">
                          <a:solidFill>
                            <a:schemeClr val="tx1"/>
                          </a:solidFill>
                          <a:latin typeface="Calibri" pitchFamily="34" charset="0"/>
                        </a:rPr>
                        <a:t>269</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138</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2</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109</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125</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175</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chemeClr val="tx1"/>
                          </a:solidFill>
                          <a:latin typeface="Calibri" pitchFamily="34" charset="0"/>
                        </a:rPr>
                        <a:t>320</a:t>
                      </a:r>
                    </a:p>
                  </a:txBody>
                  <a:tcPr marL="9525" marR="9525" marT="9525" marB="0" anchor="ctr">
                    <a:lnL>
                      <a:noFill/>
                    </a:lnL>
                    <a:lnR>
                      <a:noFill/>
                    </a:lnR>
                    <a:lnT>
                      <a:noFill/>
                    </a:lnT>
                    <a:lnB>
                      <a:noFill/>
                    </a:lnB>
                  </a:tcPr>
                </a:tc>
              </a:tr>
              <a:tr h="277647">
                <a:tc>
                  <a:txBody>
                    <a:bodyPr/>
                    <a:lstStyle/>
                    <a:p>
                      <a:pPr algn="l" fontAlgn="ctr"/>
                      <a:r>
                        <a:rPr lang="en-US" altLang="ko-KR" sz="1600" b="1" i="0" u="none" strike="noStrike" dirty="0">
                          <a:solidFill>
                            <a:srgbClr val="FFC000"/>
                          </a:solidFill>
                          <a:latin typeface="Calibri" pitchFamily="34" charset="0"/>
                        </a:rPr>
                        <a:t>0.35</a:t>
                      </a:r>
                    </a:p>
                  </a:txBody>
                  <a:tcPr marL="9525" marR="9525" marT="9525" marB="0" anchor="ctr">
                    <a:lnL>
                      <a:noFill/>
                    </a:lnL>
                    <a:lnR>
                      <a:noFill/>
                    </a:lnR>
                    <a:lnT>
                      <a:noFill/>
                    </a:lnT>
                    <a:lnB>
                      <a:noFill/>
                    </a:lnB>
                  </a:tcPr>
                </a:tc>
                <a:tc>
                  <a:txBody>
                    <a:bodyPr/>
                    <a:lstStyle/>
                    <a:p>
                      <a:pPr algn="l" fontAlgn="ctr"/>
                      <a:r>
                        <a:rPr lang="en-US" altLang="ko-KR" sz="1600" b="1" i="0" u="none" strike="noStrike" dirty="0">
                          <a:solidFill>
                            <a:srgbClr val="FFC000"/>
                          </a:solidFill>
                          <a:latin typeface="Calibri" pitchFamily="34" charset="0"/>
                        </a:rPr>
                        <a:t>41</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rgbClr val="FFC000"/>
                          </a:solidFill>
                          <a:latin typeface="Calibri" pitchFamily="34" charset="0"/>
                        </a:rPr>
                        <a:t>7</a:t>
                      </a:r>
                    </a:p>
                  </a:txBody>
                  <a:tcPr marL="9525" marR="9525" marT="9525" marB="0" anchor="ctr">
                    <a:lnL>
                      <a:noFill/>
                    </a:lnL>
                    <a:lnR>
                      <a:noFill/>
                    </a:lnR>
                    <a:lnT>
                      <a:noFill/>
                    </a:lnT>
                    <a:lnB>
                      <a:noFill/>
                    </a:lnB>
                  </a:tcPr>
                </a:tc>
                <a:tc>
                  <a:txBody>
                    <a:bodyPr/>
                    <a:lstStyle/>
                    <a:p>
                      <a:pPr algn="l" fontAlgn="ctr"/>
                      <a:r>
                        <a:rPr lang="en-US" altLang="ko-KR" sz="1600" b="1" i="0" u="none" strike="noStrike" dirty="0">
                          <a:solidFill>
                            <a:srgbClr val="FFC000"/>
                          </a:solidFill>
                          <a:latin typeface="Calibri" pitchFamily="34" charset="0"/>
                        </a:rPr>
                        <a:t>78</a:t>
                      </a:r>
                    </a:p>
                  </a:txBody>
                  <a:tcPr marL="9525" marR="9525" marT="9525" marB="0" anchor="ctr">
                    <a:lnL>
                      <a:noFill/>
                    </a:lnL>
                    <a:lnR>
                      <a:noFill/>
                    </a:lnR>
                    <a:lnT>
                      <a:noFill/>
                    </a:lnT>
                    <a:lnB>
                      <a:noFill/>
                    </a:lnB>
                  </a:tcPr>
                </a:tc>
                <a:tc>
                  <a:txBody>
                    <a:bodyPr/>
                    <a:lstStyle/>
                    <a:p>
                      <a:pPr algn="l" fontAlgn="ctr"/>
                      <a:r>
                        <a:rPr lang="en-US" altLang="ko-KR" sz="1600" b="1" i="0" u="none" strike="noStrike" dirty="0">
                          <a:solidFill>
                            <a:srgbClr val="FFC000"/>
                          </a:solidFill>
                          <a:latin typeface="Calibri" pitchFamily="34" charset="0"/>
                        </a:rPr>
                        <a:t>325</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rgbClr val="FFC000"/>
                          </a:solidFill>
                          <a:latin typeface="Calibri" pitchFamily="34" charset="0"/>
                        </a:rPr>
                        <a:t>146</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rgbClr val="FFC000"/>
                          </a:solidFill>
                          <a:latin typeface="Calibri" pitchFamily="34" charset="0"/>
                        </a:rPr>
                        <a:t>8</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rgbClr val="FFC000"/>
                          </a:solidFill>
                          <a:latin typeface="Calibri" pitchFamily="34" charset="0"/>
                        </a:rPr>
                        <a:t>189</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rgbClr val="FFC000"/>
                          </a:solidFill>
                          <a:latin typeface="Calibri" pitchFamily="34" charset="0"/>
                        </a:rPr>
                        <a:t>108</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rgbClr val="FFC000"/>
                          </a:solidFill>
                          <a:latin typeface="Calibri" pitchFamily="34" charset="0"/>
                        </a:rPr>
                        <a:t>188</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rgbClr val="FFC000"/>
                          </a:solidFill>
                          <a:latin typeface="Calibri" pitchFamily="34" charset="0"/>
                        </a:rPr>
                        <a:t>495</a:t>
                      </a:r>
                    </a:p>
                  </a:txBody>
                  <a:tcPr marL="9525" marR="9525" marT="9525" marB="0" anchor="ctr">
                    <a:lnL>
                      <a:noFill/>
                    </a:lnL>
                    <a:lnR>
                      <a:noFill/>
                    </a:lnR>
                    <a:lnT>
                      <a:noFill/>
                    </a:lnT>
                    <a:lnB>
                      <a:noFill/>
                    </a:lnB>
                  </a:tcPr>
                </a:tc>
              </a:tr>
              <a:tr h="277647">
                <a:tc>
                  <a:txBody>
                    <a:bodyPr/>
                    <a:lstStyle/>
                    <a:p>
                      <a:pPr algn="l" fontAlgn="ctr"/>
                      <a:r>
                        <a:rPr lang="en-US" altLang="ko-KR" sz="1600" b="1" i="0" u="none" strike="noStrike">
                          <a:solidFill>
                            <a:srgbClr val="FFC000"/>
                          </a:solidFill>
                          <a:latin typeface="Calibri" pitchFamily="34" charset="0"/>
                        </a:rPr>
                        <a:t>0.4</a:t>
                      </a:r>
                    </a:p>
                  </a:txBody>
                  <a:tcPr marL="9525" marR="9525" marT="9525" marB="0" anchor="ctr">
                    <a:lnL>
                      <a:noFill/>
                    </a:lnL>
                    <a:lnR>
                      <a:noFill/>
                    </a:lnR>
                    <a:lnT>
                      <a:noFill/>
                    </a:lnT>
                    <a:lnB>
                      <a:noFill/>
                    </a:lnB>
                  </a:tcPr>
                </a:tc>
                <a:tc>
                  <a:txBody>
                    <a:bodyPr/>
                    <a:lstStyle/>
                    <a:p>
                      <a:pPr algn="l" fontAlgn="ctr"/>
                      <a:r>
                        <a:rPr lang="en-US" altLang="ko-KR" sz="1600" b="1" i="0" u="none" strike="noStrike" dirty="0">
                          <a:solidFill>
                            <a:srgbClr val="FFC000"/>
                          </a:solidFill>
                          <a:latin typeface="Calibri" pitchFamily="34" charset="0"/>
                        </a:rPr>
                        <a:t>75</a:t>
                      </a:r>
                    </a:p>
                  </a:txBody>
                  <a:tcPr marL="9525" marR="9525" marT="9525" marB="0" anchor="ctr">
                    <a:lnL>
                      <a:noFill/>
                    </a:lnL>
                    <a:lnR>
                      <a:noFill/>
                    </a:lnR>
                    <a:lnT>
                      <a:noFill/>
                    </a:lnT>
                    <a:lnB>
                      <a:noFill/>
                    </a:lnB>
                  </a:tcPr>
                </a:tc>
                <a:tc>
                  <a:txBody>
                    <a:bodyPr/>
                    <a:lstStyle/>
                    <a:p>
                      <a:pPr algn="l" fontAlgn="ctr"/>
                      <a:r>
                        <a:rPr lang="en-US" altLang="ko-KR" sz="1600" b="1" i="0" u="none" strike="noStrike" dirty="0">
                          <a:solidFill>
                            <a:srgbClr val="FFC000"/>
                          </a:solidFill>
                          <a:latin typeface="Calibri" pitchFamily="34" charset="0"/>
                        </a:rPr>
                        <a:t>3353</a:t>
                      </a:r>
                    </a:p>
                  </a:txBody>
                  <a:tcPr marL="9525" marR="9525" marT="9525" marB="0" anchor="ctr">
                    <a:lnL>
                      <a:noFill/>
                    </a:lnL>
                    <a:lnR>
                      <a:noFill/>
                    </a:lnR>
                    <a:lnT>
                      <a:noFill/>
                    </a:lnT>
                    <a:lnB>
                      <a:noFill/>
                    </a:lnB>
                  </a:tcPr>
                </a:tc>
                <a:tc>
                  <a:txBody>
                    <a:bodyPr/>
                    <a:lstStyle/>
                    <a:p>
                      <a:pPr algn="l" fontAlgn="ctr"/>
                      <a:r>
                        <a:rPr lang="en-US" altLang="ko-KR" sz="1600" b="1" i="0" u="none" strike="noStrike" dirty="0">
                          <a:solidFill>
                            <a:srgbClr val="FFC000"/>
                          </a:solidFill>
                          <a:latin typeface="Calibri" pitchFamily="34" charset="0"/>
                        </a:rPr>
                        <a:t>78</a:t>
                      </a:r>
                    </a:p>
                  </a:txBody>
                  <a:tcPr marL="9525" marR="9525" marT="9525" marB="0" anchor="ctr">
                    <a:lnL>
                      <a:noFill/>
                    </a:lnL>
                    <a:lnR>
                      <a:noFill/>
                    </a:lnR>
                    <a:lnT>
                      <a:noFill/>
                    </a:lnT>
                    <a:lnB>
                      <a:noFill/>
                    </a:lnB>
                  </a:tcPr>
                </a:tc>
                <a:tc>
                  <a:txBody>
                    <a:bodyPr/>
                    <a:lstStyle/>
                    <a:p>
                      <a:pPr algn="l" fontAlgn="ctr"/>
                      <a:r>
                        <a:rPr lang="en-US" altLang="ko-KR" sz="1600" b="1" i="0" u="none" strike="noStrike" dirty="0">
                          <a:solidFill>
                            <a:srgbClr val="FFC000"/>
                          </a:solidFill>
                          <a:latin typeface="Calibri" pitchFamily="34" charset="0"/>
                        </a:rPr>
                        <a:t>321</a:t>
                      </a:r>
                    </a:p>
                  </a:txBody>
                  <a:tcPr marL="9525" marR="9525" marT="9525" marB="0" anchor="ctr">
                    <a:lnL>
                      <a:noFill/>
                    </a:lnL>
                    <a:lnR>
                      <a:noFill/>
                    </a:lnR>
                    <a:lnT>
                      <a:noFill/>
                    </a:lnT>
                    <a:lnB>
                      <a:noFill/>
                    </a:lnB>
                  </a:tcPr>
                </a:tc>
                <a:tc>
                  <a:txBody>
                    <a:bodyPr/>
                    <a:lstStyle/>
                    <a:p>
                      <a:pPr algn="l" fontAlgn="ctr"/>
                      <a:r>
                        <a:rPr lang="en-US" altLang="ko-KR" sz="1600" b="1" i="0" u="none" strike="noStrike" dirty="0">
                          <a:solidFill>
                            <a:srgbClr val="FFC000"/>
                          </a:solidFill>
                          <a:latin typeface="Calibri" pitchFamily="34" charset="0"/>
                        </a:rPr>
                        <a:t>50</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rgbClr val="FFC000"/>
                          </a:solidFill>
                          <a:latin typeface="Calibri" pitchFamily="34" charset="0"/>
                        </a:rPr>
                        <a:t>3353</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rgbClr val="FFC000"/>
                          </a:solidFill>
                          <a:latin typeface="Calibri" pitchFamily="34" charset="0"/>
                        </a:rPr>
                        <a:t>123</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rgbClr val="FFC000"/>
                          </a:solidFill>
                          <a:latin typeface="Calibri" pitchFamily="34" charset="0"/>
                        </a:rPr>
                        <a:t>279</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rgbClr val="FFC000"/>
                          </a:solidFill>
                          <a:latin typeface="Calibri" pitchFamily="34" charset="0"/>
                        </a:rPr>
                        <a:t>3390</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rgbClr val="FFC000"/>
                          </a:solidFill>
                          <a:latin typeface="Calibri" pitchFamily="34" charset="0"/>
                        </a:rPr>
                        <a:t>525</a:t>
                      </a:r>
                    </a:p>
                  </a:txBody>
                  <a:tcPr marL="9525" marR="9525" marT="9525" marB="0" anchor="ctr">
                    <a:lnL>
                      <a:noFill/>
                    </a:lnL>
                    <a:lnR>
                      <a:noFill/>
                    </a:lnR>
                    <a:lnT>
                      <a:noFill/>
                    </a:lnT>
                    <a:lnB>
                      <a:noFill/>
                    </a:lnB>
                  </a:tcPr>
                </a:tc>
              </a:tr>
              <a:tr h="277647">
                <a:tc>
                  <a:txBody>
                    <a:bodyPr/>
                    <a:lstStyle/>
                    <a:p>
                      <a:pPr algn="l" fontAlgn="ctr"/>
                      <a:r>
                        <a:rPr lang="en-US" altLang="ko-KR" sz="1600" b="1" i="0" u="none" strike="noStrike">
                          <a:solidFill>
                            <a:srgbClr val="FFC000"/>
                          </a:solidFill>
                          <a:latin typeface="Calibri" pitchFamily="34" charset="0"/>
                        </a:rPr>
                        <a:t>0.45</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rgbClr val="FFC000"/>
                          </a:solidFill>
                          <a:latin typeface="Calibri" pitchFamily="34" charset="0"/>
                        </a:rPr>
                        <a:t>110</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rgbClr val="FFC000"/>
                          </a:solidFill>
                          <a:latin typeface="Calibri" pitchFamily="34" charset="0"/>
                        </a:rPr>
                        <a:t>3353</a:t>
                      </a:r>
                    </a:p>
                  </a:txBody>
                  <a:tcPr marL="9525" marR="9525" marT="9525" marB="0" anchor="ctr">
                    <a:lnL>
                      <a:noFill/>
                    </a:lnL>
                    <a:lnR>
                      <a:noFill/>
                    </a:lnR>
                    <a:lnT>
                      <a:noFill/>
                    </a:lnT>
                    <a:lnB>
                      <a:noFill/>
                    </a:lnB>
                  </a:tcPr>
                </a:tc>
                <a:tc>
                  <a:txBody>
                    <a:bodyPr/>
                    <a:lstStyle/>
                    <a:p>
                      <a:pPr algn="l" fontAlgn="ctr"/>
                      <a:r>
                        <a:rPr lang="en-US" altLang="ko-KR" sz="1600" b="1" i="0" u="none" strike="noStrike" dirty="0">
                          <a:solidFill>
                            <a:srgbClr val="FFC000"/>
                          </a:solidFill>
                          <a:latin typeface="Calibri" pitchFamily="34" charset="0"/>
                        </a:rPr>
                        <a:t>106</a:t>
                      </a:r>
                    </a:p>
                  </a:txBody>
                  <a:tcPr marL="9525" marR="9525" marT="9525" marB="0" anchor="ctr">
                    <a:lnL>
                      <a:noFill/>
                    </a:lnL>
                    <a:lnR>
                      <a:noFill/>
                    </a:lnR>
                    <a:lnT>
                      <a:noFill/>
                    </a:lnT>
                    <a:lnB>
                      <a:noFill/>
                    </a:lnB>
                  </a:tcPr>
                </a:tc>
                <a:tc>
                  <a:txBody>
                    <a:bodyPr/>
                    <a:lstStyle/>
                    <a:p>
                      <a:pPr algn="l" fontAlgn="ctr"/>
                      <a:r>
                        <a:rPr lang="en-US" altLang="ko-KR" sz="1600" b="1" i="0" u="none" strike="noStrike" dirty="0">
                          <a:solidFill>
                            <a:srgbClr val="FFC000"/>
                          </a:solidFill>
                          <a:latin typeface="Calibri" pitchFamily="34" charset="0"/>
                        </a:rPr>
                        <a:t>99</a:t>
                      </a:r>
                    </a:p>
                  </a:txBody>
                  <a:tcPr marL="9525" marR="9525" marT="9525" marB="0" anchor="ctr">
                    <a:lnL>
                      <a:noFill/>
                    </a:lnL>
                    <a:lnR>
                      <a:noFill/>
                    </a:lnR>
                    <a:lnT>
                      <a:noFill/>
                    </a:lnT>
                    <a:lnB>
                      <a:noFill/>
                    </a:lnB>
                  </a:tcPr>
                </a:tc>
                <a:tc>
                  <a:txBody>
                    <a:bodyPr/>
                    <a:lstStyle/>
                    <a:p>
                      <a:pPr algn="l" fontAlgn="ctr"/>
                      <a:r>
                        <a:rPr lang="en-US" altLang="ko-KR" sz="1600" b="1" i="0" u="none" strike="noStrike" dirty="0">
                          <a:solidFill>
                            <a:srgbClr val="FFC000"/>
                          </a:solidFill>
                          <a:latin typeface="Calibri" pitchFamily="34" charset="0"/>
                        </a:rPr>
                        <a:t>16</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rgbClr val="FFC000"/>
                          </a:solidFill>
                          <a:latin typeface="Calibri" pitchFamily="34" charset="0"/>
                        </a:rPr>
                        <a:t>3353</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rgbClr val="FFC000"/>
                          </a:solidFill>
                          <a:latin typeface="Calibri" pitchFamily="34" charset="0"/>
                        </a:rPr>
                        <a:t>257</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rgbClr val="FFC000"/>
                          </a:solidFill>
                          <a:latin typeface="Calibri" pitchFamily="34" charset="0"/>
                        </a:rPr>
                        <a:t>3416</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rgbClr val="FFC000"/>
                          </a:solidFill>
                          <a:latin typeface="Calibri" pitchFamily="34" charset="0"/>
                        </a:rPr>
                        <a:t>3358</a:t>
                      </a:r>
                    </a:p>
                  </a:txBody>
                  <a:tcPr marL="9525" marR="9525" marT="9525" marB="0" anchor="ctr">
                    <a:lnL>
                      <a:noFill/>
                    </a:lnL>
                    <a:lnR>
                      <a:noFill/>
                    </a:lnR>
                    <a:lnT>
                      <a:noFill/>
                    </a:lnT>
                    <a:lnB>
                      <a:noFill/>
                    </a:lnB>
                  </a:tcPr>
                </a:tc>
                <a:tc>
                  <a:txBody>
                    <a:bodyPr/>
                    <a:lstStyle/>
                    <a:p>
                      <a:pPr algn="l" fontAlgn="ctr"/>
                      <a:r>
                        <a:rPr lang="en-US" altLang="ko-KR" sz="1600" b="1" i="0" u="none" strike="noStrike">
                          <a:solidFill>
                            <a:srgbClr val="FFC000"/>
                          </a:solidFill>
                          <a:latin typeface="Calibri" pitchFamily="34" charset="0"/>
                        </a:rPr>
                        <a:t>3536</a:t>
                      </a:r>
                    </a:p>
                  </a:txBody>
                  <a:tcPr marL="9525" marR="9525" marT="9525" marB="0" anchor="ctr">
                    <a:lnL>
                      <a:noFill/>
                    </a:lnL>
                    <a:lnR>
                      <a:noFill/>
                    </a:lnR>
                    <a:lnT>
                      <a:noFill/>
                    </a:lnT>
                    <a:lnB>
                      <a:noFill/>
                    </a:lnB>
                  </a:tcPr>
                </a:tc>
              </a:tr>
              <a:tr h="277647">
                <a:tc>
                  <a:txBody>
                    <a:bodyPr/>
                    <a:lstStyle/>
                    <a:p>
                      <a:pPr algn="l" fontAlgn="ctr"/>
                      <a:r>
                        <a:rPr lang="en-US" altLang="ko-KR" sz="1600" b="1" i="0" u="none" strike="noStrike" dirty="0">
                          <a:solidFill>
                            <a:srgbClr val="FFC000"/>
                          </a:solidFill>
                          <a:latin typeface="Calibri" pitchFamily="34" charset="0"/>
                        </a:rPr>
                        <a:t>0.5</a:t>
                      </a:r>
                    </a:p>
                  </a:txBody>
                  <a:tcPr marL="9525" marR="9525" marT="9525" marB="0" anchor="ctr">
                    <a:lnL>
                      <a:noFill/>
                    </a:lnL>
                    <a:lnR>
                      <a:noFill/>
                    </a:lnR>
                    <a:lnT>
                      <a:noFill/>
                    </a:lnT>
                    <a:lnB w="57150" cap="flat" cmpd="sng" algn="ctr">
                      <a:solidFill>
                        <a:schemeClr val="tx1"/>
                      </a:solidFill>
                      <a:prstDash val="solid"/>
                      <a:round/>
                      <a:headEnd type="none" w="med" len="med"/>
                      <a:tailEnd type="none" w="med" len="med"/>
                    </a:lnB>
                  </a:tcPr>
                </a:tc>
                <a:tc>
                  <a:txBody>
                    <a:bodyPr/>
                    <a:lstStyle/>
                    <a:p>
                      <a:pPr algn="l" fontAlgn="ctr"/>
                      <a:r>
                        <a:rPr lang="en-US" altLang="ko-KR" sz="1600" b="1" i="0" u="none" strike="noStrike" dirty="0">
                          <a:solidFill>
                            <a:srgbClr val="FFC000"/>
                          </a:solidFill>
                          <a:latin typeface="Calibri" pitchFamily="34" charset="0"/>
                        </a:rPr>
                        <a:t>3354</a:t>
                      </a:r>
                    </a:p>
                  </a:txBody>
                  <a:tcPr marL="9525" marR="9525" marT="9525" marB="0" anchor="ctr">
                    <a:lnL>
                      <a:noFill/>
                    </a:lnL>
                    <a:lnR>
                      <a:noFill/>
                    </a:lnR>
                    <a:lnT>
                      <a:noFill/>
                    </a:lnT>
                    <a:lnB w="57150" cap="flat" cmpd="sng" algn="ctr">
                      <a:solidFill>
                        <a:schemeClr val="tx1"/>
                      </a:solidFill>
                      <a:prstDash val="solid"/>
                      <a:round/>
                      <a:headEnd type="none" w="med" len="med"/>
                      <a:tailEnd type="none" w="med" len="med"/>
                    </a:lnB>
                  </a:tcPr>
                </a:tc>
                <a:tc>
                  <a:txBody>
                    <a:bodyPr/>
                    <a:lstStyle/>
                    <a:p>
                      <a:pPr algn="l" fontAlgn="ctr"/>
                      <a:r>
                        <a:rPr lang="en-US" altLang="ko-KR" sz="1600" b="1" i="0" u="none" strike="noStrike" dirty="0">
                          <a:solidFill>
                            <a:srgbClr val="FFC000"/>
                          </a:solidFill>
                          <a:latin typeface="Calibri" pitchFamily="34" charset="0"/>
                        </a:rPr>
                        <a:t>3353</a:t>
                      </a:r>
                    </a:p>
                  </a:txBody>
                  <a:tcPr marL="9525" marR="9525" marT="9525" marB="0" anchor="ctr">
                    <a:lnL>
                      <a:noFill/>
                    </a:lnL>
                    <a:lnR>
                      <a:noFill/>
                    </a:lnR>
                    <a:lnT>
                      <a:noFill/>
                    </a:lnT>
                    <a:lnB w="57150" cap="flat" cmpd="sng" algn="ctr">
                      <a:solidFill>
                        <a:schemeClr val="tx1"/>
                      </a:solidFill>
                      <a:prstDash val="solid"/>
                      <a:round/>
                      <a:headEnd type="none" w="med" len="med"/>
                      <a:tailEnd type="none" w="med" len="med"/>
                    </a:lnB>
                  </a:tcPr>
                </a:tc>
                <a:tc>
                  <a:txBody>
                    <a:bodyPr/>
                    <a:lstStyle/>
                    <a:p>
                      <a:pPr algn="l" fontAlgn="ctr"/>
                      <a:r>
                        <a:rPr lang="en-US" altLang="ko-KR" sz="1600" b="1" i="0" u="none" strike="noStrike" dirty="0">
                          <a:solidFill>
                            <a:srgbClr val="FFC000"/>
                          </a:solidFill>
                          <a:latin typeface="Calibri" pitchFamily="34" charset="0"/>
                        </a:rPr>
                        <a:t>3353</a:t>
                      </a:r>
                    </a:p>
                  </a:txBody>
                  <a:tcPr marL="9525" marR="9525" marT="9525" marB="0" anchor="ctr">
                    <a:lnL>
                      <a:noFill/>
                    </a:lnL>
                    <a:lnR>
                      <a:noFill/>
                    </a:lnR>
                    <a:lnT>
                      <a:noFill/>
                    </a:lnT>
                    <a:lnB w="57150" cap="flat" cmpd="sng" algn="ctr">
                      <a:solidFill>
                        <a:schemeClr val="tx1"/>
                      </a:solidFill>
                      <a:prstDash val="solid"/>
                      <a:round/>
                      <a:headEnd type="none" w="med" len="med"/>
                      <a:tailEnd type="none" w="med" len="med"/>
                    </a:lnB>
                  </a:tcPr>
                </a:tc>
                <a:tc>
                  <a:txBody>
                    <a:bodyPr/>
                    <a:lstStyle/>
                    <a:p>
                      <a:pPr algn="l" fontAlgn="ctr"/>
                      <a:r>
                        <a:rPr lang="en-US" altLang="ko-KR" sz="1600" b="1" i="0" u="none" strike="noStrike" dirty="0">
                          <a:solidFill>
                            <a:srgbClr val="FFC000"/>
                          </a:solidFill>
                          <a:latin typeface="Calibri" pitchFamily="34" charset="0"/>
                        </a:rPr>
                        <a:t>3353</a:t>
                      </a:r>
                    </a:p>
                  </a:txBody>
                  <a:tcPr marL="9525" marR="9525" marT="9525" marB="0" anchor="ctr">
                    <a:lnL>
                      <a:noFill/>
                    </a:lnL>
                    <a:lnR>
                      <a:noFill/>
                    </a:lnR>
                    <a:lnT>
                      <a:noFill/>
                    </a:lnT>
                    <a:lnB w="57150" cap="flat" cmpd="sng" algn="ctr">
                      <a:solidFill>
                        <a:schemeClr val="tx1"/>
                      </a:solidFill>
                      <a:prstDash val="solid"/>
                      <a:round/>
                      <a:headEnd type="none" w="med" len="med"/>
                      <a:tailEnd type="none" w="med" len="med"/>
                    </a:lnB>
                  </a:tcPr>
                </a:tc>
                <a:tc>
                  <a:txBody>
                    <a:bodyPr/>
                    <a:lstStyle/>
                    <a:p>
                      <a:pPr algn="l" fontAlgn="ctr"/>
                      <a:r>
                        <a:rPr lang="en-US" altLang="ko-KR" sz="1600" b="1" i="0" u="none" strike="noStrike" dirty="0">
                          <a:solidFill>
                            <a:srgbClr val="FFC000"/>
                          </a:solidFill>
                          <a:latin typeface="Calibri" pitchFamily="34" charset="0"/>
                        </a:rPr>
                        <a:t>3355</a:t>
                      </a:r>
                    </a:p>
                  </a:txBody>
                  <a:tcPr marL="9525" marR="9525" marT="9525" marB="0" anchor="ctr">
                    <a:lnL>
                      <a:noFill/>
                    </a:lnL>
                    <a:lnR>
                      <a:noFill/>
                    </a:lnR>
                    <a:lnT>
                      <a:noFill/>
                    </a:lnT>
                    <a:lnB w="57150" cap="flat" cmpd="sng" algn="ctr">
                      <a:solidFill>
                        <a:schemeClr val="tx1"/>
                      </a:solidFill>
                      <a:prstDash val="solid"/>
                      <a:round/>
                      <a:headEnd type="none" w="med" len="med"/>
                      <a:tailEnd type="none" w="med" len="med"/>
                    </a:lnB>
                  </a:tcPr>
                </a:tc>
                <a:tc>
                  <a:txBody>
                    <a:bodyPr/>
                    <a:lstStyle/>
                    <a:p>
                      <a:pPr algn="l" fontAlgn="ctr"/>
                      <a:r>
                        <a:rPr lang="en-US" altLang="ko-KR" sz="1600" b="1" i="0" u="none" strike="noStrike" dirty="0">
                          <a:solidFill>
                            <a:srgbClr val="FFC000"/>
                          </a:solidFill>
                          <a:latin typeface="Calibri" pitchFamily="34" charset="0"/>
                        </a:rPr>
                        <a:t>3353</a:t>
                      </a:r>
                    </a:p>
                  </a:txBody>
                  <a:tcPr marL="9525" marR="9525" marT="9525" marB="0" anchor="ctr">
                    <a:lnL>
                      <a:noFill/>
                    </a:lnL>
                    <a:lnR>
                      <a:noFill/>
                    </a:lnR>
                    <a:lnT>
                      <a:noFill/>
                    </a:lnT>
                    <a:lnB w="57150" cap="flat" cmpd="sng" algn="ctr">
                      <a:solidFill>
                        <a:schemeClr val="tx1"/>
                      </a:solidFill>
                      <a:prstDash val="solid"/>
                      <a:round/>
                      <a:headEnd type="none" w="med" len="med"/>
                      <a:tailEnd type="none" w="med" len="med"/>
                    </a:lnB>
                  </a:tcPr>
                </a:tc>
                <a:tc>
                  <a:txBody>
                    <a:bodyPr/>
                    <a:lstStyle/>
                    <a:p>
                      <a:pPr algn="l" fontAlgn="ctr"/>
                      <a:r>
                        <a:rPr lang="en-US" altLang="ko-KR" sz="1600" b="1" i="0" u="none" strike="noStrike" dirty="0">
                          <a:solidFill>
                            <a:srgbClr val="FFC000"/>
                          </a:solidFill>
                          <a:latin typeface="Calibri" pitchFamily="34" charset="0"/>
                        </a:rPr>
                        <a:t>3355</a:t>
                      </a:r>
                    </a:p>
                  </a:txBody>
                  <a:tcPr marL="9525" marR="9525" marT="9525" marB="0" anchor="ctr">
                    <a:lnL>
                      <a:noFill/>
                    </a:lnL>
                    <a:lnR>
                      <a:noFill/>
                    </a:lnR>
                    <a:lnT>
                      <a:noFill/>
                    </a:lnT>
                    <a:lnB w="57150" cap="flat" cmpd="sng" algn="ctr">
                      <a:solidFill>
                        <a:schemeClr val="tx1"/>
                      </a:solidFill>
                      <a:prstDash val="solid"/>
                      <a:round/>
                      <a:headEnd type="none" w="med" len="med"/>
                      <a:tailEnd type="none" w="med" len="med"/>
                    </a:lnB>
                  </a:tcPr>
                </a:tc>
                <a:tc>
                  <a:txBody>
                    <a:bodyPr/>
                    <a:lstStyle/>
                    <a:p>
                      <a:pPr algn="l" fontAlgn="ctr"/>
                      <a:r>
                        <a:rPr lang="en-US" altLang="ko-KR" sz="1600" b="1" i="0" u="none" strike="noStrike" dirty="0">
                          <a:solidFill>
                            <a:srgbClr val="FFC000"/>
                          </a:solidFill>
                          <a:latin typeface="Calibri" pitchFamily="34" charset="0"/>
                        </a:rPr>
                        <a:t>3354</a:t>
                      </a:r>
                    </a:p>
                  </a:txBody>
                  <a:tcPr marL="9525" marR="9525" marT="9525" marB="0" anchor="ctr">
                    <a:lnL>
                      <a:noFill/>
                    </a:lnL>
                    <a:lnR>
                      <a:noFill/>
                    </a:lnR>
                    <a:lnT>
                      <a:noFill/>
                    </a:lnT>
                    <a:lnB w="57150" cap="flat" cmpd="sng" algn="ctr">
                      <a:solidFill>
                        <a:schemeClr val="tx1"/>
                      </a:solidFill>
                      <a:prstDash val="solid"/>
                      <a:round/>
                      <a:headEnd type="none" w="med" len="med"/>
                      <a:tailEnd type="none" w="med" len="med"/>
                    </a:lnB>
                  </a:tcPr>
                </a:tc>
                <a:tc>
                  <a:txBody>
                    <a:bodyPr/>
                    <a:lstStyle/>
                    <a:p>
                      <a:pPr algn="l" fontAlgn="ctr"/>
                      <a:r>
                        <a:rPr lang="en-US" altLang="ko-KR" sz="1600" b="1" i="0" u="none" strike="noStrike" dirty="0">
                          <a:solidFill>
                            <a:srgbClr val="FFC000"/>
                          </a:solidFill>
                          <a:latin typeface="Calibri" pitchFamily="34" charset="0"/>
                        </a:rPr>
                        <a:t>3355</a:t>
                      </a:r>
                    </a:p>
                  </a:txBody>
                  <a:tcPr marL="9525" marR="9525" marT="9525" marB="0" anchor="ctr">
                    <a:lnL>
                      <a:noFill/>
                    </a:lnL>
                    <a:lnR>
                      <a:noFill/>
                    </a:lnR>
                    <a:lnT>
                      <a:noFill/>
                    </a:lnT>
                    <a:lnB w="57150" cap="flat" cmpd="sng" algn="ctr">
                      <a:solidFill>
                        <a:schemeClr val="tx1"/>
                      </a:solidFill>
                      <a:prstDash val="solid"/>
                      <a:round/>
                      <a:headEnd type="none" w="med" len="med"/>
                      <a:tailEnd type="none" w="med" len="med"/>
                    </a:lnB>
                  </a:tcPr>
                </a:tc>
                <a:tc>
                  <a:txBody>
                    <a:bodyPr/>
                    <a:lstStyle/>
                    <a:p>
                      <a:pPr algn="l" fontAlgn="ctr"/>
                      <a:r>
                        <a:rPr lang="en-US" altLang="ko-KR" sz="1600" b="1" i="0" u="none" strike="noStrike" dirty="0">
                          <a:solidFill>
                            <a:srgbClr val="FFC000"/>
                          </a:solidFill>
                          <a:latin typeface="Calibri" pitchFamily="34" charset="0"/>
                        </a:rPr>
                        <a:t>3378</a:t>
                      </a:r>
                    </a:p>
                  </a:txBody>
                  <a:tcPr marL="9525" marR="9525" marT="9525" marB="0" anchor="ctr">
                    <a:lnL>
                      <a:noFill/>
                    </a:lnL>
                    <a:lnR>
                      <a:noFill/>
                    </a:lnR>
                    <a:lnT>
                      <a:noFill/>
                    </a:lnT>
                    <a:lnB w="5715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030895905"/>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b="1" dirty="0" smtClean="0">
                <a:latin typeface="Calibri" pitchFamily="34" charset="0"/>
              </a:rPr>
              <a:t>Drug ranking according to number of chemical bindings</a:t>
            </a:r>
            <a:endParaRPr lang="ko-KR" altLang="en-US" dirty="0"/>
          </a:p>
        </p:txBody>
      </p:sp>
      <p:pic>
        <p:nvPicPr>
          <p:cNvPr id="6" name="내용 개체 틀 4" descr="untitled.fig"/>
          <p:cNvPicPr>
            <a:picLocks noGrp="1" noChangeAspect="1"/>
          </p:cNvPicPr>
          <p:nvPr>
            <p:ph idx="1"/>
          </p:nvPr>
        </p:nvPicPr>
        <p:blipFill>
          <a:blip r:embed="rId2" cstate="print"/>
          <a:stretch>
            <a:fillRect/>
          </a:stretch>
        </p:blipFill>
        <p:spPr>
          <a:xfrm>
            <a:off x="1714480" y="2000240"/>
            <a:ext cx="6025099" cy="4530592"/>
          </a:xfrm>
        </p:spPr>
      </p:pic>
      <p:cxnSp>
        <p:nvCxnSpPr>
          <p:cNvPr id="7" name="직선 화살표 연결선 6"/>
          <p:cNvCxnSpPr>
            <a:stCxn id="14" idx="1"/>
          </p:cNvCxnSpPr>
          <p:nvPr/>
        </p:nvCxnSpPr>
        <p:spPr>
          <a:xfrm rot="10800000" flipV="1">
            <a:off x="4572000" y="5429119"/>
            <a:ext cx="1357322" cy="50020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8" name="직선 화살표 연결선 7"/>
          <p:cNvCxnSpPr>
            <a:stCxn id="13" idx="1"/>
          </p:cNvCxnSpPr>
          <p:nvPr/>
        </p:nvCxnSpPr>
        <p:spPr>
          <a:xfrm rot="10800000" flipV="1">
            <a:off x="4357686" y="4643301"/>
            <a:ext cx="1928826" cy="128602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9" name="직선 화살표 연결선 8"/>
          <p:cNvCxnSpPr>
            <a:stCxn id="15" idx="1"/>
          </p:cNvCxnSpPr>
          <p:nvPr/>
        </p:nvCxnSpPr>
        <p:spPr>
          <a:xfrm rot="10800000" flipV="1">
            <a:off x="3714744" y="4071797"/>
            <a:ext cx="2286016" cy="1786092"/>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0" name="직선 화살표 연결선 9"/>
          <p:cNvCxnSpPr>
            <a:stCxn id="16" idx="1"/>
          </p:cNvCxnSpPr>
          <p:nvPr/>
        </p:nvCxnSpPr>
        <p:spPr>
          <a:xfrm rot="10800000" flipV="1">
            <a:off x="3500430" y="3285979"/>
            <a:ext cx="2071702" cy="257191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1" name="직선 화살표 연결선 10"/>
          <p:cNvCxnSpPr>
            <a:stCxn id="17" idx="2"/>
          </p:cNvCxnSpPr>
          <p:nvPr/>
        </p:nvCxnSpPr>
        <p:spPr>
          <a:xfrm rot="5400000">
            <a:off x="2429052" y="3342973"/>
            <a:ext cx="3014800" cy="2015039"/>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2" name="직선 화살표 연결선 11"/>
          <p:cNvCxnSpPr>
            <a:stCxn id="18" idx="2"/>
          </p:cNvCxnSpPr>
          <p:nvPr/>
        </p:nvCxnSpPr>
        <p:spPr>
          <a:xfrm rot="5400000">
            <a:off x="2214738" y="4414543"/>
            <a:ext cx="1943230" cy="943469"/>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3" name="TextBox 12"/>
          <p:cNvSpPr txBox="1"/>
          <p:nvPr/>
        </p:nvSpPr>
        <p:spPr>
          <a:xfrm>
            <a:off x="6286512" y="4443246"/>
            <a:ext cx="1172569" cy="400110"/>
          </a:xfrm>
          <a:prstGeom prst="rect">
            <a:avLst/>
          </a:prstGeom>
          <a:noFill/>
        </p:spPr>
        <p:txBody>
          <a:bodyPr wrap="square" rtlCol="0">
            <a:spAutoFit/>
          </a:bodyPr>
          <a:lstStyle/>
          <a:p>
            <a:pPr>
              <a:buNone/>
            </a:pPr>
            <a:r>
              <a:rPr lang="en-US" altLang="ko-KR" sz="2000" b="1" dirty="0" smtClean="0">
                <a:latin typeface="Calibri" pitchFamily="34" charset="0"/>
              </a:rPr>
              <a:t>Gleevec</a:t>
            </a:r>
            <a:endParaRPr lang="ko-KR" altLang="en-US" sz="2000" b="1" dirty="0">
              <a:latin typeface="Calibri" pitchFamily="34" charset="0"/>
            </a:endParaRPr>
          </a:p>
        </p:txBody>
      </p:sp>
      <p:sp>
        <p:nvSpPr>
          <p:cNvPr id="14" name="TextBox 13"/>
          <p:cNvSpPr txBox="1"/>
          <p:nvPr/>
        </p:nvSpPr>
        <p:spPr>
          <a:xfrm>
            <a:off x="5929322" y="5229064"/>
            <a:ext cx="1517442" cy="400110"/>
          </a:xfrm>
          <a:prstGeom prst="rect">
            <a:avLst/>
          </a:prstGeom>
          <a:noFill/>
        </p:spPr>
        <p:txBody>
          <a:bodyPr wrap="square" rtlCol="0">
            <a:spAutoFit/>
          </a:bodyPr>
          <a:lstStyle/>
          <a:p>
            <a:pPr>
              <a:buNone/>
            </a:pPr>
            <a:r>
              <a:rPr lang="en-US" altLang="ko-KR" sz="2000" b="1" dirty="0" err="1" smtClean="0">
                <a:latin typeface="Calibri" pitchFamily="34" charset="0"/>
              </a:rPr>
              <a:t>Sutent</a:t>
            </a:r>
            <a:endParaRPr lang="ko-KR" altLang="en-US" sz="2000" b="1" dirty="0">
              <a:latin typeface="Calibri" pitchFamily="34" charset="0"/>
            </a:endParaRPr>
          </a:p>
        </p:txBody>
      </p:sp>
      <p:sp>
        <p:nvSpPr>
          <p:cNvPr id="15" name="TextBox 14"/>
          <p:cNvSpPr txBox="1"/>
          <p:nvPr/>
        </p:nvSpPr>
        <p:spPr>
          <a:xfrm>
            <a:off x="6000760" y="3871742"/>
            <a:ext cx="1172569" cy="400110"/>
          </a:xfrm>
          <a:prstGeom prst="rect">
            <a:avLst/>
          </a:prstGeom>
          <a:noFill/>
        </p:spPr>
        <p:txBody>
          <a:bodyPr wrap="square" rtlCol="0">
            <a:spAutoFit/>
          </a:bodyPr>
          <a:lstStyle/>
          <a:p>
            <a:pPr>
              <a:buNone/>
            </a:pPr>
            <a:r>
              <a:rPr lang="en-US" altLang="ko-KR" sz="2000" b="1" dirty="0" err="1" smtClean="0">
                <a:latin typeface="Calibri" pitchFamily="34" charset="0"/>
              </a:rPr>
              <a:t>Iressa</a:t>
            </a:r>
            <a:endParaRPr lang="ko-KR" altLang="en-US" sz="2000" b="1" dirty="0">
              <a:latin typeface="Calibri" pitchFamily="34" charset="0"/>
            </a:endParaRPr>
          </a:p>
        </p:txBody>
      </p:sp>
      <p:sp>
        <p:nvSpPr>
          <p:cNvPr id="16" name="TextBox 15"/>
          <p:cNvSpPr txBox="1"/>
          <p:nvPr/>
        </p:nvSpPr>
        <p:spPr>
          <a:xfrm>
            <a:off x="5572132" y="3085924"/>
            <a:ext cx="1172569" cy="400110"/>
          </a:xfrm>
          <a:prstGeom prst="rect">
            <a:avLst/>
          </a:prstGeom>
          <a:noFill/>
        </p:spPr>
        <p:txBody>
          <a:bodyPr wrap="square" rtlCol="0">
            <a:spAutoFit/>
          </a:bodyPr>
          <a:lstStyle/>
          <a:p>
            <a:pPr>
              <a:buNone/>
            </a:pPr>
            <a:r>
              <a:rPr lang="en-US" altLang="ko-KR" sz="2000" b="1" dirty="0" err="1" smtClean="0">
                <a:latin typeface="Calibri" pitchFamily="34" charset="0"/>
              </a:rPr>
              <a:t>Nexavar</a:t>
            </a:r>
            <a:endParaRPr lang="ko-KR" altLang="en-US" sz="2000" b="1" dirty="0">
              <a:latin typeface="Calibri" pitchFamily="34" charset="0"/>
            </a:endParaRPr>
          </a:p>
        </p:txBody>
      </p:sp>
      <p:sp>
        <p:nvSpPr>
          <p:cNvPr id="17" name="TextBox 16"/>
          <p:cNvSpPr txBox="1"/>
          <p:nvPr/>
        </p:nvSpPr>
        <p:spPr>
          <a:xfrm>
            <a:off x="4357686" y="2442982"/>
            <a:ext cx="1172569" cy="400110"/>
          </a:xfrm>
          <a:prstGeom prst="rect">
            <a:avLst/>
          </a:prstGeom>
          <a:noFill/>
        </p:spPr>
        <p:txBody>
          <a:bodyPr wrap="square" rtlCol="0">
            <a:spAutoFit/>
          </a:bodyPr>
          <a:lstStyle/>
          <a:p>
            <a:pPr>
              <a:buNone/>
            </a:pPr>
            <a:r>
              <a:rPr lang="en-US" altLang="ko-KR" sz="2000" b="1" dirty="0" err="1" smtClean="0">
                <a:latin typeface="Calibri" pitchFamily="34" charset="0"/>
              </a:rPr>
              <a:t>Nexavar</a:t>
            </a:r>
            <a:endParaRPr lang="ko-KR" altLang="en-US" sz="2000" b="1" dirty="0">
              <a:latin typeface="Calibri" pitchFamily="34" charset="0"/>
            </a:endParaRPr>
          </a:p>
        </p:txBody>
      </p:sp>
      <p:sp>
        <p:nvSpPr>
          <p:cNvPr id="18" name="TextBox 17"/>
          <p:cNvSpPr txBox="1"/>
          <p:nvPr/>
        </p:nvSpPr>
        <p:spPr>
          <a:xfrm>
            <a:off x="3071802" y="3514552"/>
            <a:ext cx="1172569" cy="400110"/>
          </a:xfrm>
          <a:prstGeom prst="rect">
            <a:avLst/>
          </a:prstGeom>
          <a:noFill/>
        </p:spPr>
        <p:txBody>
          <a:bodyPr wrap="square" rtlCol="0">
            <a:spAutoFit/>
          </a:bodyPr>
          <a:lstStyle/>
          <a:p>
            <a:pPr>
              <a:buNone/>
            </a:pPr>
            <a:r>
              <a:rPr lang="en-US" altLang="ko-KR" sz="2000" b="1" dirty="0" err="1" smtClean="0">
                <a:latin typeface="Calibri" pitchFamily="34" charset="0"/>
              </a:rPr>
              <a:t>Tykerb</a:t>
            </a:r>
            <a:endParaRPr lang="ko-KR" altLang="en-US" sz="2000" b="1" dirty="0">
              <a:latin typeface="Calibri" pitchFamily="34" charset="0"/>
            </a:endParaRPr>
          </a:p>
        </p:txBody>
      </p:sp>
      <p:sp>
        <p:nvSpPr>
          <p:cNvPr id="19" name="TextBox 18"/>
          <p:cNvSpPr txBox="1"/>
          <p:nvPr/>
        </p:nvSpPr>
        <p:spPr>
          <a:xfrm>
            <a:off x="2714612" y="6226372"/>
            <a:ext cx="4621300" cy="369332"/>
          </a:xfrm>
          <a:prstGeom prst="rect">
            <a:avLst/>
          </a:prstGeom>
          <a:noFill/>
        </p:spPr>
        <p:txBody>
          <a:bodyPr wrap="square" rtlCol="0">
            <a:spAutoFit/>
          </a:bodyPr>
          <a:lstStyle/>
          <a:p>
            <a:pPr>
              <a:buNone/>
            </a:pPr>
            <a:r>
              <a:rPr lang="en-US" altLang="ko-KR" sz="1800" b="1" dirty="0" smtClean="0">
                <a:latin typeface="Calibri" pitchFamily="34" charset="0"/>
              </a:rPr>
              <a:t>Number of chemical-kinase interactions</a:t>
            </a:r>
            <a:endParaRPr lang="ko-KR" altLang="en-US" sz="1800" b="1" dirty="0">
              <a:latin typeface="Calibri" pitchFamily="34" charset="0"/>
            </a:endParaRPr>
          </a:p>
        </p:txBody>
      </p:sp>
      <p:sp>
        <p:nvSpPr>
          <p:cNvPr id="20" name="TextBox 19"/>
          <p:cNvSpPr txBox="1"/>
          <p:nvPr/>
        </p:nvSpPr>
        <p:spPr>
          <a:xfrm rot="16200000">
            <a:off x="1029287" y="4023917"/>
            <a:ext cx="1869858" cy="369332"/>
          </a:xfrm>
          <a:prstGeom prst="rect">
            <a:avLst/>
          </a:prstGeom>
          <a:noFill/>
        </p:spPr>
        <p:txBody>
          <a:bodyPr wrap="square" rtlCol="0">
            <a:spAutoFit/>
          </a:bodyPr>
          <a:lstStyle/>
          <a:p>
            <a:pPr>
              <a:buNone/>
            </a:pPr>
            <a:r>
              <a:rPr lang="en-US" altLang="ko-KR" sz="1800" b="1" dirty="0" smtClean="0">
                <a:latin typeface="Calibri" pitchFamily="34" charset="0"/>
              </a:rPr>
              <a:t>Chemical Ranking</a:t>
            </a:r>
            <a:endParaRPr lang="ko-KR" altLang="en-US" sz="1800" b="1" dirty="0">
              <a:latin typeface="Calibri" pitchFamily="34" charset="0"/>
            </a:endParaRPr>
          </a:p>
        </p:txBody>
      </p:sp>
      <p:cxnSp>
        <p:nvCxnSpPr>
          <p:cNvPr id="21" name="직선 화살표 연결선 20"/>
          <p:cNvCxnSpPr>
            <a:stCxn id="13" idx="1"/>
          </p:cNvCxnSpPr>
          <p:nvPr/>
        </p:nvCxnSpPr>
        <p:spPr>
          <a:xfrm rot="10800000" flipV="1">
            <a:off x="4429124" y="4643301"/>
            <a:ext cx="1857388" cy="128602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2" name="직선 화살표 연결선 21"/>
          <p:cNvCxnSpPr>
            <a:stCxn id="14" idx="1"/>
          </p:cNvCxnSpPr>
          <p:nvPr/>
        </p:nvCxnSpPr>
        <p:spPr>
          <a:xfrm rot="10800000" flipV="1">
            <a:off x="4714876" y="5429119"/>
            <a:ext cx="1214446" cy="50020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23" name="TextBox 22"/>
          <p:cNvSpPr txBox="1"/>
          <p:nvPr/>
        </p:nvSpPr>
        <p:spPr>
          <a:xfrm>
            <a:off x="214282" y="1538575"/>
            <a:ext cx="8715436" cy="461665"/>
          </a:xfrm>
          <a:prstGeom prst="rect">
            <a:avLst/>
          </a:prstGeom>
          <a:noFill/>
        </p:spPr>
        <p:txBody>
          <a:bodyPr wrap="square" rtlCol="0">
            <a:spAutoFit/>
          </a:bodyPr>
          <a:lstStyle/>
          <a:p>
            <a:pPr>
              <a:buNone/>
            </a:pPr>
            <a:r>
              <a:rPr lang="en-US" altLang="ko-KR" sz="2400" b="1" dirty="0" smtClean="0">
                <a:solidFill>
                  <a:srgbClr val="C00000"/>
                </a:solidFill>
                <a:latin typeface="Calibri" pitchFamily="34" charset="0"/>
              </a:rPr>
              <a:t>No correlation between drugs and number of chemical bindings</a:t>
            </a:r>
            <a:endParaRPr lang="ko-KR" altLang="en-US" sz="2400" b="1" dirty="0">
              <a:solidFill>
                <a:srgbClr val="C00000"/>
              </a:solidFill>
              <a:latin typeface="Calibri" pitchFamily="34" charset="0"/>
            </a:endParaRPr>
          </a:p>
        </p:txBody>
      </p:sp>
    </p:spTree>
    <p:extLst>
      <p:ext uri="{BB962C8B-B14F-4D97-AF65-F5344CB8AC3E}">
        <p14:creationId xmlns:p14="http://schemas.microsoft.com/office/powerpoint/2010/main" val="3376887462"/>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Conclusion</a:t>
            </a:r>
            <a:endParaRPr lang="ko-KR" altLang="en-US" dirty="0"/>
          </a:p>
        </p:txBody>
      </p:sp>
      <p:sp>
        <p:nvSpPr>
          <p:cNvPr id="3" name="내용 개체 틀 2"/>
          <p:cNvSpPr>
            <a:spLocks noGrp="1"/>
          </p:cNvSpPr>
          <p:nvPr>
            <p:ph idx="1"/>
          </p:nvPr>
        </p:nvSpPr>
        <p:spPr/>
        <p:txBody>
          <a:bodyPr>
            <a:normAutofit lnSpcReduction="10000"/>
          </a:bodyPr>
          <a:lstStyle/>
          <a:p>
            <a:r>
              <a:rPr lang="en-US" altLang="ko-KR" dirty="0" smtClean="0"/>
              <a:t>Considering PTM network is effective to measure the relationships between </a:t>
            </a:r>
            <a:r>
              <a:rPr lang="en-US" altLang="ko-KR" dirty="0" err="1" smtClean="0"/>
              <a:t>Kinase</a:t>
            </a:r>
            <a:r>
              <a:rPr lang="en-US" altLang="ko-KR" dirty="0" smtClean="0"/>
              <a:t>-target drugs and indications</a:t>
            </a:r>
          </a:p>
          <a:p>
            <a:endParaRPr lang="en-US" altLang="ko-KR" dirty="0" smtClean="0"/>
          </a:p>
          <a:p>
            <a:r>
              <a:rPr lang="en-US" altLang="ko-KR" dirty="0" err="1" smtClean="0"/>
              <a:t>PostNet</a:t>
            </a:r>
            <a:r>
              <a:rPr lang="en-US" altLang="ko-KR" dirty="0" smtClean="0"/>
              <a:t> can provide clues to understand mode of drug actions</a:t>
            </a:r>
          </a:p>
          <a:p>
            <a:endParaRPr lang="en-US" altLang="ko-KR" dirty="0" smtClean="0"/>
          </a:p>
          <a:p>
            <a:r>
              <a:rPr lang="en-US" altLang="ko-KR" dirty="0" err="1" smtClean="0"/>
              <a:t>PostNet</a:t>
            </a:r>
            <a:r>
              <a:rPr lang="en-US" altLang="ko-KR" dirty="0" smtClean="0"/>
              <a:t> can apply to find new roles of existing drugs</a:t>
            </a:r>
            <a:endParaRPr lang="ko-KR" altLang="en-US" dirty="0"/>
          </a:p>
        </p:txBody>
      </p:sp>
    </p:spTree>
    <p:extLst>
      <p:ext uri="{BB962C8B-B14F-4D97-AF65-F5344CB8AC3E}">
        <p14:creationId xmlns:p14="http://schemas.microsoft.com/office/powerpoint/2010/main" val="9552389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Drug-target network</a:t>
            </a:r>
            <a:endParaRPr lang="ko-KR" altLang="en-US" dirty="0"/>
          </a:p>
        </p:txBody>
      </p:sp>
      <p:sp>
        <p:nvSpPr>
          <p:cNvPr id="3" name="내용 개체 틀 2"/>
          <p:cNvSpPr>
            <a:spLocks noGrp="1"/>
          </p:cNvSpPr>
          <p:nvPr>
            <p:ph idx="1"/>
          </p:nvPr>
        </p:nvSpPr>
        <p:spPr/>
        <p:txBody>
          <a:bodyPr/>
          <a:lstStyle/>
          <a:p>
            <a:endParaRPr lang="ko-KR" altLang="en-US"/>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50669" y="1494510"/>
            <a:ext cx="5861692" cy="4958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35496" y="6372036"/>
            <a:ext cx="4066691" cy="369332"/>
          </a:xfrm>
          <a:prstGeom prst="rect">
            <a:avLst/>
          </a:prstGeom>
          <a:noFill/>
        </p:spPr>
        <p:txBody>
          <a:bodyPr wrap="none" rtlCol="0">
            <a:spAutoFit/>
          </a:bodyPr>
          <a:lstStyle/>
          <a:p>
            <a:pPr>
              <a:buNone/>
            </a:pPr>
            <a:r>
              <a:rPr lang="en-US" altLang="ko-KR" sz="1800" b="0" dirty="0" smtClean="0">
                <a:latin typeface="+mn-lt"/>
                <a:hlinkClick r:id="rId3" action="ppaction://hlinkfile"/>
              </a:rPr>
              <a:t>M. Keiser et al, Nature,  462:175 (2009)</a:t>
            </a:r>
            <a:endParaRPr lang="ko-KR" altLang="en-US" sz="1800" b="0" dirty="0">
              <a:latin typeface="+mn-lt"/>
            </a:endParaRPr>
          </a:p>
        </p:txBody>
      </p:sp>
    </p:spTree>
    <p:extLst>
      <p:ext uri="{BB962C8B-B14F-4D97-AF65-F5344CB8AC3E}">
        <p14:creationId xmlns:p14="http://schemas.microsoft.com/office/powerpoint/2010/main" val="277981803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Drug-target-disease </a:t>
            </a:r>
            <a:r>
              <a:rPr lang="en-US" altLang="ko-KR" dirty="0" smtClean="0"/>
              <a:t>network</a:t>
            </a:r>
            <a:endParaRPr lang="ko-KR" altLang="en-US" dirty="0"/>
          </a:p>
        </p:txBody>
      </p:sp>
      <p:sp>
        <p:nvSpPr>
          <p:cNvPr id="3" name="내용 개체 틀 2"/>
          <p:cNvSpPr>
            <a:spLocks noGrp="1"/>
          </p:cNvSpPr>
          <p:nvPr>
            <p:ph idx="1"/>
          </p:nvPr>
        </p:nvSpPr>
        <p:spPr/>
        <p:txBody>
          <a:bodyPr/>
          <a:lstStyle/>
          <a:p>
            <a:endParaRPr lang="ko-KR" altLang="en-US"/>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875" y="2276872"/>
            <a:ext cx="8810625" cy="3438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5496" y="6372036"/>
            <a:ext cx="5411931" cy="369332"/>
          </a:xfrm>
          <a:prstGeom prst="rect">
            <a:avLst/>
          </a:prstGeom>
          <a:noFill/>
        </p:spPr>
        <p:txBody>
          <a:bodyPr wrap="none" rtlCol="0">
            <a:spAutoFit/>
          </a:bodyPr>
          <a:lstStyle/>
          <a:p>
            <a:pPr>
              <a:buNone/>
            </a:pPr>
            <a:r>
              <a:rPr lang="en-US" altLang="ko-KR" sz="1800" b="0" dirty="0" smtClean="0">
                <a:latin typeface="+mn-lt"/>
                <a:hlinkClick r:id="rId3" action="ppaction://hlinkfile"/>
              </a:rPr>
              <a:t>S. Lee et al, Expert </a:t>
            </a:r>
            <a:r>
              <a:rPr lang="en-US" altLang="ko-KR" sz="1800" b="0" dirty="0" err="1" smtClean="0">
                <a:latin typeface="+mn-lt"/>
                <a:hlinkClick r:id="rId3" action="ppaction://hlinkfile"/>
              </a:rPr>
              <a:t>Opin</a:t>
            </a:r>
            <a:r>
              <a:rPr lang="en-US" altLang="ko-KR" sz="1800" dirty="0" smtClean="0">
                <a:latin typeface="+mn-lt"/>
                <a:hlinkClick r:id="rId3" action="ppaction://hlinkfile"/>
              </a:rPr>
              <a:t>. Drug </a:t>
            </a:r>
            <a:r>
              <a:rPr lang="en-US" altLang="ko-KR" sz="1800" dirty="0" err="1" smtClean="0">
                <a:latin typeface="+mn-lt"/>
                <a:hlinkClick r:id="rId3" action="ppaction://hlinkfile"/>
              </a:rPr>
              <a:t>Discov</a:t>
            </a:r>
            <a:r>
              <a:rPr lang="en-US" altLang="ko-KR" sz="1800" dirty="0" smtClean="0">
                <a:latin typeface="+mn-lt"/>
                <a:hlinkClick r:id="rId3" action="ppaction://hlinkfile"/>
              </a:rPr>
              <a:t>.</a:t>
            </a:r>
            <a:r>
              <a:rPr lang="en-US" altLang="ko-KR" sz="1800" b="0" dirty="0" smtClean="0">
                <a:latin typeface="+mn-lt"/>
                <a:hlinkClick r:id="rId3" action="ppaction://hlinkfile"/>
              </a:rPr>
              <a:t>,  4:1177 (2009)</a:t>
            </a:r>
            <a:endParaRPr lang="ko-KR" altLang="en-US" sz="1800" b="0" dirty="0">
              <a:latin typeface="+mn-lt"/>
            </a:endParaRPr>
          </a:p>
        </p:txBody>
      </p:sp>
    </p:spTree>
    <p:extLst>
      <p:ext uri="{BB962C8B-B14F-4D97-AF65-F5344CB8AC3E}">
        <p14:creationId xmlns:p14="http://schemas.microsoft.com/office/powerpoint/2010/main" val="74515238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Network Pharmacology</a:t>
            </a:r>
            <a:endParaRPr lang="ko-KR" altLang="en-US" dirty="0"/>
          </a:p>
        </p:txBody>
      </p:sp>
      <p:sp>
        <p:nvSpPr>
          <p:cNvPr id="4" name="오른쪽 화살표 3"/>
          <p:cNvSpPr/>
          <p:nvPr/>
        </p:nvSpPr>
        <p:spPr>
          <a:xfrm rot="10800000">
            <a:off x="3419872" y="3861048"/>
            <a:ext cx="1728191" cy="2906742"/>
          </a:xfrm>
          <a:prstGeom prst="rightArrow">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pic>
        <p:nvPicPr>
          <p:cNvPr id="5" name="Picture 2"/>
          <p:cNvPicPr>
            <a:picLocks noChangeAspect="1" noChangeArrowheads="1"/>
          </p:cNvPicPr>
          <p:nvPr/>
        </p:nvPicPr>
        <p:blipFill>
          <a:blip r:embed="rId2" cstate="print"/>
          <a:srcRect/>
          <a:stretch>
            <a:fillRect/>
          </a:stretch>
        </p:blipFill>
        <p:spPr bwMode="auto">
          <a:xfrm>
            <a:off x="683568" y="1480611"/>
            <a:ext cx="3056258" cy="2282006"/>
          </a:xfrm>
          <a:prstGeom prst="rect">
            <a:avLst/>
          </a:prstGeom>
          <a:noFill/>
          <a:ln w="9525">
            <a:noFill/>
            <a:miter lim="800000"/>
            <a:headEnd/>
            <a:tailEnd/>
          </a:ln>
        </p:spPr>
      </p:pic>
      <p:sp>
        <p:nvSpPr>
          <p:cNvPr id="6" name="오른쪽 화살표 5"/>
          <p:cNvSpPr/>
          <p:nvPr/>
        </p:nvSpPr>
        <p:spPr>
          <a:xfrm>
            <a:off x="4355976" y="2553048"/>
            <a:ext cx="622939" cy="3600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7"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3872"/>
          <a:stretch/>
        </p:blipFill>
        <p:spPr bwMode="auto">
          <a:xfrm>
            <a:off x="5220072" y="1412044"/>
            <a:ext cx="2880320" cy="26650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85329" y="4106234"/>
            <a:ext cx="3504968" cy="2625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원형 화살표 8"/>
          <p:cNvSpPr/>
          <p:nvPr/>
        </p:nvSpPr>
        <p:spPr>
          <a:xfrm rot="5400000">
            <a:off x="6827434" y="3105926"/>
            <a:ext cx="2257883" cy="1872208"/>
          </a:xfrm>
          <a:prstGeom prst="circularArrow">
            <a:avLst/>
          </a:prstGeom>
          <a:solidFill>
            <a:srgbClr val="92D050"/>
          </a:solidFill>
        </p:spPr>
        <p:style>
          <a:lnRef idx="2">
            <a:schemeClr val="accent3"/>
          </a:lnRef>
          <a:fillRef idx="1">
            <a:schemeClr val="lt1"/>
          </a:fillRef>
          <a:effectRef idx="0">
            <a:schemeClr val="accent3"/>
          </a:effectRef>
          <a:fontRef idx="minor">
            <a:schemeClr val="dk1"/>
          </a:fontRef>
        </p:style>
        <p:txBody>
          <a:bodyPr rtlCol="0" anchor="ctr"/>
          <a:lstStyle/>
          <a:p>
            <a:pPr algn="ctr"/>
            <a:endParaRPr lang="ko-KR" altLang="en-US">
              <a:solidFill>
                <a:schemeClr val="tx1"/>
              </a:solidFill>
            </a:endParaRPr>
          </a:p>
        </p:txBody>
      </p:sp>
      <p:sp>
        <p:nvSpPr>
          <p:cNvPr id="10" name="직사각형 9"/>
          <p:cNvSpPr/>
          <p:nvPr/>
        </p:nvSpPr>
        <p:spPr>
          <a:xfrm>
            <a:off x="539552" y="4077072"/>
            <a:ext cx="2789680" cy="57606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altLang="ko-KR" sz="1500" dirty="0" smtClean="0">
                <a:solidFill>
                  <a:sysClr val="windowText" lastClr="000000"/>
                </a:solidFill>
              </a:rPr>
              <a:t>Target Identification</a:t>
            </a:r>
          </a:p>
        </p:txBody>
      </p:sp>
      <p:sp>
        <p:nvSpPr>
          <p:cNvPr id="11" name="직사각형 10"/>
          <p:cNvSpPr/>
          <p:nvPr/>
        </p:nvSpPr>
        <p:spPr>
          <a:xfrm>
            <a:off x="539552" y="4725144"/>
            <a:ext cx="2789680" cy="57606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altLang="ko-KR" sz="1500" dirty="0" smtClean="0">
                <a:solidFill>
                  <a:sysClr val="windowText" lastClr="000000"/>
                </a:solidFill>
              </a:rPr>
              <a:t>Drug Repositioning</a:t>
            </a:r>
          </a:p>
        </p:txBody>
      </p:sp>
      <p:sp>
        <p:nvSpPr>
          <p:cNvPr id="12" name="직사각형 11"/>
          <p:cNvSpPr/>
          <p:nvPr/>
        </p:nvSpPr>
        <p:spPr>
          <a:xfrm>
            <a:off x="539552" y="6021288"/>
            <a:ext cx="2789680" cy="57606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altLang="ko-KR" sz="1500" dirty="0" smtClean="0">
                <a:solidFill>
                  <a:sysClr val="windowText" lastClr="000000"/>
                </a:solidFill>
              </a:rPr>
              <a:t>Drug Combination</a:t>
            </a:r>
            <a:endParaRPr lang="en-US" altLang="ko-KR" sz="1500" dirty="0">
              <a:solidFill>
                <a:sysClr val="windowText" lastClr="000000"/>
              </a:solidFill>
            </a:endParaRPr>
          </a:p>
        </p:txBody>
      </p:sp>
      <p:sp>
        <p:nvSpPr>
          <p:cNvPr id="13" name="직사각형 12"/>
          <p:cNvSpPr/>
          <p:nvPr/>
        </p:nvSpPr>
        <p:spPr>
          <a:xfrm>
            <a:off x="539552" y="5373216"/>
            <a:ext cx="2789680" cy="57606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altLang="ko-KR" sz="1500" dirty="0" smtClean="0">
                <a:solidFill>
                  <a:sysClr val="windowText" lastClr="000000"/>
                </a:solidFill>
              </a:rPr>
              <a:t>Drug Interaction</a:t>
            </a:r>
            <a:endParaRPr lang="en-US" altLang="ko-KR" sz="1500" dirty="0">
              <a:solidFill>
                <a:sysClr val="windowText" lastClr="000000"/>
              </a:solidFill>
            </a:endParaRPr>
          </a:p>
        </p:txBody>
      </p:sp>
    </p:spTree>
    <p:extLst>
      <p:ext uri="{BB962C8B-B14F-4D97-AF65-F5344CB8AC3E}">
        <p14:creationId xmlns:p14="http://schemas.microsoft.com/office/powerpoint/2010/main" val="3815151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1" grpId="0" animBg="1"/>
      <p:bldP spid="12" grpId="0" animBg="1"/>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Outline</a:t>
            </a:r>
            <a:endParaRPr lang="ko-KR" altLang="en-US" dirty="0"/>
          </a:p>
        </p:txBody>
      </p:sp>
      <p:sp>
        <p:nvSpPr>
          <p:cNvPr id="3" name="내용 개체 틀 2"/>
          <p:cNvSpPr>
            <a:spLocks noGrp="1"/>
          </p:cNvSpPr>
          <p:nvPr>
            <p:ph idx="1"/>
          </p:nvPr>
        </p:nvSpPr>
        <p:spPr/>
        <p:txBody>
          <a:bodyPr>
            <a:normAutofit fontScale="77500" lnSpcReduction="20000"/>
          </a:bodyPr>
          <a:lstStyle/>
          <a:p>
            <a:r>
              <a:rPr lang="en-US" altLang="ko-KR" dirty="0" smtClean="0"/>
              <a:t>Networks in biological systems</a:t>
            </a:r>
          </a:p>
          <a:p>
            <a:pPr lvl="1"/>
            <a:r>
              <a:rPr lang="en-US" altLang="ko-KR" dirty="0" smtClean="0"/>
              <a:t>PPI network, Genetic network, Metabolic </a:t>
            </a:r>
            <a:r>
              <a:rPr lang="en-US" altLang="ko-KR" dirty="0"/>
              <a:t>network</a:t>
            </a:r>
          </a:p>
          <a:p>
            <a:pPr lvl="1"/>
            <a:r>
              <a:rPr lang="en-US" altLang="ko-KR" dirty="0" smtClean="0"/>
              <a:t>Drug-target-disease </a:t>
            </a:r>
            <a:r>
              <a:rPr lang="en-US" altLang="ko-KR" dirty="0"/>
              <a:t>network</a:t>
            </a:r>
          </a:p>
          <a:p>
            <a:pPr lvl="1"/>
            <a:r>
              <a:rPr lang="en-US" altLang="ko-KR" dirty="0"/>
              <a:t>Protein </a:t>
            </a:r>
            <a:r>
              <a:rPr lang="en-US" altLang="ko-KR" dirty="0" smtClean="0"/>
              <a:t>structure network</a:t>
            </a:r>
            <a:endParaRPr lang="en-US" altLang="ko-KR" dirty="0"/>
          </a:p>
          <a:p>
            <a:r>
              <a:rPr lang="en-US" altLang="ko-KR" dirty="0" smtClean="0"/>
              <a:t>Network analysis</a:t>
            </a:r>
          </a:p>
          <a:p>
            <a:pPr lvl="1"/>
            <a:r>
              <a:rPr lang="en-US" altLang="ko-KR" dirty="0"/>
              <a:t>Graph</a:t>
            </a:r>
          </a:p>
          <a:p>
            <a:pPr lvl="1"/>
            <a:r>
              <a:rPr lang="en-US" altLang="ko-KR" dirty="0" smtClean="0"/>
              <a:t>Clustering, Module, Network </a:t>
            </a:r>
            <a:r>
              <a:rPr lang="en-US" altLang="ko-KR" dirty="0"/>
              <a:t>motif</a:t>
            </a:r>
          </a:p>
          <a:p>
            <a:pPr lvl="1"/>
            <a:r>
              <a:rPr lang="en-US" altLang="ko-KR" dirty="0"/>
              <a:t>Centrality </a:t>
            </a:r>
            <a:r>
              <a:rPr lang="en-US" altLang="ko-KR" dirty="0" smtClean="0"/>
              <a:t>Measures</a:t>
            </a:r>
          </a:p>
          <a:p>
            <a:r>
              <a:rPr lang="en-US" altLang="ko-KR" dirty="0" smtClean="0"/>
              <a:t>Applications</a:t>
            </a:r>
          </a:p>
          <a:p>
            <a:pPr lvl="1"/>
            <a:r>
              <a:rPr lang="en-US" altLang="ko-KR" dirty="0"/>
              <a:t>Centrality-lethality rule</a:t>
            </a:r>
          </a:p>
          <a:p>
            <a:pPr lvl="1"/>
            <a:r>
              <a:rPr lang="en-US" altLang="ko-KR" dirty="0"/>
              <a:t>Function prediction</a:t>
            </a:r>
          </a:p>
          <a:p>
            <a:pPr lvl="1"/>
            <a:r>
              <a:rPr lang="en-US" altLang="ko-KR" dirty="0"/>
              <a:t>Drug target </a:t>
            </a:r>
            <a:r>
              <a:rPr lang="en-US" altLang="ko-KR" dirty="0" smtClean="0"/>
              <a:t>identification, Drug </a:t>
            </a:r>
            <a:r>
              <a:rPr lang="en-US" altLang="ko-KR" dirty="0"/>
              <a:t>repositioning</a:t>
            </a:r>
          </a:p>
          <a:p>
            <a:pPr lvl="1"/>
            <a:r>
              <a:rPr lang="en-US" altLang="ko-KR" dirty="0"/>
              <a:t>Functionally important residues</a:t>
            </a:r>
          </a:p>
          <a:p>
            <a:pPr lvl="1"/>
            <a:endParaRPr lang="en-US" altLang="ko-KR" dirty="0" smtClean="0"/>
          </a:p>
        </p:txBody>
      </p:sp>
    </p:spTree>
    <p:extLst>
      <p:ext uri="{BB962C8B-B14F-4D97-AF65-F5344CB8AC3E}">
        <p14:creationId xmlns:p14="http://schemas.microsoft.com/office/powerpoint/2010/main" val="342301219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Protein Structure Network</a:t>
            </a:r>
            <a:endParaRPr lang="ko-KR" altLang="en-US" dirty="0"/>
          </a:p>
        </p:txBody>
      </p:sp>
      <p:sp>
        <p:nvSpPr>
          <p:cNvPr id="3" name="내용 개체 틀 2"/>
          <p:cNvSpPr>
            <a:spLocks noGrp="1"/>
          </p:cNvSpPr>
          <p:nvPr>
            <p:ph idx="1"/>
          </p:nvPr>
        </p:nvSpPr>
        <p:spPr/>
        <p:txBody>
          <a:bodyPr/>
          <a:lstStyle/>
          <a:p>
            <a:r>
              <a:rPr lang="en-US" altLang="ko-KR" dirty="0" smtClean="0"/>
              <a:t>Transform a protein structure into a network as a course-grained model</a:t>
            </a:r>
            <a:endParaRPr lang="ko-KR" altLang="en-US" dirty="0"/>
          </a:p>
        </p:txBody>
      </p:sp>
      <p:pic>
        <p:nvPicPr>
          <p:cNvPr id="4" name="Picture 2"/>
          <p:cNvPicPr>
            <a:picLocks noChangeAspect="1" noChangeArrowheads="1"/>
          </p:cNvPicPr>
          <p:nvPr/>
        </p:nvPicPr>
        <p:blipFill>
          <a:blip r:embed="rId2" cstate="print"/>
          <a:srcRect/>
          <a:stretch>
            <a:fillRect/>
          </a:stretch>
        </p:blipFill>
        <p:spPr bwMode="auto">
          <a:xfrm>
            <a:off x="357158" y="2643182"/>
            <a:ext cx="3429024" cy="3213522"/>
          </a:xfrm>
          <a:prstGeom prst="rect">
            <a:avLst/>
          </a:prstGeom>
          <a:noFill/>
          <a:ln w="9525">
            <a:noFill/>
            <a:miter lim="800000"/>
            <a:headEnd/>
            <a:tailEnd/>
          </a:ln>
        </p:spPr>
      </p:pic>
      <p:sp>
        <p:nvSpPr>
          <p:cNvPr id="5" name="오른쪽 화살표 4"/>
          <p:cNvSpPr/>
          <p:nvPr/>
        </p:nvSpPr>
        <p:spPr>
          <a:xfrm>
            <a:off x="4071934" y="4143380"/>
            <a:ext cx="785818" cy="428628"/>
          </a:xfrm>
          <a:prstGeom prst="right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ko-KR" altLang="en-US"/>
          </a:p>
        </p:txBody>
      </p:sp>
      <p:pic>
        <p:nvPicPr>
          <p:cNvPr id="188419" name="Picture 3"/>
          <p:cNvPicPr>
            <a:picLocks noChangeAspect="1" noChangeArrowheads="1"/>
          </p:cNvPicPr>
          <p:nvPr/>
        </p:nvPicPr>
        <p:blipFill>
          <a:blip r:embed="rId3" cstate="print"/>
          <a:srcRect/>
          <a:stretch>
            <a:fillRect/>
          </a:stretch>
        </p:blipFill>
        <p:spPr bwMode="auto">
          <a:xfrm>
            <a:off x="4929190" y="2643182"/>
            <a:ext cx="3810000" cy="3114675"/>
          </a:xfrm>
          <a:prstGeom prst="rect">
            <a:avLst/>
          </a:prstGeom>
          <a:noFill/>
          <a:ln w="9525">
            <a:noFill/>
            <a:miter lim="800000"/>
            <a:headEnd/>
            <a:tailEnd/>
          </a:ln>
        </p:spPr>
      </p:pic>
      <p:sp>
        <p:nvSpPr>
          <p:cNvPr id="7" name="TextBox 6"/>
          <p:cNvSpPr txBox="1"/>
          <p:nvPr/>
        </p:nvSpPr>
        <p:spPr>
          <a:xfrm>
            <a:off x="35496" y="6372036"/>
            <a:ext cx="4641335" cy="369332"/>
          </a:xfrm>
          <a:prstGeom prst="rect">
            <a:avLst/>
          </a:prstGeom>
          <a:noFill/>
        </p:spPr>
        <p:txBody>
          <a:bodyPr wrap="none" rtlCol="0">
            <a:spAutoFit/>
          </a:bodyPr>
          <a:lstStyle/>
          <a:p>
            <a:pPr>
              <a:buNone/>
            </a:pPr>
            <a:r>
              <a:rPr lang="en-US" altLang="ko-KR" sz="1800" b="0" dirty="0" smtClean="0">
                <a:latin typeface="+mn-lt"/>
                <a:hlinkClick r:id="rId4" action="ppaction://hlinkfile"/>
              </a:rPr>
              <a:t>K. Park &amp; D. Kim, BMC </a:t>
            </a:r>
            <a:r>
              <a:rPr lang="en-US" altLang="ko-KR" sz="1800" b="0" dirty="0" err="1" smtClean="0">
                <a:latin typeface="+mn-lt"/>
                <a:hlinkClick r:id="rId4" action="ppaction://hlinkfile"/>
              </a:rPr>
              <a:t>Bioinfo</a:t>
            </a:r>
            <a:r>
              <a:rPr lang="en-US" altLang="ko-KR" sz="1800" b="0" dirty="0" smtClean="0">
                <a:latin typeface="+mn-lt"/>
                <a:hlinkClick r:id="rId4" action="ppaction://hlinkfile"/>
              </a:rPr>
              <a:t>, 12:S23 (2011)</a:t>
            </a:r>
            <a:endParaRPr lang="ko-KR" altLang="en-US" sz="1800" b="0" dirty="0">
              <a:latin typeface="+mn-lt"/>
            </a:endParaRPr>
          </a:p>
        </p:txBody>
      </p:sp>
    </p:spTree>
    <p:extLst>
      <p:ext uri="{BB962C8B-B14F-4D97-AF65-F5344CB8AC3E}">
        <p14:creationId xmlns:p14="http://schemas.microsoft.com/office/powerpoint/2010/main" val="135338105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sz="3600" dirty="0"/>
              <a:t>Protein </a:t>
            </a:r>
            <a:r>
              <a:rPr lang="en-US" altLang="ko-KR" sz="3600" dirty="0" smtClean="0"/>
              <a:t>coevolution network</a:t>
            </a:r>
            <a:endParaRPr lang="ko-KR" altLang="en-US" sz="3600" dirty="0"/>
          </a:p>
        </p:txBody>
      </p:sp>
      <p:sp>
        <p:nvSpPr>
          <p:cNvPr id="4" name="AutoShape 12"/>
          <p:cNvSpPr>
            <a:spLocks noChangeArrowheads="1"/>
          </p:cNvSpPr>
          <p:nvPr/>
        </p:nvSpPr>
        <p:spPr bwMode="auto">
          <a:xfrm>
            <a:off x="2396927" y="3017490"/>
            <a:ext cx="433388" cy="360362"/>
          </a:xfrm>
          <a:prstGeom prst="rightArrow">
            <a:avLst>
              <a:gd name="adj1" fmla="val 50000"/>
              <a:gd name="adj2" fmla="val 30066"/>
            </a:avLst>
          </a:prstGeom>
          <a:solidFill>
            <a:schemeClr val="accent1"/>
          </a:solidFill>
          <a:ln w="9525">
            <a:solidFill>
              <a:schemeClr val="tx1"/>
            </a:solidFill>
            <a:miter lim="800000"/>
            <a:headEnd/>
            <a:tailEnd/>
          </a:ln>
        </p:spPr>
        <p:txBody>
          <a:bodyPr wrap="none" anchor="ctr"/>
          <a:lstStyle/>
          <a:p>
            <a:pPr>
              <a:buNone/>
            </a:pPr>
            <a:r>
              <a:rPr kumimoji="0" lang="en-US" altLang="ko-KR" sz="800">
                <a:latin typeface="Georgia" pitchFamily="18" charset="0"/>
                <a:ea typeface="HY견명조" pitchFamily="18" charset="-127"/>
              </a:rPr>
              <a:t>CMA</a:t>
            </a:r>
            <a:endParaRPr kumimoji="0" lang="ko-KR" altLang="en-US" sz="800">
              <a:latin typeface="Georgia" pitchFamily="18" charset="0"/>
              <a:ea typeface="HY견명조" pitchFamily="18" charset="-127"/>
            </a:endParaRPr>
          </a:p>
        </p:txBody>
      </p:sp>
      <p:pic>
        <p:nvPicPr>
          <p:cNvPr id="5" name="Picture 15"/>
          <p:cNvPicPr>
            <a:picLocks noChangeAspect="1" noChangeArrowheads="1"/>
          </p:cNvPicPr>
          <p:nvPr/>
        </p:nvPicPr>
        <p:blipFill>
          <a:blip r:embed="rId2"/>
          <a:srcRect l="7036" t="7089" r="30582" b="8871"/>
          <a:stretch>
            <a:fillRect/>
          </a:stretch>
        </p:blipFill>
        <p:spPr bwMode="auto">
          <a:xfrm>
            <a:off x="6090344" y="2146448"/>
            <a:ext cx="2627313" cy="2520950"/>
          </a:xfrm>
          <a:prstGeom prst="rect">
            <a:avLst/>
          </a:prstGeom>
          <a:noFill/>
          <a:ln w="9525">
            <a:noFill/>
            <a:miter lim="800000"/>
            <a:headEnd/>
            <a:tailEnd/>
          </a:ln>
        </p:spPr>
      </p:pic>
      <p:pic>
        <p:nvPicPr>
          <p:cNvPr id="6" name="Picture 17"/>
          <p:cNvPicPr>
            <a:picLocks noChangeAspect="1" noChangeArrowheads="1"/>
          </p:cNvPicPr>
          <p:nvPr/>
        </p:nvPicPr>
        <p:blipFill>
          <a:blip r:embed="rId3"/>
          <a:srcRect l="25508" t="18771" r="26364" b="15302"/>
          <a:stretch>
            <a:fillRect/>
          </a:stretch>
        </p:blipFill>
        <p:spPr bwMode="auto">
          <a:xfrm>
            <a:off x="2825552" y="2231677"/>
            <a:ext cx="2736850" cy="2500313"/>
          </a:xfrm>
          <a:prstGeom prst="rect">
            <a:avLst/>
          </a:prstGeom>
          <a:noFill/>
          <a:ln w="9525">
            <a:noFill/>
            <a:miter lim="800000"/>
            <a:headEnd/>
            <a:tailEnd/>
          </a:ln>
        </p:spPr>
      </p:pic>
      <p:sp>
        <p:nvSpPr>
          <p:cNvPr id="7" name="Rectangle 19"/>
          <p:cNvSpPr>
            <a:spLocks noChangeArrowheads="1"/>
          </p:cNvSpPr>
          <p:nvPr/>
        </p:nvSpPr>
        <p:spPr bwMode="auto">
          <a:xfrm>
            <a:off x="539552" y="4374802"/>
            <a:ext cx="1714500" cy="1214438"/>
          </a:xfrm>
          <a:prstGeom prst="rect">
            <a:avLst/>
          </a:prstGeom>
          <a:ln>
            <a:headEnd/>
            <a:tailEnd/>
          </a:ln>
        </p:spPr>
        <p:style>
          <a:lnRef idx="2">
            <a:schemeClr val="accent6">
              <a:shade val="50000"/>
            </a:schemeClr>
          </a:lnRef>
          <a:fillRef idx="1">
            <a:schemeClr val="accent6"/>
          </a:fillRef>
          <a:effectRef idx="0">
            <a:schemeClr val="accent6"/>
          </a:effectRef>
          <a:fontRef idx="minor">
            <a:schemeClr val="lt1"/>
          </a:fontRef>
        </p:style>
        <p:txBody>
          <a:bodyPr wrap="none" anchor="ctr"/>
          <a:lstStyle/>
          <a:p>
            <a:pPr>
              <a:buNone/>
            </a:pPr>
            <a:r>
              <a:rPr kumimoji="0" lang="en-US" altLang="ko-KR" sz="2000">
                <a:latin typeface="Arial" charset="0"/>
                <a:ea typeface="HY견명조" pitchFamily="18" charset="-127"/>
                <a:cs typeface="Arial" charset="0"/>
              </a:rPr>
              <a:t>Multiple</a:t>
            </a:r>
          </a:p>
          <a:p>
            <a:pPr>
              <a:buNone/>
            </a:pPr>
            <a:r>
              <a:rPr kumimoji="0" lang="en-US" altLang="ko-KR" sz="2000">
                <a:latin typeface="Arial" charset="0"/>
                <a:ea typeface="HY견명조" pitchFamily="18" charset="-127"/>
                <a:cs typeface="Arial" charset="0"/>
              </a:rPr>
              <a:t>Sequence </a:t>
            </a:r>
          </a:p>
          <a:p>
            <a:pPr>
              <a:buNone/>
            </a:pPr>
            <a:r>
              <a:rPr kumimoji="0" lang="en-US" altLang="ko-KR" sz="2000">
                <a:latin typeface="Arial" charset="0"/>
                <a:ea typeface="HY견명조" pitchFamily="18" charset="-127"/>
                <a:cs typeface="Arial" charset="0"/>
              </a:rPr>
              <a:t>Alignment</a:t>
            </a:r>
          </a:p>
        </p:txBody>
      </p:sp>
      <p:sp>
        <p:nvSpPr>
          <p:cNvPr id="8" name="Rectangle 20"/>
          <p:cNvSpPr>
            <a:spLocks noChangeArrowheads="1"/>
          </p:cNvSpPr>
          <p:nvPr/>
        </p:nvSpPr>
        <p:spPr bwMode="auto">
          <a:xfrm>
            <a:off x="3468490" y="4731990"/>
            <a:ext cx="1357312" cy="720725"/>
          </a:xfrm>
          <a:prstGeom prst="rect">
            <a:avLst/>
          </a:prstGeom>
          <a:ln>
            <a:headEnd/>
            <a:tailEnd/>
          </a:ln>
        </p:spPr>
        <p:style>
          <a:lnRef idx="2">
            <a:schemeClr val="accent6">
              <a:shade val="50000"/>
            </a:schemeClr>
          </a:lnRef>
          <a:fillRef idx="1">
            <a:schemeClr val="accent6"/>
          </a:fillRef>
          <a:effectRef idx="0">
            <a:schemeClr val="accent6"/>
          </a:effectRef>
          <a:fontRef idx="minor">
            <a:schemeClr val="lt1"/>
          </a:fontRef>
        </p:style>
        <p:txBody>
          <a:bodyPr wrap="none" anchor="ctr"/>
          <a:lstStyle/>
          <a:p>
            <a:pPr>
              <a:buNone/>
            </a:pPr>
            <a:r>
              <a:rPr kumimoji="0" lang="en-US" altLang="ko-KR" sz="2000" dirty="0" smtClean="0">
                <a:latin typeface="Arial" charset="0"/>
                <a:ea typeface="HY견명조" pitchFamily="18" charset="-127"/>
                <a:cs typeface="Arial" charset="0"/>
              </a:rPr>
              <a:t>Network</a:t>
            </a:r>
            <a:endParaRPr kumimoji="0" lang="en-US" altLang="ko-KR" sz="2000" dirty="0">
              <a:latin typeface="Arial" charset="0"/>
              <a:ea typeface="HY견명조" pitchFamily="18" charset="-127"/>
              <a:cs typeface="Arial" charset="0"/>
            </a:endParaRPr>
          </a:p>
        </p:txBody>
      </p:sp>
      <p:sp>
        <p:nvSpPr>
          <p:cNvPr id="9" name="AutoShape 22"/>
          <p:cNvSpPr>
            <a:spLocks noChangeArrowheads="1"/>
          </p:cNvSpPr>
          <p:nvPr/>
        </p:nvSpPr>
        <p:spPr bwMode="auto">
          <a:xfrm>
            <a:off x="5683052" y="3231802"/>
            <a:ext cx="433388" cy="360363"/>
          </a:xfrm>
          <a:prstGeom prst="rightArrow">
            <a:avLst>
              <a:gd name="adj1" fmla="val 50000"/>
              <a:gd name="adj2" fmla="val 30066"/>
            </a:avLst>
          </a:prstGeom>
          <a:solidFill>
            <a:schemeClr val="accent1"/>
          </a:solidFill>
          <a:ln w="9525">
            <a:solidFill>
              <a:schemeClr val="tx1"/>
            </a:solidFill>
            <a:miter lim="800000"/>
            <a:headEnd/>
            <a:tailEnd/>
          </a:ln>
        </p:spPr>
        <p:txBody>
          <a:bodyPr wrap="none" anchor="ctr"/>
          <a:lstStyle/>
          <a:p>
            <a:pPr>
              <a:buNone/>
            </a:pPr>
            <a:endParaRPr kumimoji="0" lang="ko-KR" altLang="en-US" sz="2000">
              <a:latin typeface="Georgia" pitchFamily="18" charset="0"/>
              <a:ea typeface="HY견명조" pitchFamily="18" charset="-127"/>
            </a:endParaRPr>
          </a:p>
        </p:txBody>
      </p:sp>
      <p:sp>
        <p:nvSpPr>
          <p:cNvPr id="10" name="Rectangle 23"/>
          <p:cNvSpPr>
            <a:spLocks noChangeArrowheads="1"/>
          </p:cNvSpPr>
          <p:nvPr/>
        </p:nvSpPr>
        <p:spPr bwMode="auto">
          <a:xfrm>
            <a:off x="5540177" y="4803427"/>
            <a:ext cx="3071813" cy="714375"/>
          </a:xfrm>
          <a:prstGeom prst="rect">
            <a:avLst/>
          </a:prstGeom>
          <a:ln>
            <a:headEnd/>
            <a:tailEnd/>
          </a:ln>
        </p:spPr>
        <p:style>
          <a:lnRef idx="2">
            <a:schemeClr val="accent6">
              <a:shade val="50000"/>
            </a:schemeClr>
          </a:lnRef>
          <a:fillRef idx="1">
            <a:schemeClr val="accent6"/>
          </a:fillRef>
          <a:effectRef idx="0">
            <a:schemeClr val="accent6"/>
          </a:effectRef>
          <a:fontRef idx="minor">
            <a:schemeClr val="lt1"/>
          </a:fontRef>
        </p:style>
        <p:txBody>
          <a:bodyPr wrap="none" anchor="ctr"/>
          <a:lstStyle/>
          <a:p>
            <a:pPr>
              <a:buNone/>
            </a:pPr>
            <a:r>
              <a:rPr kumimoji="0" lang="en-US" altLang="ko-KR" sz="2000">
                <a:latin typeface="Arial" charset="0"/>
                <a:ea typeface="HY견명조" pitchFamily="18" charset="-127"/>
                <a:cs typeface="Arial" charset="0"/>
              </a:rPr>
              <a:t>Functionally</a:t>
            </a:r>
          </a:p>
          <a:p>
            <a:pPr>
              <a:buNone/>
            </a:pPr>
            <a:r>
              <a:rPr kumimoji="0" lang="en-US" altLang="ko-KR" sz="2000">
                <a:latin typeface="Arial" charset="0"/>
                <a:ea typeface="HY견명조" pitchFamily="18" charset="-127"/>
                <a:cs typeface="Arial" charset="0"/>
              </a:rPr>
              <a:t>Important residues</a:t>
            </a:r>
          </a:p>
        </p:txBody>
      </p:sp>
      <p:grpSp>
        <p:nvGrpSpPr>
          <p:cNvPr id="11" name="Group 18"/>
          <p:cNvGrpSpPr>
            <a:grpSpLocks/>
          </p:cNvGrpSpPr>
          <p:nvPr/>
        </p:nvGrpSpPr>
        <p:grpSpPr bwMode="auto">
          <a:xfrm>
            <a:off x="682427" y="2588865"/>
            <a:ext cx="1295400" cy="1512887"/>
            <a:chOff x="521" y="2568"/>
            <a:chExt cx="1180" cy="953"/>
          </a:xfrm>
        </p:grpSpPr>
        <p:sp>
          <p:nvSpPr>
            <p:cNvPr id="12" name="Line 4"/>
            <p:cNvSpPr>
              <a:spLocks noChangeShapeType="1"/>
            </p:cNvSpPr>
            <p:nvPr/>
          </p:nvSpPr>
          <p:spPr bwMode="auto">
            <a:xfrm>
              <a:off x="521" y="2568"/>
              <a:ext cx="1180" cy="0"/>
            </a:xfrm>
            <a:prstGeom prst="line">
              <a:avLst/>
            </a:prstGeom>
            <a:noFill/>
            <a:ln w="28575">
              <a:solidFill>
                <a:srgbClr val="000000"/>
              </a:solidFill>
              <a:round/>
              <a:headEnd/>
              <a:tailEnd/>
            </a:ln>
          </p:spPr>
          <p:txBody>
            <a:bodyPr/>
            <a:lstStyle/>
            <a:p>
              <a:pPr>
                <a:buNone/>
              </a:pPr>
              <a:endParaRPr lang="ko-KR" altLang="en-US" sz="2000"/>
            </a:p>
          </p:txBody>
        </p:sp>
        <p:sp>
          <p:nvSpPr>
            <p:cNvPr id="13" name="Line 5"/>
            <p:cNvSpPr>
              <a:spLocks noChangeShapeType="1"/>
            </p:cNvSpPr>
            <p:nvPr/>
          </p:nvSpPr>
          <p:spPr bwMode="auto">
            <a:xfrm>
              <a:off x="521" y="2704"/>
              <a:ext cx="1180" cy="0"/>
            </a:xfrm>
            <a:prstGeom prst="line">
              <a:avLst/>
            </a:prstGeom>
            <a:noFill/>
            <a:ln w="28575">
              <a:solidFill>
                <a:srgbClr val="000000"/>
              </a:solidFill>
              <a:round/>
              <a:headEnd/>
              <a:tailEnd/>
            </a:ln>
          </p:spPr>
          <p:txBody>
            <a:bodyPr/>
            <a:lstStyle/>
            <a:p>
              <a:pPr>
                <a:buNone/>
              </a:pPr>
              <a:endParaRPr lang="ko-KR" altLang="en-US" sz="2000"/>
            </a:p>
          </p:txBody>
        </p:sp>
        <p:sp>
          <p:nvSpPr>
            <p:cNvPr id="14" name="Line 6"/>
            <p:cNvSpPr>
              <a:spLocks noChangeShapeType="1"/>
            </p:cNvSpPr>
            <p:nvPr/>
          </p:nvSpPr>
          <p:spPr bwMode="auto">
            <a:xfrm>
              <a:off x="521" y="2840"/>
              <a:ext cx="1180" cy="0"/>
            </a:xfrm>
            <a:prstGeom prst="line">
              <a:avLst/>
            </a:prstGeom>
            <a:noFill/>
            <a:ln w="28575">
              <a:solidFill>
                <a:srgbClr val="000000"/>
              </a:solidFill>
              <a:round/>
              <a:headEnd/>
              <a:tailEnd/>
            </a:ln>
          </p:spPr>
          <p:txBody>
            <a:bodyPr/>
            <a:lstStyle/>
            <a:p>
              <a:pPr>
                <a:buNone/>
              </a:pPr>
              <a:endParaRPr lang="ko-KR" altLang="en-US" sz="2000"/>
            </a:p>
          </p:txBody>
        </p:sp>
        <p:sp>
          <p:nvSpPr>
            <p:cNvPr id="15" name="Line 7"/>
            <p:cNvSpPr>
              <a:spLocks noChangeShapeType="1"/>
            </p:cNvSpPr>
            <p:nvPr/>
          </p:nvSpPr>
          <p:spPr bwMode="auto">
            <a:xfrm>
              <a:off x="521" y="2976"/>
              <a:ext cx="1180" cy="0"/>
            </a:xfrm>
            <a:prstGeom prst="line">
              <a:avLst/>
            </a:prstGeom>
            <a:noFill/>
            <a:ln w="28575">
              <a:solidFill>
                <a:srgbClr val="000000"/>
              </a:solidFill>
              <a:round/>
              <a:headEnd/>
              <a:tailEnd/>
            </a:ln>
          </p:spPr>
          <p:txBody>
            <a:bodyPr/>
            <a:lstStyle/>
            <a:p>
              <a:pPr>
                <a:buNone/>
              </a:pPr>
              <a:endParaRPr lang="ko-KR" altLang="en-US" sz="2000"/>
            </a:p>
          </p:txBody>
        </p:sp>
        <p:sp>
          <p:nvSpPr>
            <p:cNvPr id="16" name="Line 8"/>
            <p:cNvSpPr>
              <a:spLocks noChangeShapeType="1"/>
            </p:cNvSpPr>
            <p:nvPr/>
          </p:nvSpPr>
          <p:spPr bwMode="auto">
            <a:xfrm>
              <a:off x="521" y="3113"/>
              <a:ext cx="1180" cy="0"/>
            </a:xfrm>
            <a:prstGeom prst="line">
              <a:avLst/>
            </a:prstGeom>
            <a:noFill/>
            <a:ln w="28575">
              <a:solidFill>
                <a:srgbClr val="000000"/>
              </a:solidFill>
              <a:round/>
              <a:headEnd/>
              <a:tailEnd/>
            </a:ln>
          </p:spPr>
          <p:txBody>
            <a:bodyPr/>
            <a:lstStyle/>
            <a:p>
              <a:pPr>
                <a:buNone/>
              </a:pPr>
              <a:endParaRPr lang="ko-KR" altLang="en-US" sz="2000"/>
            </a:p>
          </p:txBody>
        </p:sp>
        <p:sp>
          <p:nvSpPr>
            <p:cNvPr id="17" name="Line 9"/>
            <p:cNvSpPr>
              <a:spLocks noChangeShapeType="1"/>
            </p:cNvSpPr>
            <p:nvPr/>
          </p:nvSpPr>
          <p:spPr bwMode="auto">
            <a:xfrm>
              <a:off x="521" y="3249"/>
              <a:ext cx="1180" cy="0"/>
            </a:xfrm>
            <a:prstGeom prst="line">
              <a:avLst/>
            </a:prstGeom>
            <a:noFill/>
            <a:ln w="28575">
              <a:solidFill>
                <a:srgbClr val="000000"/>
              </a:solidFill>
              <a:round/>
              <a:headEnd/>
              <a:tailEnd/>
            </a:ln>
          </p:spPr>
          <p:txBody>
            <a:bodyPr/>
            <a:lstStyle/>
            <a:p>
              <a:pPr>
                <a:buNone/>
              </a:pPr>
              <a:endParaRPr lang="ko-KR" altLang="en-US" sz="2000"/>
            </a:p>
          </p:txBody>
        </p:sp>
        <p:sp>
          <p:nvSpPr>
            <p:cNvPr id="18" name="Line 10"/>
            <p:cNvSpPr>
              <a:spLocks noChangeShapeType="1"/>
            </p:cNvSpPr>
            <p:nvPr/>
          </p:nvSpPr>
          <p:spPr bwMode="auto">
            <a:xfrm>
              <a:off x="521" y="3385"/>
              <a:ext cx="1180" cy="0"/>
            </a:xfrm>
            <a:prstGeom prst="line">
              <a:avLst/>
            </a:prstGeom>
            <a:noFill/>
            <a:ln w="28575">
              <a:solidFill>
                <a:srgbClr val="000000"/>
              </a:solidFill>
              <a:round/>
              <a:headEnd/>
              <a:tailEnd/>
            </a:ln>
          </p:spPr>
          <p:txBody>
            <a:bodyPr/>
            <a:lstStyle/>
            <a:p>
              <a:pPr>
                <a:buNone/>
              </a:pPr>
              <a:endParaRPr lang="ko-KR" altLang="en-US" sz="2000"/>
            </a:p>
          </p:txBody>
        </p:sp>
        <p:sp>
          <p:nvSpPr>
            <p:cNvPr id="19" name="Line 11"/>
            <p:cNvSpPr>
              <a:spLocks noChangeShapeType="1"/>
            </p:cNvSpPr>
            <p:nvPr/>
          </p:nvSpPr>
          <p:spPr bwMode="auto">
            <a:xfrm>
              <a:off x="521" y="3521"/>
              <a:ext cx="1180" cy="0"/>
            </a:xfrm>
            <a:prstGeom prst="line">
              <a:avLst/>
            </a:prstGeom>
            <a:noFill/>
            <a:ln w="28575">
              <a:solidFill>
                <a:srgbClr val="000000"/>
              </a:solidFill>
              <a:round/>
              <a:headEnd/>
              <a:tailEnd/>
            </a:ln>
          </p:spPr>
          <p:txBody>
            <a:bodyPr/>
            <a:lstStyle/>
            <a:p>
              <a:pPr>
                <a:buNone/>
              </a:pPr>
              <a:endParaRPr lang="ko-KR" altLang="en-US" sz="2000"/>
            </a:p>
          </p:txBody>
        </p:sp>
      </p:grpSp>
      <p:sp>
        <p:nvSpPr>
          <p:cNvPr id="20" name="TextBox 19"/>
          <p:cNvSpPr txBox="1"/>
          <p:nvPr/>
        </p:nvSpPr>
        <p:spPr>
          <a:xfrm>
            <a:off x="35496" y="6372036"/>
            <a:ext cx="3757119" cy="369332"/>
          </a:xfrm>
          <a:prstGeom prst="rect">
            <a:avLst/>
          </a:prstGeom>
          <a:noFill/>
        </p:spPr>
        <p:txBody>
          <a:bodyPr wrap="none" rtlCol="0">
            <a:spAutoFit/>
          </a:bodyPr>
          <a:lstStyle/>
          <a:p>
            <a:pPr>
              <a:buNone/>
            </a:pPr>
            <a:r>
              <a:rPr lang="en-US" altLang="ko-KR" sz="1800" b="0" dirty="0" smtClean="0">
                <a:latin typeface="+mn-lt"/>
                <a:hlinkClick r:id="rId4" action="ppaction://hlinkfile"/>
              </a:rPr>
              <a:t>B. Lee et al., Proteins, 72:863 (2008)</a:t>
            </a:r>
            <a:endParaRPr lang="ko-KR" altLang="en-US" sz="1800" b="0" dirty="0">
              <a:latin typeface="+mn-lt"/>
            </a:endParaRPr>
          </a:p>
        </p:txBody>
      </p:sp>
    </p:spTree>
    <p:extLst>
      <p:ext uri="{BB962C8B-B14F-4D97-AF65-F5344CB8AC3E}">
        <p14:creationId xmlns:p14="http://schemas.microsoft.com/office/powerpoint/2010/main" val="195466582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Network </a:t>
            </a:r>
            <a:r>
              <a:rPr lang="en-US" altLang="ko-KR" dirty="0" smtClean="0"/>
              <a:t>analysis</a:t>
            </a:r>
            <a:endParaRPr lang="ko-KR" altLang="en-US" dirty="0"/>
          </a:p>
        </p:txBody>
      </p:sp>
      <p:sp>
        <p:nvSpPr>
          <p:cNvPr id="3" name="내용 개체 틀 2"/>
          <p:cNvSpPr>
            <a:spLocks noGrp="1"/>
          </p:cNvSpPr>
          <p:nvPr>
            <p:ph idx="1"/>
          </p:nvPr>
        </p:nvSpPr>
        <p:spPr/>
        <p:txBody>
          <a:bodyPr/>
          <a:lstStyle/>
          <a:p>
            <a:r>
              <a:rPr lang="en-US" altLang="ko-KR" dirty="0" smtClean="0"/>
              <a:t>Graph</a:t>
            </a:r>
          </a:p>
          <a:p>
            <a:r>
              <a:rPr lang="en-US" altLang="ko-KR" dirty="0" smtClean="0"/>
              <a:t>Random, Exponential, Scale-free networks</a:t>
            </a:r>
          </a:p>
          <a:p>
            <a:r>
              <a:rPr lang="en-US" altLang="ko-KR" dirty="0" smtClean="0"/>
              <a:t>Clustering</a:t>
            </a:r>
          </a:p>
          <a:p>
            <a:r>
              <a:rPr lang="en-US" altLang="ko-KR" dirty="0" smtClean="0"/>
              <a:t>Module</a:t>
            </a:r>
          </a:p>
          <a:p>
            <a:r>
              <a:rPr lang="en-US" altLang="ko-KR" dirty="0" smtClean="0"/>
              <a:t>Network </a:t>
            </a:r>
            <a:r>
              <a:rPr lang="en-US" altLang="ko-KR" dirty="0"/>
              <a:t>motif</a:t>
            </a:r>
          </a:p>
          <a:p>
            <a:r>
              <a:rPr lang="en-US" altLang="ko-KR" dirty="0"/>
              <a:t>Centrality </a:t>
            </a:r>
            <a:r>
              <a:rPr lang="en-US" altLang="ko-KR" dirty="0" smtClean="0"/>
              <a:t>Measures</a:t>
            </a:r>
          </a:p>
          <a:p>
            <a:pPr lvl="1"/>
            <a:endParaRPr lang="en-US" altLang="ko-KR" dirty="0"/>
          </a:p>
          <a:p>
            <a:endParaRPr lang="ko-KR" altLang="en-US" dirty="0"/>
          </a:p>
        </p:txBody>
      </p:sp>
    </p:spTree>
    <p:extLst>
      <p:ext uri="{BB962C8B-B14F-4D97-AF65-F5344CB8AC3E}">
        <p14:creationId xmlns:p14="http://schemas.microsoft.com/office/powerpoint/2010/main" val="57155922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defRPr/>
            </a:pPr>
            <a:r>
              <a:rPr lang="en-US" smtClean="0">
                <a:cs typeface="+mj-cs"/>
              </a:rPr>
              <a:t>Graphs</a:t>
            </a:r>
          </a:p>
        </p:txBody>
      </p:sp>
      <p:sp>
        <p:nvSpPr>
          <p:cNvPr id="3075" name="Rectangle 3"/>
          <p:cNvSpPr>
            <a:spLocks noGrp="1" noChangeArrowheads="1"/>
          </p:cNvSpPr>
          <p:nvPr>
            <p:ph idx="1"/>
          </p:nvPr>
        </p:nvSpPr>
        <p:spPr/>
        <p:txBody>
          <a:bodyPr/>
          <a:lstStyle/>
          <a:p>
            <a:pPr eaLnBrk="1" hangingPunct="1">
              <a:lnSpc>
                <a:spcPct val="80000"/>
              </a:lnSpc>
            </a:pPr>
            <a:r>
              <a:rPr lang="en-US" altLang="ko-KR" sz="2400" dirty="0" smtClean="0"/>
              <a:t>Graph </a:t>
            </a:r>
            <a:r>
              <a:rPr lang="en-US" altLang="ko-KR" sz="2400" i="1" dirty="0" smtClean="0"/>
              <a:t>G</a:t>
            </a:r>
            <a:r>
              <a:rPr lang="en-US" altLang="ko-KR" sz="2400" dirty="0" smtClean="0"/>
              <a:t>=(</a:t>
            </a:r>
            <a:r>
              <a:rPr lang="en-US" altLang="ko-KR" sz="2400" i="1" dirty="0" smtClean="0"/>
              <a:t>V</a:t>
            </a:r>
            <a:r>
              <a:rPr lang="en-US" altLang="ko-KR" sz="2400" dirty="0" smtClean="0"/>
              <a:t>,</a:t>
            </a:r>
            <a:r>
              <a:rPr lang="en-US" altLang="ko-KR" sz="2400" i="1" dirty="0" smtClean="0"/>
              <a:t>E</a:t>
            </a:r>
            <a:r>
              <a:rPr lang="en-US" altLang="ko-KR" sz="2400" dirty="0" smtClean="0"/>
              <a:t>) is a set of vertices </a:t>
            </a:r>
            <a:r>
              <a:rPr lang="en-US" altLang="ko-KR" sz="2400" i="1" dirty="0" smtClean="0"/>
              <a:t>V</a:t>
            </a:r>
            <a:r>
              <a:rPr lang="en-US" altLang="ko-KR" sz="2400" dirty="0" smtClean="0"/>
              <a:t> and edges </a:t>
            </a:r>
            <a:r>
              <a:rPr lang="en-US" altLang="ko-KR" sz="2400" i="1" dirty="0" smtClean="0"/>
              <a:t>E</a:t>
            </a:r>
          </a:p>
          <a:p>
            <a:pPr eaLnBrk="1" hangingPunct="1">
              <a:lnSpc>
                <a:spcPct val="80000"/>
              </a:lnSpc>
            </a:pPr>
            <a:endParaRPr lang="en-US" altLang="ko-KR" sz="2400" dirty="0" smtClean="0"/>
          </a:p>
          <a:p>
            <a:pPr eaLnBrk="1" hangingPunct="1">
              <a:lnSpc>
                <a:spcPct val="80000"/>
              </a:lnSpc>
            </a:pPr>
            <a:r>
              <a:rPr lang="en-US" altLang="ko-KR" sz="2400" dirty="0" smtClean="0"/>
              <a:t>A </a:t>
            </a:r>
            <a:r>
              <a:rPr lang="en-US" altLang="ko-KR" sz="2400" dirty="0" err="1" smtClean="0"/>
              <a:t>subgraph</a:t>
            </a:r>
            <a:r>
              <a:rPr lang="en-US" altLang="ko-KR" sz="2400" dirty="0" smtClean="0"/>
              <a:t> </a:t>
            </a:r>
            <a:r>
              <a:rPr lang="en-US" altLang="ko-KR" sz="2400" i="1" dirty="0" smtClean="0"/>
              <a:t>G</a:t>
            </a:r>
            <a:r>
              <a:rPr lang="ja-JP" altLang="en-US" sz="2400" i="1" dirty="0" smtClean="0"/>
              <a:t>’</a:t>
            </a:r>
            <a:r>
              <a:rPr lang="en-US" altLang="ja-JP" sz="2400" dirty="0" smtClean="0"/>
              <a:t> of </a:t>
            </a:r>
            <a:r>
              <a:rPr lang="en-US" altLang="ja-JP" sz="2400" i="1" dirty="0" smtClean="0"/>
              <a:t>G</a:t>
            </a:r>
            <a:r>
              <a:rPr lang="en-US" altLang="ja-JP" sz="2400" dirty="0" smtClean="0"/>
              <a:t> is induced by some </a:t>
            </a:r>
            <a:r>
              <a:rPr lang="en-US" altLang="ja-JP" sz="2400" i="1" dirty="0" smtClean="0"/>
              <a:t>V</a:t>
            </a:r>
            <a:r>
              <a:rPr lang="ja-JP" altLang="en-US" sz="2400" i="1" dirty="0" smtClean="0"/>
              <a:t>’</a:t>
            </a:r>
            <a:r>
              <a:rPr lang="en-US" altLang="ja-JP" sz="2400" dirty="0" smtClean="0"/>
              <a:t> </a:t>
            </a:r>
            <a:r>
              <a:rPr lang="en-US" altLang="ja-JP" sz="2400" dirty="0" smtClean="0">
                <a:sym typeface="Symbol" pitchFamily="18" charset="2"/>
              </a:rPr>
              <a:t></a:t>
            </a:r>
            <a:r>
              <a:rPr lang="en-US" altLang="ja-JP" sz="2400" dirty="0" smtClean="0"/>
              <a:t> </a:t>
            </a:r>
            <a:r>
              <a:rPr lang="en-US" altLang="ja-JP" sz="2400" i="1" dirty="0" smtClean="0"/>
              <a:t>V</a:t>
            </a:r>
            <a:r>
              <a:rPr lang="en-US" altLang="ja-JP" sz="2400" dirty="0" smtClean="0"/>
              <a:t> and </a:t>
            </a:r>
            <a:r>
              <a:rPr lang="en-US" altLang="ja-JP" sz="2400" i="1" dirty="0" smtClean="0"/>
              <a:t>E</a:t>
            </a:r>
            <a:r>
              <a:rPr lang="ja-JP" altLang="en-US" sz="2400" i="1" dirty="0" smtClean="0"/>
              <a:t>’</a:t>
            </a:r>
            <a:r>
              <a:rPr lang="en-US" altLang="ja-JP" sz="2400" dirty="0" smtClean="0"/>
              <a:t> </a:t>
            </a:r>
            <a:r>
              <a:rPr lang="en-US" altLang="ja-JP" sz="2400" dirty="0" smtClean="0">
                <a:sym typeface="Symbol" pitchFamily="18" charset="2"/>
              </a:rPr>
              <a:t> </a:t>
            </a:r>
            <a:r>
              <a:rPr lang="en-US" altLang="ja-JP" sz="2400" i="1" dirty="0" smtClean="0">
                <a:sym typeface="Symbol" pitchFamily="18" charset="2"/>
              </a:rPr>
              <a:t>E</a:t>
            </a:r>
            <a:endParaRPr lang="en-US" altLang="ja-JP" sz="2400" i="1" dirty="0" smtClean="0"/>
          </a:p>
          <a:p>
            <a:pPr eaLnBrk="1" hangingPunct="1">
              <a:lnSpc>
                <a:spcPct val="80000"/>
              </a:lnSpc>
            </a:pPr>
            <a:endParaRPr lang="en-US" altLang="ko-KR" sz="2400" dirty="0" smtClean="0"/>
          </a:p>
          <a:p>
            <a:pPr eaLnBrk="1" hangingPunct="1">
              <a:lnSpc>
                <a:spcPct val="80000"/>
              </a:lnSpc>
            </a:pPr>
            <a:r>
              <a:rPr lang="en-US" altLang="ko-KR" sz="2400" dirty="0" smtClean="0"/>
              <a:t>Graph properties:</a:t>
            </a:r>
          </a:p>
          <a:p>
            <a:pPr lvl="1" eaLnBrk="1" hangingPunct="1">
              <a:lnSpc>
                <a:spcPct val="80000"/>
              </a:lnSpc>
            </a:pPr>
            <a:r>
              <a:rPr lang="en-US" altLang="ko-KR" sz="2000" dirty="0" smtClean="0"/>
              <a:t>Node degree</a:t>
            </a:r>
          </a:p>
          <a:p>
            <a:pPr lvl="1" eaLnBrk="1" hangingPunct="1">
              <a:lnSpc>
                <a:spcPct val="80000"/>
              </a:lnSpc>
            </a:pPr>
            <a:r>
              <a:rPr lang="en-US" altLang="ko-KR" sz="2000" dirty="0" smtClean="0"/>
              <a:t>Directed vs. undirected</a:t>
            </a:r>
          </a:p>
          <a:p>
            <a:pPr lvl="1" eaLnBrk="1" hangingPunct="1">
              <a:lnSpc>
                <a:spcPct val="80000"/>
              </a:lnSpc>
            </a:pPr>
            <a:r>
              <a:rPr lang="en-US" altLang="ko-KR" sz="2000" dirty="0" smtClean="0"/>
              <a:t>Loops</a:t>
            </a:r>
          </a:p>
          <a:p>
            <a:pPr lvl="1" eaLnBrk="1" hangingPunct="1">
              <a:lnSpc>
                <a:spcPct val="80000"/>
              </a:lnSpc>
            </a:pPr>
            <a:r>
              <a:rPr lang="en-US" altLang="ko-KR" sz="2000" dirty="0" smtClean="0"/>
              <a:t>Paths</a:t>
            </a:r>
          </a:p>
          <a:p>
            <a:pPr lvl="1" eaLnBrk="1" hangingPunct="1">
              <a:lnSpc>
                <a:spcPct val="80000"/>
              </a:lnSpc>
            </a:pPr>
            <a:r>
              <a:rPr lang="en-US" altLang="ko-KR" sz="2000" dirty="0" smtClean="0"/>
              <a:t>Cyclic vs. acyclic</a:t>
            </a:r>
          </a:p>
          <a:p>
            <a:pPr lvl="1" eaLnBrk="1" hangingPunct="1">
              <a:lnSpc>
                <a:spcPct val="80000"/>
              </a:lnSpc>
            </a:pPr>
            <a:r>
              <a:rPr lang="en-US" altLang="ko-KR" sz="2000" dirty="0" smtClean="0"/>
              <a:t>Simple vs. </a:t>
            </a:r>
            <a:r>
              <a:rPr lang="en-US" altLang="ko-KR" sz="2000" dirty="0" err="1" smtClean="0"/>
              <a:t>multigraph</a:t>
            </a:r>
            <a:endParaRPr lang="en-US" altLang="ko-KR" sz="2000" dirty="0" smtClean="0"/>
          </a:p>
          <a:p>
            <a:pPr lvl="1" eaLnBrk="1" hangingPunct="1">
              <a:lnSpc>
                <a:spcPct val="80000"/>
              </a:lnSpc>
            </a:pPr>
            <a:r>
              <a:rPr lang="en-US" altLang="ko-KR" sz="2000" dirty="0" smtClean="0"/>
              <a:t>Complete</a:t>
            </a:r>
          </a:p>
          <a:p>
            <a:pPr lvl="1" eaLnBrk="1" hangingPunct="1">
              <a:lnSpc>
                <a:spcPct val="80000"/>
              </a:lnSpc>
            </a:pPr>
            <a:r>
              <a:rPr lang="en-US" altLang="ko-KR" sz="2000" dirty="0" smtClean="0"/>
              <a:t>Connected</a:t>
            </a:r>
          </a:p>
          <a:p>
            <a:pPr lvl="1" eaLnBrk="1" hangingPunct="1">
              <a:lnSpc>
                <a:spcPct val="80000"/>
              </a:lnSpc>
            </a:pPr>
            <a:r>
              <a:rPr lang="en-US" altLang="ko-KR" sz="2000" dirty="0" smtClean="0"/>
              <a:t>Bipartite</a:t>
            </a:r>
          </a:p>
          <a:p>
            <a:pPr eaLnBrk="1" hangingPunct="1">
              <a:lnSpc>
                <a:spcPct val="80000"/>
              </a:lnSpc>
            </a:pPr>
            <a:endParaRPr lang="en-US" altLang="ko-KR" sz="2400" dirty="0" smtClean="0"/>
          </a:p>
        </p:txBody>
      </p:sp>
      <p:pic>
        <p:nvPicPr>
          <p:cNvPr id="28675" name="Picture 5" descr="[grap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5400" y="3657600"/>
            <a:ext cx="571500"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6" name="Picture 7" descr="[grap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5334000"/>
            <a:ext cx="132397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7" name="Picture 9" descr="[grap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0800" y="4267200"/>
            <a:ext cx="571500"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직사각형 1"/>
          <p:cNvSpPr/>
          <p:nvPr/>
        </p:nvSpPr>
        <p:spPr>
          <a:xfrm>
            <a:off x="221804" y="6237312"/>
            <a:ext cx="6750496" cy="369332"/>
          </a:xfrm>
          <a:prstGeom prst="rect">
            <a:avLst/>
          </a:prstGeom>
        </p:spPr>
        <p:txBody>
          <a:bodyPr wrap="square">
            <a:spAutoFit/>
          </a:bodyPr>
          <a:lstStyle/>
          <a:p>
            <a:pPr>
              <a:buNone/>
            </a:pPr>
            <a:r>
              <a:rPr lang="en-US" altLang="ko-KR" sz="1800" dirty="0">
                <a:hlinkClick r:id="rId5"/>
              </a:rPr>
              <a:t>http://www.seas.gwu.edu/~simhaweb/cs177/networklecture</a:t>
            </a:r>
            <a:r>
              <a:rPr lang="en-US" altLang="ko-KR" sz="1800" dirty="0" smtClean="0">
                <a:hlinkClick r:id="rId5"/>
              </a:rPr>
              <a:t>/</a:t>
            </a:r>
            <a:r>
              <a:rPr lang="en-US" altLang="ko-KR" sz="1800" dirty="0" smtClean="0"/>
              <a:t> </a:t>
            </a:r>
            <a:endParaRPr lang="ko-KR" altLang="en-US" sz="1800" dirty="0"/>
          </a:p>
        </p:txBody>
      </p:sp>
    </p:spTree>
    <p:extLst>
      <p:ext uri="{BB962C8B-B14F-4D97-AF65-F5344CB8AC3E}">
        <p14:creationId xmlns:p14="http://schemas.microsoft.com/office/powerpoint/2010/main" val="152604060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defRPr/>
            </a:pPr>
            <a:r>
              <a:rPr lang="en-US" smtClean="0">
                <a:cs typeface="+mj-cs"/>
              </a:rPr>
              <a:t>Network measures</a:t>
            </a:r>
          </a:p>
        </p:txBody>
      </p:sp>
      <p:sp>
        <p:nvSpPr>
          <p:cNvPr id="18435" name="Rectangle 3"/>
          <p:cNvSpPr>
            <a:spLocks noGrp="1" noChangeArrowheads="1"/>
          </p:cNvSpPr>
          <p:nvPr>
            <p:ph idx="1"/>
          </p:nvPr>
        </p:nvSpPr>
        <p:spPr/>
        <p:txBody>
          <a:bodyPr/>
          <a:lstStyle/>
          <a:p>
            <a:pPr eaLnBrk="1" hangingPunct="1">
              <a:lnSpc>
                <a:spcPct val="90000"/>
              </a:lnSpc>
            </a:pPr>
            <a:r>
              <a:rPr lang="en-US" altLang="ko-KR" sz="2800" dirty="0" smtClean="0"/>
              <a:t>Degree </a:t>
            </a:r>
            <a:r>
              <a:rPr lang="en-US" altLang="ko-KR" sz="2800" i="1" dirty="0" err="1" smtClean="0"/>
              <a:t>k</a:t>
            </a:r>
            <a:r>
              <a:rPr lang="en-US" altLang="ko-KR" sz="2800" i="1" baseline="-25000" dirty="0" err="1" smtClean="0"/>
              <a:t>i</a:t>
            </a:r>
            <a:endParaRPr lang="en-US" altLang="ko-KR" sz="2800" dirty="0" smtClean="0"/>
          </a:p>
          <a:p>
            <a:pPr lvl="1" eaLnBrk="1" hangingPunct="1">
              <a:lnSpc>
                <a:spcPct val="90000"/>
              </a:lnSpc>
              <a:buFontTx/>
              <a:buNone/>
            </a:pPr>
            <a:r>
              <a:rPr lang="en-US" altLang="ko-KR" sz="2400" dirty="0" smtClean="0"/>
              <a:t>The number of edges involving node </a:t>
            </a:r>
            <a:r>
              <a:rPr lang="en-US" altLang="ko-KR" sz="2400" i="1" dirty="0" err="1" smtClean="0"/>
              <a:t>i</a:t>
            </a:r>
            <a:endParaRPr lang="en-US" altLang="ko-KR" sz="2400" dirty="0" smtClean="0"/>
          </a:p>
          <a:p>
            <a:pPr eaLnBrk="1" hangingPunct="1">
              <a:lnSpc>
                <a:spcPct val="90000"/>
              </a:lnSpc>
            </a:pPr>
            <a:r>
              <a:rPr lang="en-US" altLang="ko-KR" sz="2800" dirty="0" smtClean="0"/>
              <a:t>Degree distribution </a:t>
            </a:r>
            <a:r>
              <a:rPr lang="en-US" altLang="ko-KR" sz="2800" i="1" dirty="0" smtClean="0"/>
              <a:t>P</a:t>
            </a:r>
            <a:r>
              <a:rPr lang="en-US" altLang="ko-KR" sz="2800" dirty="0" smtClean="0"/>
              <a:t>(</a:t>
            </a:r>
            <a:r>
              <a:rPr lang="en-US" altLang="ko-KR" sz="2800" i="1" dirty="0" smtClean="0"/>
              <a:t>k</a:t>
            </a:r>
            <a:r>
              <a:rPr lang="en-US" altLang="ko-KR" sz="2800" dirty="0" smtClean="0"/>
              <a:t>)</a:t>
            </a:r>
          </a:p>
          <a:p>
            <a:pPr lvl="1" eaLnBrk="1" hangingPunct="1">
              <a:lnSpc>
                <a:spcPct val="90000"/>
              </a:lnSpc>
              <a:buFontTx/>
              <a:buNone/>
            </a:pPr>
            <a:r>
              <a:rPr lang="en-US" altLang="ko-KR" sz="2400" dirty="0" smtClean="0"/>
              <a:t>The probability (frequency) of nodes of degree </a:t>
            </a:r>
            <a:r>
              <a:rPr lang="en-US" altLang="ko-KR" sz="2400" i="1" dirty="0" smtClean="0"/>
              <a:t>k</a:t>
            </a:r>
            <a:endParaRPr lang="en-US" altLang="ko-KR" sz="2400" dirty="0" smtClean="0"/>
          </a:p>
          <a:p>
            <a:pPr eaLnBrk="1" hangingPunct="1">
              <a:lnSpc>
                <a:spcPct val="90000"/>
              </a:lnSpc>
            </a:pPr>
            <a:r>
              <a:rPr lang="en-US" altLang="ko-KR" sz="2800" dirty="0" smtClean="0"/>
              <a:t>Mean path length</a:t>
            </a:r>
          </a:p>
          <a:p>
            <a:pPr lvl="1" eaLnBrk="1" hangingPunct="1">
              <a:lnSpc>
                <a:spcPct val="90000"/>
              </a:lnSpc>
              <a:buFontTx/>
              <a:buNone/>
            </a:pPr>
            <a:r>
              <a:rPr lang="en-US" altLang="ko-KR" sz="2400" dirty="0" smtClean="0"/>
              <a:t>The avg. shortest path between all node pairs</a:t>
            </a:r>
          </a:p>
          <a:p>
            <a:pPr eaLnBrk="1" hangingPunct="1">
              <a:lnSpc>
                <a:spcPct val="90000"/>
              </a:lnSpc>
            </a:pPr>
            <a:r>
              <a:rPr lang="en-US" altLang="ko-KR" sz="2800" dirty="0" smtClean="0"/>
              <a:t>Network Diameter</a:t>
            </a:r>
          </a:p>
          <a:p>
            <a:pPr lvl="1" eaLnBrk="1" hangingPunct="1">
              <a:lnSpc>
                <a:spcPct val="90000"/>
              </a:lnSpc>
              <a:buFontTx/>
              <a:buNone/>
            </a:pPr>
            <a:r>
              <a:rPr lang="ja-JP" altLang="en-US" sz="2400" i="1" dirty="0" smtClean="0"/>
              <a:t>“</a:t>
            </a:r>
            <a:r>
              <a:rPr lang="en-US" altLang="ja-JP" sz="2400" i="1" dirty="0" smtClean="0"/>
              <a:t>The longest shortest path</a:t>
            </a:r>
            <a:r>
              <a:rPr lang="ja-JP" altLang="en-US" sz="2400" i="1" dirty="0" smtClean="0"/>
              <a:t>”</a:t>
            </a:r>
            <a:endParaRPr lang="en-US" altLang="ja-JP" sz="2400" i="1" dirty="0" smtClean="0"/>
          </a:p>
          <a:p>
            <a:pPr lvl="1" eaLnBrk="1" hangingPunct="1">
              <a:lnSpc>
                <a:spcPct val="90000"/>
              </a:lnSpc>
              <a:buFontTx/>
              <a:buNone/>
            </a:pPr>
            <a:endParaRPr lang="en-US" altLang="ko-KR" sz="2400" dirty="0" smtClean="0"/>
          </a:p>
          <a:p>
            <a:pPr eaLnBrk="1" hangingPunct="1">
              <a:lnSpc>
                <a:spcPct val="90000"/>
              </a:lnSpc>
            </a:pPr>
            <a:endParaRPr lang="en-US" altLang="ko-KR" sz="2800" dirty="0" smtClean="0"/>
          </a:p>
        </p:txBody>
      </p:sp>
      <p:sp>
        <p:nvSpPr>
          <p:cNvPr id="18436" name="Text Box 4"/>
          <p:cNvSpPr txBox="1">
            <a:spLocks noChangeArrowheads="1"/>
          </p:cNvSpPr>
          <p:nvPr/>
        </p:nvSpPr>
        <p:spPr bwMode="auto">
          <a:xfrm>
            <a:off x="152400" y="5301208"/>
            <a:ext cx="7696200" cy="831850"/>
          </a:xfrm>
          <a:prstGeom prst="rect">
            <a:avLst/>
          </a:prstGeom>
          <a:solidFill>
            <a:srgbClr val="C0C0C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None/>
              <a:defRPr/>
            </a:pPr>
            <a:r>
              <a:rPr lang="en-US" sz="2400" b="1" i="1" dirty="0">
                <a:latin typeface="Arial" charset="0"/>
                <a:ea typeface="ＭＳ Ｐゴシック" charset="0"/>
              </a:rPr>
              <a:t>How do the above definitions differ between undirected and directed networks?</a:t>
            </a:r>
          </a:p>
        </p:txBody>
      </p:sp>
      <p:sp>
        <p:nvSpPr>
          <p:cNvPr id="5" name="TextBox 4"/>
          <p:cNvSpPr txBox="1"/>
          <p:nvPr/>
        </p:nvSpPr>
        <p:spPr>
          <a:xfrm>
            <a:off x="35496" y="6372036"/>
            <a:ext cx="3835602" cy="369332"/>
          </a:xfrm>
          <a:prstGeom prst="rect">
            <a:avLst/>
          </a:prstGeom>
          <a:noFill/>
        </p:spPr>
        <p:txBody>
          <a:bodyPr wrap="none" rtlCol="0">
            <a:spAutoFit/>
          </a:bodyPr>
          <a:lstStyle/>
          <a:p>
            <a:pPr>
              <a:buNone/>
            </a:pPr>
            <a:r>
              <a:rPr lang="en-US" altLang="ko-KR" sz="1800" dirty="0" err="1" smtClean="0">
                <a:latin typeface="+mn-lt"/>
                <a:hlinkClick r:id="rId2" action="ppaction://hlinkfile"/>
              </a:rPr>
              <a:t>Barabasi</a:t>
            </a:r>
            <a:r>
              <a:rPr lang="en-US" altLang="ko-KR" sz="1800" b="0" dirty="0" smtClean="0">
                <a:latin typeface="+mn-lt"/>
                <a:hlinkClick r:id="rId2" action="ppaction://hlinkfile"/>
              </a:rPr>
              <a:t> &amp; </a:t>
            </a:r>
            <a:r>
              <a:rPr lang="en-US" altLang="ko-KR" sz="1800" b="0" dirty="0" err="1" smtClean="0">
                <a:latin typeface="+mn-lt"/>
                <a:hlinkClick r:id="rId2" action="ppaction://hlinkfile"/>
              </a:rPr>
              <a:t>Oltvai</a:t>
            </a:r>
            <a:r>
              <a:rPr lang="en-US" altLang="ko-KR" sz="1800" b="0" dirty="0" smtClean="0">
                <a:latin typeface="+mn-lt"/>
                <a:hlinkClick r:id="rId2" action="ppaction://hlinkfile"/>
              </a:rPr>
              <a:t>, NRG, 5:101 (2004)</a:t>
            </a:r>
            <a:endParaRPr lang="ko-KR" altLang="en-US" sz="1800" b="0" dirty="0">
              <a:latin typeface="+mn-lt"/>
            </a:endParaRPr>
          </a:p>
        </p:txBody>
      </p:sp>
    </p:spTree>
    <p:extLst>
      <p:ext uri="{BB962C8B-B14F-4D97-AF65-F5344CB8AC3E}">
        <p14:creationId xmlns:p14="http://schemas.microsoft.com/office/powerpoint/2010/main" val="81641128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0" y="9525"/>
            <a:ext cx="6313488" cy="678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6629" name="Text Box 5"/>
          <p:cNvSpPr txBox="1">
            <a:spLocks noChangeArrowheads="1"/>
          </p:cNvSpPr>
          <p:nvPr/>
        </p:nvSpPr>
        <p:spPr bwMode="auto">
          <a:xfrm>
            <a:off x="152400" y="685800"/>
            <a:ext cx="2438400"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latinLnBrk="0">
              <a:buNone/>
              <a:defRPr/>
            </a:pPr>
            <a:r>
              <a:rPr lang="en-US" sz="2000" b="1" i="1" dirty="0">
                <a:latin typeface="Arial" charset="0"/>
                <a:ea typeface="ＭＳ Ｐゴシック" charset="0"/>
                <a:cs typeface="ＭＳ Ｐゴシック" charset="0"/>
              </a:rPr>
              <a:t>WHAT DOES SCALE FREE REALLY MEAN, ANYWAY?</a:t>
            </a:r>
          </a:p>
        </p:txBody>
      </p:sp>
      <p:sp>
        <p:nvSpPr>
          <p:cNvPr id="26630" name="Text Box 6"/>
          <p:cNvSpPr txBox="1">
            <a:spLocks noChangeArrowheads="1"/>
          </p:cNvSpPr>
          <p:nvPr/>
        </p:nvSpPr>
        <p:spPr bwMode="auto">
          <a:xfrm>
            <a:off x="152400" y="2667000"/>
            <a:ext cx="24384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buNone/>
              <a:defRPr/>
            </a:pPr>
            <a:r>
              <a:rPr lang="en-US" sz="2000" b="1" i="1" dirty="0">
                <a:latin typeface="Arial" charset="0"/>
                <a:ea typeface="ＭＳ Ｐゴシック" charset="0"/>
                <a:cs typeface="ＭＳ Ｐゴシック" charset="0"/>
              </a:rPr>
              <a:t>P(k) is probability of each degree k</a:t>
            </a:r>
          </a:p>
        </p:txBody>
      </p:sp>
      <p:sp>
        <p:nvSpPr>
          <p:cNvPr id="26631" name="Text Box 7"/>
          <p:cNvSpPr txBox="1">
            <a:spLocks noChangeArrowheads="1"/>
          </p:cNvSpPr>
          <p:nvPr/>
        </p:nvSpPr>
        <p:spPr bwMode="auto">
          <a:xfrm>
            <a:off x="152400" y="3733800"/>
            <a:ext cx="24384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buNone/>
            </a:pPr>
            <a:r>
              <a:rPr lang="en-US" altLang="ko-KR" b="1" i="1" dirty="0"/>
              <a:t>For scale free:</a:t>
            </a:r>
            <a:r>
              <a:rPr lang="en-US" altLang="ko-KR" sz="3200" b="1" i="1" dirty="0"/>
              <a:t> P(k) ~ k</a:t>
            </a:r>
            <a:r>
              <a:rPr lang="en-US" altLang="ko-KR" sz="3200" b="1" i="1" baseline="30000" dirty="0">
                <a:latin typeface="Symbol" pitchFamily="18" charset="2"/>
              </a:rPr>
              <a:t>-g</a:t>
            </a:r>
            <a:endParaRPr lang="en-US" altLang="ko-KR" sz="3200" b="1" i="1" dirty="0">
              <a:latin typeface="Symbol" pitchFamily="18" charset="2"/>
            </a:endParaRPr>
          </a:p>
        </p:txBody>
      </p:sp>
      <p:sp>
        <p:nvSpPr>
          <p:cNvPr id="26633" name="Text Box 9"/>
          <p:cNvSpPr txBox="1">
            <a:spLocks noChangeArrowheads="1"/>
          </p:cNvSpPr>
          <p:nvPr/>
        </p:nvSpPr>
        <p:spPr bwMode="auto">
          <a:xfrm>
            <a:off x="152400" y="5410200"/>
            <a:ext cx="24384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buNone/>
              <a:defRPr/>
            </a:pPr>
            <a:r>
              <a:rPr lang="en-US" sz="2000" b="1" i="1" dirty="0">
                <a:latin typeface="Arial" charset="0"/>
                <a:ea typeface="ＭＳ Ｐゴシック" charset="0"/>
                <a:cs typeface="ＭＳ Ｐゴシック" charset="0"/>
              </a:rPr>
              <a:t>What happens for small vs. large </a:t>
            </a:r>
            <a:r>
              <a:rPr lang="en-US" sz="2400" b="1" i="1" dirty="0">
                <a:latin typeface="Symbol" charset="0"/>
                <a:ea typeface="ＭＳ Ｐゴシック" charset="0"/>
                <a:cs typeface="ＭＳ Ｐゴシック" charset="0"/>
              </a:rPr>
              <a:t>g</a:t>
            </a:r>
            <a:r>
              <a:rPr lang="en-US" sz="2000" b="1" i="1" dirty="0">
                <a:latin typeface="Arial" charset="0"/>
                <a:ea typeface="ＭＳ Ｐゴシック" charset="0"/>
                <a:cs typeface="ＭＳ Ｐゴシック" charset="0"/>
              </a:rPr>
              <a:t>?</a:t>
            </a:r>
          </a:p>
        </p:txBody>
      </p:sp>
    </p:spTree>
    <p:extLst>
      <p:ext uri="{BB962C8B-B14F-4D97-AF65-F5344CB8AC3E}">
        <p14:creationId xmlns:p14="http://schemas.microsoft.com/office/powerpoint/2010/main" val="153670684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a:defRPr/>
            </a:pPr>
            <a:r>
              <a:rPr lang="en-US" sz="4000" dirty="0" smtClean="0"/>
              <a:t>Random </a:t>
            </a:r>
            <a:r>
              <a:rPr lang="en-US" sz="4000" dirty="0" err="1" smtClean="0"/>
              <a:t>vs</a:t>
            </a:r>
            <a:r>
              <a:rPr lang="en-US" sz="4000" dirty="0" smtClean="0"/>
              <a:t> Preferential Attachment</a:t>
            </a:r>
            <a:endParaRPr lang="en-US" sz="4000" dirty="0"/>
          </a:p>
        </p:txBody>
      </p:sp>
      <p:sp>
        <p:nvSpPr>
          <p:cNvPr id="28676" name="Rectangle 4"/>
          <p:cNvSpPr>
            <a:spLocks noGrp="1" noChangeArrowheads="1"/>
          </p:cNvSpPr>
          <p:nvPr>
            <p:ph type="body" sz="half" idx="1"/>
          </p:nvPr>
        </p:nvSpPr>
        <p:spPr>
          <a:xfrm>
            <a:off x="457200" y="1447800"/>
            <a:ext cx="8229600" cy="4525963"/>
          </a:xfrm>
        </p:spPr>
        <p:txBody>
          <a:bodyPr/>
          <a:lstStyle/>
          <a:p>
            <a:r>
              <a:rPr lang="en-US" altLang="ko-KR" sz="2800" dirty="0" err="1" smtClean="0"/>
              <a:t>Erdos-Renyi</a:t>
            </a:r>
            <a:endParaRPr lang="en-US" altLang="ko-KR" sz="2800" dirty="0" smtClean="0"/>
          </a:p>
          <a:p>
            <a:pPr lvl="1">
              <a:buFontTx/>
              <a:buNone/>
            </a:pPr>
            <a:r>
              <a:rPr lang="en-US" altLang="ko-KR" sz="2400" dirty="0" smtClean="0"/>
              <a:t>	Start with </a:t>
            </a:r>
            <a:r>
              <a:rPr lang="en-US" altLang="ko-KR" sz="2400" i="1" dirty="0" smtClean="0"/>
              <a:t>N</a:t>
            </a:r>
            <a:r>
              <a:rPr lang="en-US" altLang="ko-KR" sz="2400" dirty="0" smtClean="0"/>
              <a:t> nodes and connect each pair with equal probability </a:t>
            </a:r>
            <a:r>
              <a:rPr lang="en-US" altLang="ko-KR" sz="2400" i="1" dirty="0" smtClean="0"/>
              <a:t>p</a:t>
            </a:r>
          </a:p>
          <a:p>
            <a:pPr lvl="1">
              <a:buFontTx/>
              <a:buNone/>
            </a:pPr>
            <a:endParaRPr lang="en-US" altLang="ko-KR" sz="2400" dirty="0" smtClean="0"/>
          </a:p>
          <a:p>
            <a:r>
              <a:rPr lang="en-US" altLang="ko-KR" sz="2800" dirty="0" smtClean="0"/>
              <a:t>Scale-free</a:t>
            </a:r>
          </a:p>
          <a:p>
            <a:pPr lvl="1">
              <a:buFontTx/>
              <a:buNone/>
            </a:pPr>
            <a:r>
              <a:rPr lang="en-US" altLang="ko-KR" sz="2400" dirty="0" smtClean="0"/>
              <a:t>	Add nodes incrementally. New nodes connect to each existing node </a:t>
            </a:r>
            <a:r>
              <a:rPr lang="en-US" altLang="ko-KR" sz="2400" i="1" dirty="0" smtClean="0"/>
              <a:t>I</a:t>
            </a:r>
            <a:r>
              <a:rPr lang="en-US" altLang="ko-KR" sz="2400" dirty="0" smtClean="0"/>
              <a:t> with probability proportional to its degree: </a:t>
            </a:r>
            <a:br>
              <a:rPr lang="en-US" altLang="ko-KR" sz="2400" dirty="0" smtClean="0"/>
            </a:br>
            <a:endParaRPr lang="en-US" altLang="ko-KR" sz="2400" dirty="0" smtClean="0"/>
          </a:p>
          <a:p>
            <a:pPr lvl="1">
              <a:buFontTx/>
              <a:buNone/>
            </a:pPr>
            <a:endParaRPr lang="en-US" altLang="ko-KR" sz="2400" dirty="0" smtClean="0"/>
          </a:p>
          <a:p>
            <a:pPr lvl="1">
              <a:buFontTx/>
              <a:buNone/>
            </a:pPr>
            <a:endParaRPr lang="en-US" altLang="ko-KR" sz="2400" dirty="0" smtClean="0"/>
          </a:p>
          <a:p>
            <a:pPr lvl="1">
              <a:buFontTx/>
              <a:buNone/>
            </a:pPr>
            <a:endParaRPr lang="en-US" altLang="ko-KR" sz="2400" dirty="0" smtClean="0"/>
          </a:p>
        </p:txBody>
      </p:sp>
      <p:graphicFrame>
        <p:nvGraphicFramePr>
          <p:cNvPr id="28677" name="Object 5"/>
          <p:cNvGraphicFramePr>
            <a:graphicFrameLocks noGrp="1" noChangeAspect="1"/>
          </p:cNvGraphicFramePr>
          <p:nvPr>
            <p:ph sz="half" idx="2"/>
          </p:nvPr>
        </p:nvGraphicFramePr>
        <p:xfrm>
          <a:off x="2667000" y="4495800"/>
          <a:ext cx="1039813" cy="1408113"/>
        </p:xfrm>
        <a:graphic>
          <a:graphicData uri="http://schemas.openxmlformats.org/presentationml/2006/ole">
            <mc:AlternateContent xmlns:mc="http://schemas.openxmlformats.org/markup-compatibility/2006">
              <mc:Choice xmlns:v="urn:schemas-microsoft-com:vml" Requires="v">
                <p:oleObj spid="_x0000_s2128" name="Equation" r:id="rId3" imgW="393529" imgH="533169" progId="Equation.3">
                  <p:embed/>
                </p:oleObj>
              </mc:Choice>
              <mc:Fallback>
                <p:oleObj name="Equation" r:id="rId3" imgW="393529" imgH="533169"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4495800"/>
                        <a:ext cx="1039813" cy="1408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28679" name="Text Box 7"/>
          <p:cNvSpPr txBox="1">
            <a:spLocks noChangeArrowheads="1"/>
          </p:cNvSpPr>
          <p:nvPr/>
        </p:nvSpPr>
        <p:spPr bwMode="auto">
          <a:xfrm>
            <a:off x="914400" y="5943600"/>
            <a:ext cx="77724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50000"/>
              </a:spcBef>
              <a:buNone/>
            </a:pPr>
            <a:r>
              <a:rPr lang="en-US" altLang="ko-KR" dirty="0"/>
              <a:t>Scale-free networks have small avg. path lengths </a:t>
            </a:r>
            <a:br>
              <a:rPr lang="en-US" altLang="ko-KR" dirty="0"/>
            </a:br>
            <a:r>
              <a:rPr lang="en-US" altLang="ko-KR" dirty="0"/>
              <a:t>~ log (log </a:t>
            </a:r>
            <a:r>
              <a:rPr lang="en-US" altLang="ko-KR" i="1" dirty="0"/>
              <a:t>N</a:t>
            </a:r>
            <a:r>
              <a:rPr lang="en-US" altLang="ko-KR" dirty="0"/>
              <a:t>)– this is called the </a:t>
            </a:r>
            <a:r>
              <a:rPr lang="ja-JP" altLang="en-US" dirty="0"/>
              <a:t>‘</a:t>
            </a:r>
            <a:r>
              <a:rPr lang="en-US" altLang="ja-JP" dirty="0"/>
              <a:t>small world</a:t>
            </a:r>
            <a:r>
              <a:rPr lang="ja-JP" altLang="en-US" dirty="0"/>
              <a:t>’</a:t>
            </a:r>
            <a:r>
              <a:rPr lang="en-US" altLang="ja-JP" dirty="0"/>
              <a:t> effect</a:t>
            </a:r>
            <a:endParaRPr lang="en-US" altLang="ko-KR" dirty="0"/>
          </a:p>
        </p:txBody>
      </p:sp>
    </p:spTree>
    <p:extLst>
      <p:ext uri="{BB962C8B-B14F-4D97-AF65-F5344CB8AC3E}">
        <p14:creationId xmlns:p14="http://schemas.microsoft.com/office/powerpoint/2010/main" val="18905936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67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8676">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8676">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8676">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867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86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build="p"/>
      <p:bldP spid="2867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4"/>
          <p:cNvSpPr>
            <a:spLocks noGrp="1"/>
          </p:cNvSpPr>
          <p:nvPr>
            <p:ph type="title"/>
          </p:nvPr>
        </p:nvSpPr>
        <p:spPr/>
        <p:txBody>
          <a:bodyPr/>
          <a:lstStyle/>
          <a:p>
            <a:r>
              <a:rPr lang="en-US" altLang="ko-KR" dirty="0"/>
              <a:t>Error and attack </a:t>
            </a:r>
            <a:r>
              <a:rPr lang="en-US" altLang="ko-KR" dirty="0" smtClean="0"/>
              <a:t>tolerance</a:t>
            </a:r>
            <a:endParaRPr lang="ko-KR" altLang="en-US" dirty="0"/>
          </a:p>
        </p:txBody>
      </p:sp>
      <p:sp>
        <p:nvSpPr>
          <p:cNvPr id="6" name="내용 개체 틀 5"/>
          <p:cNvSpPr>
            <a:spLocks noGrp="1"/>
          </p:cNvSpPr>
          <p:nvPr>
            <p:ph idx="1"/>
          </p:nvPr>
        </p:nvSpPr>
        <p:spPr/>
        <p:txBody>
          <a:bodyPr/>
          <a:lstStyle/>
          <a:p>
            <a:endParaRPr lang="ko-KR" altLang="en-US"/>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78211" y="1484784"/>
            <a:ext cx="3929236" cy="4565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2564904"/>
            <a:ext cx="4463244" cy="259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35496" y="6372036"/>
            <a:ext cx="4014048" cy="369332"/>
          </a:xfrm>
          <a:prstGeom prst="rect">
            <a:avLst/>
          </a:prstGeom>
          <a:noFill/>
        </p:spPr>
        <p:txBody>
          <a:bodyPr wrap="none" rtlCol="0">
            <a:spAutoFit/>
          </a:bodyPr>
          <a:lstStyle/>
          <a:p>
            <a:pPr>
              <a:buNone/>
            </a:pPr>
            <a:r>
              <a:rPr lang="en-US" altLang="ko-KR" sz="1800" b="0" dirty="0" smtClean="0">
                <a:latin typeface="+mn-lt"/>
                <a:hlinkClick r:id="rId4" action="ppaction://hlinkfile"/>
              </a:rPr>
              <a:t>R. Albert et al., Nature, 406:378 (2000)</a:t>
            </a:r>
            <a:endParaRPr lang="ko-KR" altLang="en-US" sz="1800" b="0" dirty="0">
              <a:latin typeface="+mn-lt"/>
            </a:endParaRPr>
          </a:p>
        </p:txBody>
      </p:sp>
    </p:spTree>
    <p:extLst>
      <p:ext uri="{BB962C8B-B14F-4D97-AF65-F5344CB8AC3E}">
        <p14:creationId xmlns:p14="http://schemas.microsoft.com/office/powerpoint/2010/main" val="369652759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Clustering coefficient</a:t>
            </a:r>
            <a:endParaRPr lang="ko-KR" altLang="en-US" dirty="0"/>
          </a:p>
        </p:txBody>
      </p:sp>
      <p:sp>
        <p:nvSpPr>
          <p:cNvPr id="3" name="내용 개체 틀 2"/>
          <p:cNvSpPr>
            <a:spLocks noGrp="1"/>
          </p:cNvSpPr>
          <p:nvPr>
            <p:ph idx="1"/>
          </p:nvPr>
        </p:nvSpPr>
        <p:spPr>
          <a:xfrm>
            <a:off x="457200" y="1600201"/>
            <a:ext cx="8229600" cy="1684784"/>
          </a:xfrm>
        </p:spPr>
        <p:txBody>
          <a:bodyPr>
            <a:normAutofit fontScale="77500" lnSpcReduction="20000"/>
          </a:bodyPr>
          <a:lstStyle/>
          <a:p>
            <a:r>
              <a:rPr lang="en-US" altLang="ko-KR" dirty="0"/>
              <a:t>The density of the network surrounding node </a:t>
            </a:r>
            <a:r>
              <a:rPr lang="en-US" altLang="ko-KR" i="1" dirty="0" err="1" smtClean="0"/>
              <a:t>i</a:t>
            </a:r>
            <a:r>
              <a:rPr lang="en-US" altLang="ko-KR" dirty="0" smtClean="0"/>
              <a:t>, </a:t>
            </a:r>
            <a:r>
              <a:rPr lang="en-US" altLang="ko-KR" dirty="0"/>
              <a:t>characterized as the number of triangles through </a:t>
            </a:r>
            <a:r>
              <a:rPr lang="en-US" altLang="ko-KR" i="1" dirty="0" err="1"/>
              <a:t>i</a:t>
            </a:r>
            <a:r>
              <a:rPr lang="en-US" altLang="ko-KR" dirty="0" smtClean="0"/>
              <a:t>.</a:t>
            </a:r>
          </a:p>
          <a:p>
            <a:r>
              <a:rPr lang="en-US" altLang="ko-KR" dirty="0" smtClean="0"/>
              <a:t>Related </a:t>
            </a:r>
            <a:r>
              <a:rPr lang="en-US" altLang="ko-KR" dirty="0"/>
              <a:t>to network </a:t>
            </a:r>
            <a:r>
              <a:rPr lang="en-US" altLang="ko-KR" dirty="0" smtClean="0"/>
              <a:t>modularity</a:t>
            </a:r>
          </a:p>
          <a:p>
            <a:r>
              <a:rPr lang="en-US" altLang="ko-KR" i="1" dirty="0"/>
              <a:t>C</a:t>
            </a:r>
            <a:r>
              <a:rPr lang="en-US" altLang="ko-KR" dirty="0"/>
              <a:t>(</a:t>
            </a:r>
            <a:r>
              <a:rPr lang="en-US" altLang="ko-KR" i="1" dirty="0"/>
              <a:t>k</a:t>
            </a:r>
            <a:r>
              <a:rPr lang="en-US" altLang="ko-KR" dirty="0"/>
              <a:t>) = avg. clustering coefficient for nodes of degree </a:t>
            </a:r>
            <a:r>
              <a:rPr lang="en-US" altLang="ko-KR" i="1" dirty="0"/>
              <a:t>k</a:t>
            </a:r>
          </a:p>
          <a:p>
            <a:endParaRPr lang="en-US" altLang="ko-KR" dirty="0" smtClean="0"/>
          </a:p>
          <a:p>
            <a:endParaRPr lang="ko-KR" altLang="en-US" dirty="0"/>
          </a:p>
        </p:txBody>
      </p:sp>
      <p:graphicFrame>
        <p:nvGraphicFramePr>
          <p:cNvPr id="5" name="Object 4"/>
          <p:cNvGraphicFramePr>
            <a:graphicFrameLocks noChangeAspect="1"/>
          </p:cNvGraphicFramePr>
          <p:nvPr>
            <p:extLst>
              <p:ext uri="{D42A27DB-BD31-4B8C-83A1-F6EECF244321}">
                <p14:modId xmlns:p14="http://schemas.microsoft.com/office/powerpoint/2010/main" val="844743578"/>
              </p:ext>
            </p:extLst>
          </p:nvPr>
        </p:nvGraphicFramePr>
        <p:xfrm>
          <a:off x="5280124" y="3808871"/>
          <a:ext cx="2100188" cy="1060289"/>
        </p:xfrm>
        <a:graphic>
          <a:graphicData uri="http://schemas.openxmlformats.org/presentationml/2006/ole">
            <mc:AlternateContent xmlns:mc="http://schemas.openxmlformats.org/markup-compatibility/2006">
              <mc:Choice xmlns:v="urn:schemas-microsoft-com:vml" Requires="v">
                <p:oleObj spid="_x0000_s8232" name="Equation" r:id="rId3" imgW="1308100" imgH="660400" progId="Equation.3">
                  <p:embed/>
                </p:oleObj>
              </mc:Choice>
              <mc:Fallback>
                <p:oleObj name="Equation" r:id="rId3" imgW="1308100" imgH="6604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80124" y="3808871"/>
                        <a:ext cx="2100188" cy="1060289"/>
                      </a:xfrm>
                      <a:prstGeom prst="rect">
                        <a:avLst/>
                      </a:prstGeom>
                      <a:noFill/>
                      <a:ln>
                        <a:noFill/>
                      </a:ln>
                      <a:effectLst/>
                      <a:extLst/>
                    </p:spPr>
                  </p:pic>
                </p:oleObj>
              </mc:Fallback>
            </mc:AlternateContent>
          </a:graphicData>
        </a:graphic>
      </p:graphicFrame>
      <p:sp>
        <p:nvSpPr>
          <p:cNvPr id="6" name="Text Box 6"/>
          <p:cNvSpPr txBox="1">
            <a:spLocks noChangeArrowheads="1"/>
          </p:cNvSpPr>
          <p:nvPr/>
        </p:nvSpPr>
        <p:spPr bwMode="auto">
          <a:xfrm>
            <a:off x="2980928" y="5589240"/>
            <a:ext cx="27432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50000"/>
              </a:spcBef>
              <a:buNone/>
            </a:pPr>
            <a:r>
              <a:rPr lang="en-US" altLang="ko-KR" dirty="0"/>
              <a:t>The combination </a:t>
            </a:r>
            <a:r>
              <a:rPr lang="ja-JP" altLang="en-US" i="1" dirty="0"/>
              <a:t>“</a:t>
            </a:r>
            <a:r>
              <a:rPr lang="en-US" altLang="ja-JP" i="1" dirty="0"/>
              <a:t>k</a:t>
            </a:r>
            <a:r>
              <a:rPr lang="en-US" altLang="ja-JP" dirty="0"/>
              <a:t> choose 2</a:t>
            </a:r>
            <a:r>
              <a:rPr lang="ja-JP" altLang="en-US" dirty="0"/>
              <a:t>”</a:t>
            </a:r>
            <a:endParaRPr lang="en-US" altLang="ko-KR" dirty="0"/>
          </a:p>
        </p:txBody>
      </p:sp>
      <p:sp>
        <p:nvSpPr>
          <p:cNvPr id="7" name="Line 7"/>
          <p:cNvSpPr>
            <a:spLocks noChangeShapeType="1"/>
          </p:cNvSpPr>
          <p:nvPr/>
        </p:nvSpPr>
        <p:spPr bwMode="auto">
          <a:xfrm flipV="1">
            <a:off x="4352528" y="4800600"/>
            <a:ext cx="1371600" cy="860648"/>
          </a:xfrm>
          <a:prstGeom prst="line">
            <a:avLst/>
          </a:prstGeom>
          <a:noFill/>
          <a:ln w="25400">
            <a:solidFill>
              <a:schemeClr val="tx1"/>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latin typeface="Arial" charset="0"/>
              <a:ea typeface="ＭＳ Ｐゴシック" charset="0"/>
            </a:endParaRPr>
          </a:p>
        </p:txBody>
      </p:sp>
      <p:sp>
        <p:nvSpPr>
          <p:cNvPr id="8" name="Text Box 8"/>
          <p:cNvSpPr txBox="1">
            <a:spLocks noChangeArrowheads="1"/>
          </p:cNvSpPr>
          <p:nvPr/>
        </p:nvSpPr>
        <p:spPr bwMode="auto">
          <a:xfrm>
            <a:off x="2483768" y="3174067"/>
            <a:ext cx="28194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50000"/>
              </a:spcBef>
              <a:buNone/>
            </a:pPr>
            <a:r>
              <a:rPr lang="en-US" altLang="ko-KR" dirty="0"/>
              <a:t># edges between node </a:t>
            </a:r>
            <a:r>
              <a:rPr lang="en-US" altLang="ko-KR" i="1" dirty="0" smtClean="0"/>
              <a:t>I</a:t>
            </a:r>
            <a:r>
              <a:rPr lang="ja-JP" altLang="en-US" dirty="0" smtClean="0"/>
              <a:t>’</a:t>
            </a:r>
            <a:r>
              <a:rPr lang="en-US" altLang="ja-JP" dirty="0"/>
              <a:t>s neighbors</a:t>
            </a:r>
            <a:endParaRPr lang="en-US" altLang="ko-KR" dirty="0"/>
          </a:p>
        </p:txBody>
      </p:sp>
      <p:sp>
        <p:nvSpPr>
          <p:cNvPr id="9" name="Line 9"/>
          <p:cNvSpPr>
            <a:spLocks noChangeShapeType="1"/>
          </p:cNvSpPr>
          <p:nvPr/>
        </p:nvSpPr>
        <p:spPr bwMode="auto">
          <a:xfrm>
            <a:off x="5292080" y="3657600"/>
            <a:ext cx="584448" cy="228600"/>
          </a:xfrm>
          <a:prstGeom prst="line">
            <a:avLst/>
          </a:prstGeom>
          <a:noFill/>
          <a:ln w="25400">
            <a:solidFill>
              <a:schemeClr val="tx1"/>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latin typeface="Arial" charset="0"/>
              <a:ea typeface="ＭＳ Ｐゴシック" charset="0"/>
            </a:endParaRPr>
          </a:p>
        </p:txBody>
      </p:sp>
      <p:sp>
        <p:nvSpPr>
          <p:cNvPr id="10" name="Line 10"/>
          <p:cNvSpPr>
            <a:spLocks noChangeShapeType="1"/>
          </p:cNvSpPr>
          <p:nvPr/>
        </p:nvSpPr>
        <p:spPr bwMode="auto">
          <a:xfrm flipV="1">
            <a:off x="4909268" y="4324081"/>
            <a:ext cx="990600" cy="457200"/>
          </a:xfrm>
          <a:prstGeom prst="line">
            <a:avLst/>
          </a:prstGeom>
          <a:noFill/>
          <a:ln w="25400">
            <a:solidFill>
              <a:schemeClr val="tx1"/>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latin typeface="Arial" charset="0"/>
              <a:ea typeface="ＭＳ Ｐゴシック" charset="0"/>
            </a:endParaRPr>
          </a:p>
        </p:txBody>
      </p:sp>
      <p:sp>
        <p:nvSpPr>
          <p:cNvPr id="11" name="Text Box 11"/>
          <p:cNvSpPr txBox="1">
            <a:spLocks noChangeArrowheads="1"/>
          </p:cNvSpPr>
          <p:nvPr/>
        </p:nvSpPr>
        <p:spPr bwMode="auto">
          <a:xfrm>
            <a:off x="2166068" y="4607416"/>
            <a:ext cx="2743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spcBef>
                <a:spcPct val="50000"/>
              </a:spcBef>
              <a:buNone/>
            </a:pPr>
            <a:r>
              <a:rPr lang="en-US" altLang="ko-KR" i="1" dirty="0"/>
              <a:t>#</a:t>
            </a:r>
            <a:r>
              <a:rPr lang="en-US" altLang="ko-KR" dirty="0"/>
              <a:t> of neighbors of </a:t>
            </a:r>
            <a:r>
              <a:rPr lang="en-US" altLang="ko-KR" i="1" dirty="0"/>
              <a:t>I</a:t>
            </a:r>
            <a:endParaRPr lang="en-US" altLang="ko-KR" dirty="0"/>
          </a:p>
        </p:txBody>
      </p:sp>
    </p:spTree>
    <p:extLst>
      <p:ext uri="{BB962C8B-B14F-4D97-AF65-F5344CB8AC3E}">
        <p14:creationId xmlns:p14="http://schemas.microsoft.com/office/powerpoint/2010/main" val="159179265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Clustering</a:t>
            </a:r>
            <a:endParaRPr lang="ko-KR" altLang="en-US" dirty="0"/>
          </a:p>
        </p:txBody>
      </p:sp>
      <p:sp>
        <p:nvSpPr>
          <p:cNvPr id="3" name="내용 개체 틀 2"/>
          <p:cNvSpPr>
            <a:spLocks noGrp="1"/>
          </p:cNvSpPr>
          <p:nvPr>
            <p:ph idx="1"/>
          </p:nvPr>
        </p:nvSpPr>
        <p:spPr/>
        <p:txBody>
          <a:bodyPr/>
          <a:lstStyle/>
          <a:p>
            <a:endParaRPr lang="ko-KR" altLang="en-US"/>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1" y="1412777"/>
            <a:ext cx="6192688" cy="53206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43350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Papers</a:t>
            </a:r>
            <a:endParaRPr lang="ko-KR" altLang="en-US" dirty="0"/>
          </a:p>
        </p:txBody>
      </p:sp>
      <p:sp>
        <p:nvSpPr>
          <p:cNvPr id="3" name="내용 개체 틀 2"/>
          <p:cNvSpPr>
            <a:spLocks noGrp="1"/>
          </p:cNvSpPr>
          <p:nvPr>
            <p:ph idx="1"/>
          </p:nvPr>
        </p:nvSpPr>
        <p:spPr/>
        <p:txBody>
          <a:bodyPr>
            <a:normAutofit fontScale="70000" lnSpcReduction="20000"/>
          </a:bodyPr>
          <a:lstStyle/>
          <a:p>
            <a:r>
              <a:rPr lang="en-US" altLang="ko-KR" dirty="0" smtClean="0">
                <a:hlinkClick r:id="rId2" action="ppaction://hlinkfile"/>
              </a:rPr>
              <a:t>M. Vidal, et al., “</a:t>
            </a:r>
            <a:r>
              <a:rPr lang="en-US" altLang="ko-KR" dirty="0" err="1" smtClean="0">
                <a:hlinkClick r:id="rId2" action="ppaction://hlinkfile"/>
              </a:rPr>
              <a:t>Interactome</a:t>
            </a:r>
            <a:r>
              <a:rPr lang="en-US" altLang="ko-KR" dirty="0" smtClean="0">
                <a:hlinkClick r:id="rId2" action="ppaction://hlinkfile"/>
              </a:rPr>
              <a:t> Networks and Human Disease”, Cell, 144:986 (2011)</a:t>
            </a:r>
            <a:endParaRPr lang="en-US" altLang="ko-KR" dirty="0" smtClean="0"/>
          </a:p>
          <a:p>
            <a:r>
              <a:rPr lang="en-US" altLang="ko-KR" dirty="0" smtClean="0">
                <a:hlinkClick r:id="rId3" action="ppaction://hlinkfile"/>
              </a:rPr>
              <a:t>A-L. </a:t>
            </a:r>
            <a:r>
              <a:rPr lang="en-US" altLang="ko-KR" dirty="0" err="1" smtClean="0">
                <a:hlinkClick r:id="rId3" action="ppaction://hlinkfile"/>
              </a:rPr>
              <a:t>Barabasi</a:t>
            </a:r>
            <a:r>
              <a:rPr lang="en-US" altLang="ko-KR" dirty="0" smtClean="0">
                <a:hlinkClick r:id="rId3" action="ppaction://hlinkfile"/>
              </a:rPr>
              <a:t>, et al, “Network </a:t>
            </a:r>
            <a:r>
              <a:rPr lang="en-US" altLang="ko-KR" dirty="0">
                <a:hlinkClick r:id="rId3" action="ppaction://hlinkfile"/>
              </a:rPr>
              <a:t>medicine: a </a:t>
            </a:r>
            <a:r>
              <a:rPr lang="en-US" altLang="ko-KR" dirty="0" smtClean="0">
                <a:hlinkClick r:id="rId3" action="ppaction://hlinkfile"/>
              </a:rPr>
              <a:t>network-based approach </a:t>
            </a:r>
            <a:r>
              <a:rPr lang="en-US" altLang="ko-KR" dirty="0">
                <a:hlinkClick r:id="rId3" action="ppaction://hlinkfile"/>
              </a:rPr>
              <a:t>to human </a:t>
            </a:r>
            <a:r>
              <a:rPr lang="en-US" altLang="ko-KR" dirty="0" smtClean="0">
                <a:hlinkClick r:id="rId3" action="ppaction://hlinkfile"/>
              </a:rPr>
              <a:t>disease”, Nature Rev. Genet.,  12:56 (2011)</a:t>
            </a:r>
            <a:endParaRPr lang="en-US" altLang="ko-KR" dirty="0" smtClean="0"/>
          </a:p>
          <a:p>
            <a:r>
              <a:rPr lang="en-US" altLang="ko-KR" dirty="0" smtClean="0">
                <a:hlinkClick r:id="rId4" action="ppaction://hlinkfile"/>
              </a:rPr>
              <a:t>R. </a:t>
            </a:r>
            <a:r>
              <a:rPr lang="en-US" altLang="ko-KR" dirty="0" err="1" smtClean="0">
                <a:hlinkClick r:id="rId4" action="ppaction://hlinkfile"/>
              </a:rPr>
              <a:t>Sharan</a:t>
            </a:r>
            <a:r>
              <a:rPr lang="en-US" altLang="ko-KR" dirty="0" smtClean="0">
                <a:hlinkClick r:id="rId4" action="ppaction://hlinkfile"/>
              </a:rPr>
              <a:t>, et al., “Network-based prediction of protein function”, Mol. Syst. Biol. 3:88 (2007)</a:t>
            </a:r>
            <a:endParaRPr lang="en-US" altLang="ko-KR" dirty="0" smtClean="0"/>
          </a:p>
          <a:p>
            <a:r>
              <a:rPr lang="en-US" altLang="ko-KR" dirty="0" smtClean="0">
                <a:hlinkClick r:id="rId5" action="ppaction://hlinkfile"/>
              </a:rPr>
              <a:t>A.L. Hopkins, “Network </a:t>
            </a:r>
            <a:r>
              <a:rPr lang="en-US" altLang="ko-KR" dirty="0">
                <a:hlinkClick r:id="rId5" action="ppaction://hlinkfile"/>
              </a:rPr>
              <a:t>pharmacology: the next paradigm </a:t>
            </a:r>
            <a:r>
              <a:rPr lang="en-US" altLang="ko-KR" dirty="0" smtClean="0">
                <a:hlinkClick r:id="rId5" action="ppaction://hlinkfile"/>
              </a:rPr>
              <a:t>in drug discovery”, Nature Chem. Biol. 4:682 (2008)</a:t>
            </a:r>
            <a:endParaRPr lang="en-US" altLang="ko-KR" dirty="0" smtClean="0"/>
          </a:p>
          <a:p>
            <a:r>
              <a:rPr lang="en-US" altLang="ko-KR" dirty="0" smtClean="0">
                <a:hlinkClick r:id="rId6" action="ppaction://hlinkfile"/>
              </a:rPr>
              <a:t>L.C. Freeman</a:t>
            </a:r>
            <a:r>
              <a:rPr lang="en-US" altLang="ko-KR" dirty="0">
                <a:hlinkClick r:id="rId6" action="ppaction://hlinkfile"/>
              </a:rPr>
              <a:t>, </a:t>
            </a:r>
            <a:r>
              <a:rPr lang="en-US" altLang="ko-KR" dirty="0" smtClean="0">
                <a:hlinkClick r:id="rId6" action="ppaction://hlinkfile"/>
              </a:rPr>
              <a:t>“Centrality </a:t>
            </a:r>
            <a:r>
              <a:rPr lang="en-US" altLang="ko-KR" dirty="0">
                <a:hlinkClick r:id="rId6" action="ppaction://hlinkfile"/>
              </a:rPr>
              <a:t>in social networks I: </a:t>
            </a:r>
            <a:r>
              <a:rPr lang="en-US" altLang="ko-KR" dirty="0" smtClean="0">
                <a:hlinkClick r:id="rId6" action="ppaction://hlinkfile"/>
              </a:rPr>
              <a:t>conceptual clarification”,  </a:t>
            </a:r>
            <a:r>
              <a:rPr lang="en-US" altLang="ko-KR" dirty="0">
                <a:hlinkClick r:id="rId6" action="ppaction://hlinkfile"/>
              </a:rPr>
              <a:t>Soc. </a:t>
            </a:r>
            <a:r>
              <a:rPr lang="en-US" altLang="ko-KR" dirty="0" smtClean="0">
                <a:hlinkClick r:id="rId6" action="ppaction://hlinkfile"/>
              </a:rPr>
              <a:t>Networks, 1:215 (1979)</a:t>
            </a:r>
            <a:endParaRPr lang="en-US" altLang="ko-KR" dirty="0" smtClean="0"/>
          </a:p>
          <a:p>
            <a:r>
              <a:rPr lang="en-US" altLang="ko-KR" dirty="0" smtClean="0">
                <a:hlinkClick r:id="rId7" action="ppaction://hlinkfile"/>
              </a:rPr>
              <a:t>H. Yu, et al., “</a:t>
            </a:r>
            <a:r>
              <a:rPr lang="en-US" altLang="ko-KR" dirty="0">
                <a:hlinkClick r:id="rId7" action="ppaction://hlinkfile"/>
              </a:rPr>
              <a:t>High-Quality Binary </a:t>
            </a:r>
            <a:r>
              <a:rPr lang="en-US" altLang="ko-KR" dirty="0" smtClean="0">
                <a:hlinkClick r:id="rId7" action="ppaction://hlinkfile"/>
              </a:rPr>
              <a:t>Protein Interaction </a:t>
            </a:r>
            <a:r>
              <a:rPr lang="en-US" altLang="ko-KR" dirty="0">
                <a:hlinkClick r:id="rId7" action="ppaction://hlinkfile"/>
              </a:rPr>
              <a:t>Map of the </a:t>
            </a:r>
            <a:r>
              <a:rPr lang="en-US" altLang="ko-KR" dirty="0" smtClean="0">
                <a:hlinkClick r:id="rId7" action="ppaction://hlinkfile"/>
              </a:rPr>
              <a:t>Yeast </a:t>
            </a:r>
            <a:r>
              <a:rPr lang="en-US" altLang="ko-KR" dirty="0" err="1" smtClean="0">
                <a:hlinkClick r:id="rId7" action="ppaction://hlinkfile"/>
              </a:rPr>
              <a:t>Interactome</a:t>
            </a:r>
            <a:r>
              <a:rPr lang="en-US" altLang="ko-KR" dirty="0" smtClean="0">
                <a:hlinkClick r:id="rId7" action="ppaction://hlinkfile"/>
              </a:rPr>
              <a:t> Network”, Science, 322:104 (2008)</a:t>
            </a:r>
            <a:endParaRPr lang="en-US" altLang="ko-KR" dirty="0" smtClean="0"/>
          </a:p>
          <a:p>
            <a:r>
              <a:rPr lang="en-US" altLang="ko-KR" dirty="0">
                <a:hlinkClick r:id="rId8" action="ppaction://hlinkfile"/>
              </a:rPr>
              <a:t>K. Park &amp; D. Kim, “Localized network centrality and essentiality in the yeast–protein interaction network”, Proteomics, 9:5143 (2009).</a:t>
            </a:r>
            <a:endParaRPr lang="en-US" altLang="ko-KR" dirty="0"/>
          </a:p>
          <a:p>
            <a:endParaRPr lang="en-US" altLang="ko-KR" dirty="0"/>
          </a:p>
          <a:p>
            <a:endParaRPr lang="ko-KR" altLang="en-US" dirty="0"/>
          </a:p>
        </p:txBody>
      </p:sp>
    </p:spTree>
    <p:extLst>
      <p:ext uri="{BB962C8B-B14F-4D97-AF65-F5344CB8AC3E}">
        <p14:creationId xmlns:p14="http://schemas.microsoft.com/office/powerpoint/2010/main" val="72519618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endParaRPr lang="ko-KR" altLang="en-US"/>
          </a:p>
        </p:txBody>
      </p:sp>
      <p:sp>
        <p:nvSpPr>
          <p:cNvPr id="3" name="내용 개체 틀 2"/>
          <p:cNvSpPr>
            <a:spLocks noGrp="1"/>
          </p:cNvSpPr>
          <p:nvPr>
            <p:ph idx="1"/>
          </p:nvPr>
        </p:nvSpPr>
        <p:spPr/>
        <p:txBody>
          <a:bodyPr/>
          <a:lstStyle/>
          <a:p>
            <a:endParaRPr lang="ko-KR" altLang="en-US"/>
          </a:p>
        </p:txBody>
      </p:sp>
      <p:pic>
        <p:nvPicPr>
          <p:cNvPr id="10242" name="Picture 2" descr="C:\Users\Dongsup Kim\Desktop\Software MCODE - Bader Lab @ The University of Toronto-000108.png">
            <a:hlinkClick r:id="rId2" action="ppaction://hlinkfile"/>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72038"/>
          <a:stretch/>
        </p:blipFill>
        <p:spPr bwMode="auto">
          <a:xfrm>
            <a:off x="13055" y="548680"/>
            <a:ext cx="9095449" cy="60894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238468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endParaRPr lang="ko-KR" altLang="en-US"/>
          </a:p>
        </p:txBody>
      </p:sp>
      <p:sp>
        <p:nvSpPr>
          <p:cNvPr id="3" name="내용 개체 틀 2"/>
          <p:cNvSpPr>
            <a:spLocks noGrp="1"/>
          </p:cNvSpPr>
          <p:nvPr>
            <p:ph idx="1"/>
          </p:nvPr>
        </p:nvSpPr>
        <p:spPr/>
        <p:txBody>
          <a:bodyPr/>
          <a:lstStyle/>
          <a:p>
            <a:endParaRPr lang="ko-KR" altLang="en-US"/>
          </a:p>
        </p:txBody>
      </p:sp>
      <p:pic>
        <p:nvPicPr>
          <p:cNvPr id="11267" name="Picture 3">
            <a:hlinkClick r:id="rId2" action="ppaction://hlinkfile"/>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8515"/>
          <a:stretch/>
        </p:blipFill>
        <p:spPr bwMode="auto">
          <a:xfrm>
            <a:off x="107504" y="-27384"/>
            <a:ext cx="8280920" cy="63802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직사각형 3"/>
          <p:cNvSpPr/>
          <p:nvPr/>
        </p:nvSpPr>
        <p:spPr>
          <a:xfrm>
            <a:off x="1" y="6381328"/>
            <a:ext cx="9144000" cy="338554"/>
          </a:xfrm>
          <a:prstGeom prst="rect">
            <a:avLst/>
          </a:prstGeom>
        </p:spPr>
        <p:txBody>
          <a:bodyPr wrap="square">
            <a:spAutoFit/>
          </a:bodyPr>
          <a:lstStyle/>
          <a:p>
            <a:pPr>
              <a:buNone/>
            </a:pPr>
            <a:r>
              <a:rPr lang="en-US" altLang="ko-KR" sz="1600" dirty="0">
                <a:hlinkClick r:id="rId4"/>
              </a:rPr>
              <a:t>http://</a:t>
            </a:r>
            <a:r>
              <a:rPr lang="en-US" altLang="ko-KR" sz="1600" dirty="0" smtClean="0">
                <a:hlinkClick r:id="rId4"/>
              </a:rPr>
              <a:t>www.slideshare.net/yyahn/link-communities-reveal-multiscale-complexity-in-networks</a:t>
            </a:r>
            <a:r>
              <a:rPr lang="en-US" altLang="ko-KR" sz="1600" dirty="0" smtClean="0"/>
              <a:t> </a:t>
            </a:r>
            <a:endParaRPr lang="ko-KR" altLang="en-US" sz="1600" dirty="0"/>
          </a:p>
        </p:txBody>
      </p:sp>
    </p:spTree>
    <p:extLst>
      <p:ext uri="{BB962C8B-B14F-4D97-AF65-F5344CB8AC3E}">
        <p14:creationId xmlns:p14="http://schemas.microsoft.com/office/powerpoint/2010/main" val="399528456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endParaRPr lang="ko-KR" altLang="en-US"/>
          </a:p>
        </p:txBody>
      </p:sp>
      <p:sp>
        <p:nvSpPr>
          <p:cNvPr id="3" name="내용 개체 틀 2"/>
          <p:cNvSpPr>
            <a:spLocks noGrp="1"/>
          </p:cNvSpPr>
          <p:nvPr>
            <p:ph idx="1"/>
          </p:nvPr>
        </p:nvSpPr>
        <p:spPr/>
        <p:txBody>
          <a:bodyPr/>
          <a:lstStyle/>
          <a:p>
            <a:endParaRPr lang="ko-KR" altLang="en-US"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79" y="0"/>
            <a:ext cx="6061939" cy="59745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7824" y="5866169"/>
            <a:ext cx="4076700"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0325371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endParaRPr lang="ko-KR" altLang="en-US"/>
          </a:p>
        </p:txBody>
      </p:sp>
      <p:sp>
        <p:nvSpPr>
          <p:cNvPr id="3" name="내용 개체 틀 2"/>
          <p:cNvSpPr>
            <a:spLocks noGrp="1"/>
          </p:cNvSpPr>
          <p:nvPr>
            <p:ph idx="1"/>
          </p:nvPr>
        </p:nvSpPr>
        <p:spPr/>
        <p:txBody>
          <a:bodyPr/>
          <a:lstStyle/>
          <a:p>
            <a:endParaRPr lang="ko-KR" altLang="en-US"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8448"/>
            <a:ext cx="4256234" cy="68664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9722" y="2276873"/>
            <a:ext cx="4924278" cy="25674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9130725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endParaRPr lang="ko-KR" altLang="en-US"/>
          </a:p>
        </p:txBody>
      </p:sp>
      <p:sp>
        <p:nvSpPr>
          <p:cNvPr id="3" name="내용 개체 틀 2"/>
          <p:cNvSpPr>
            <a:spLocks noGrp="1"/>
          </p:cNvSpPr>
          <p:nvPr>
            <p:ph idx="1"/>
          </p:nvPr>
        </p:nvSpPr>
        <p:spPr/>
        <p:txBody>
          <a:bodyPr/>
          <a:lstStyle/>
          <a:p>
            <a:endParaRPr lang="ko-KR" altLang="en-US"/>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620688"/>
            <a:ext cx="8450970" cy="5472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직사각형 5"/>
          <p:cNvSpPr/>
          <p:nvPr/>
        </p:nvSpPr>
        <p:spPr>
          <a:xfrm>
            <a:off x="185738" y="6444044"/>
            <a:ext cx="4890318" cy="369332"/>
          </a:xfrm>
          <a:prstGeom prst="rect">
            <a:avLst/>
          </a:prstGeom>
        </p:spPr>
        <p:txBody>
          <a:bodyPr wrap="square">
            <a:spAutoFit/>
          </a:bodyPr>
          <a:lstStyle/>
          <a:p>
            <a:pPr>
              <a:buNone/>
            </a:pPr>
            <a:r>
              <a:rPr lang="en-US" altLang="ko-KR" sz="1800" dirty="0" smtClean="0"/>
              <a:t>R. Milo, </a:t>
            </a:r>
            <a:r>
              <a:rPr lang="en-US" altLang="ko-KR" sz="1800" dirty="0"/>
              <a:t>et al, </a:t>
            </a:r>
            <a:r>
              <a:rPr lang="en-US" altLang="ko-KR" sz="1800" dirty="0" smtClean="0"/>
              <a:t>Science, 298:824 </a:t>
            </a:r>
            <a:r>
              <a:rPr lang="en-US" altLang="ko-KR" sz="1800" dirty="0"/>
              <a:t>(</a:t>
            </a:r>
            <a:r>
              <a:rPr lang="en-US" altLang="ko-KR" sz="1800" dirty="0" smtClean="0"/>
              <a:t>2002)</a:t>
            </a:r>
            <a:endParaRPr lang="en-US" altLang="ko-KR" sz="1800" dirty="0"/>
          </a:p>
        </p:txBody>
      </p:sp>
    </p:spTree>
    <p:extLst>
      <p:ext uri="{BB962C8B-B14F-4D97-AF65-F5344CB8AC3E}">
        <p14:creationId xmlns:p14="http://schemas.microsoft.com/office/powerpoint/2010/main" val="168949506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 All 3-node directed </a:t>
            </a:r>
            <a:r>
              <a:rPr lang="en-US" altLang="ko-KR" dirty="0" err="1"/>
              <a:t>subgraphs</a:t>
            </a:r>
            <a:endParaRPr lang="ko-KR" altLang="en-US" dirty="0"/>
          </a:p>
        </p:txBody>
      </p:sp>
      <p:sp>
        <p:nvSpPr>
          <p:cNvPr id="3" name="내용 개체 틀 2"/>
          <p:cNvSpPr>
            <a:spLocks noGrp="1"/>
          </p:cNvSpPr>
          <p:nvPr>
            <p:ph idx="1"/>
          </p:nvPr>
        </p:nvSpPr>
        <p:spPr>
          <a:xfrm>
            <a:off x="457200" y="1600201"/>
            <a:ext cx="8229600" cy="1252736"/>
          </a:xfrm>
        </p:spPr>
        <p:txBody>
          <a:bodyPr/>
          <a:lstStyle/>
          <a:p>
            <a:r>
              <a:rPr lang="en-US" altLang="ko-KR" dirty="0"/>
              <a:t>What is the frequency of each in the network?</a:t>
            </a:r>
          </a:p>
          <a:p>
            <a:endParaRPr lang="ko-KR" altLang="en-US"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3293963"/>
            <a:ext cx="8229600" cy="272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7527815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Method</a:t>
            </a:r>
            <a:endParaRPr lang="ko-KR" altLang="en-US" dirty="0"/>
          </a:p>
        </p:txBody>
      </p:sp>
      <p:sp>
        <p:nvSpPr>
          <p:cNvPr id="3" name="내용 개체 틀 2"/>
          <p:cNvSpPr>
            <a:spLocks noGrp="1"/>
          </p:cNvSpPr>
          <p:nvPr>
            <p:ph idx="1"/>
          </p:nvPr>
        </p:nvSpPr>
        <p:spPr/>
        <p:txBody>
          <a:bodyPr>
            <a:normAutofit fontScale="92500" lnSpcReduction="10000"/>
          </a:bodyPr>
          <a:lstStyle/>
          <a:p>
            <a:r>
              <a:rPr lang="en-US" altLang="ko-KR" dirty="0"/>
              <a:t>Search network to identify all possible </a:t>
            </a:r>
            <a:r>
              <a:rPr lang="en-US" altLang="ko-KR" i="1" dirty="0"/>
              <a:t>n</a:t>
            </a:r>
            <a:r>
              <a:rPr lang="en-US" altLang="ko-KR" dirty="0"/>
              <a:t>-node connected </a:t>
            </a:r>
            <a:r>
              <a:rPr lang="en-US" altLang="ko-KR" dirty="0" err="1"/>
              <a:t>subgraphs</a:t>
            </a:r>
            <a:r>
              <a:rPr lang="en-US" altLang="ko-KR" dirty="0"/>
              <a:t> (here </a:t>
            </a:r>
            <a:r>
              <a:rPr lang="en-US" altLang="ko-KR" i="1" dirty="0"/>
              <a:t>n</a:t>
            </a:r>
            <a:r>
              <a:rPr lang="en-US" altLang="ko-KR" dirty="0"/>
              <a:t>=3 or 4)</a:t>
            </a:r>
          </a:p>
          <a:p>
            <a:r>
              <a:rPr lang="en-US" altLang="ko-KR" dirty="0" smtClean="0"/>
              <a:t>Get </a:t>
            </a:r>
            <a:r>
              <a:rPr lang="en-US" altLang="ko-KR" dirty="0"/>
              <a:t># occurrences of each </a:t>
            </a:r>
            <a:r>
              <a:rPr lang="en-US" altLang="ko-KR" dirty="0" err="1"/>
              <a:t>subgraph</a:t>
            </a:r>
            <a:r>
              <a:rPr lang="en-US" altLang="ko-KR" dirty="0"/>
              <a:t> type</a:t>
            </a:r>
          </a:p>
          <a:p>
            <a:r>
              <a:rPr lang="en-US" altLang="ko-KR" dirty="0" smtClean="0"/>
              <a:t>The </a:t>
            </a:r>
            <a:r>
              <a:rPr lang="en-US" altLang="ko-KR" dirty="0"/>
              <a:t>significance for each type is determined using permutation testing, in which the above process is repeated for many randomized networks (preserving node  degrees– why?)</a:t>
            </a:r>
          </a:p>
          <a:p>
            <a:r>
              <a:rPr lang="en-US" altLang="ko-KR" dirty="0" smtClean="0"/>
              <a:t>Use </a:t>
            </a:r>
            <a:r>
              <a:rPr lang="en-US" altLang="ko-KR" dirty="0"/>
              <a:t>random distributions to compute a p-value for each </a:t>
            </a:r>
            <a:r>
              <a:rPr lang="en-US" altLang="ko-KR" dirty="0" err="1"/>
              <a:t>subgraph</a:t>
            </a:r>
            <a:r>
              <a:rPr lang="en-US" altLang="ko-KR" dirty="0"/>
              <a:t> type.  The “network motifs” are </a:t>
            </a:r>
            <a:r>
              <a:rPr lang="en-US" altLang="ko-KR" dirty="0" err="1"/>
              <a:t>subgraphs</a:t>
            </a:r>
            <a:r>
              <a:rPr lang="en-US" altLang="ko-KR" dirty="0"/>
              <a:t> with p &lt; 0.001</a:t>
            </a:r>
          </a:p>
          <a:p>
            <a:endParaRPr lang="ko-KR" altLang="en-US" dirty="0"/>
          </a:p>
        </p:txBody>
      </p:sp>
    </p:spTree>
    <p:extLst>
      <p:ext uri="{BB962C8B-B14F-4D97-AF65-F5344CB8AC3E}">
        <p14:creationId xmlns:p14="http://schemas.microsoft.com/office/powerpoint/2010/main" val="216782127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Network motif: example</a:t>
            </a:r>
            <a:endParaRPr lang="ko-KR" altLang="en-US" dirty="0"/>
          </a:p>
        </p:txBody>
      </p:sp>
      <p:sp>
        <p:nvSpPr>
          <p:cNvPr id="3" name="내용 개체 틀 2"/>
          <p:cNvSpPr>
            <a:spLocks noGrp="1"/>
          </p:cNvSpPr>
          <p:nvPr>
            <p:ph idx="1"/>
          </p:nvPr>
        </p:nvSpPr>
        <p:spPr/>
        <p:txBody>
          <a:bodyPr/>
          <a:lstStyle/>
          <a:p>
            <a:endParaRPr lang="ko-KR" altLang="en-US"/>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484784"/>
            <a:ext cx="8229600" cy="520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572663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Transcriptional network</a:t>
            </a:r>
            <a:endParaRPr lang="ko-KR" altLang="en-US" dirty="0"/>
          </a:p>
        </p:txBody>
      </p:sp>
      <p:sp>
        <p:nvSpPr>
          <p:cNvPr id="3" name="내용 개체 틀 2"/>
          <p:cNvSpPr>
            <a:spLocks noGrp="1"/>
          </p:cNvSpPr>
          <p:nvPr>
            <p:ph idx="1"/>
          </p:nvPr>
        </p:nvSpPr>
        <p:spPr/>
        <p:txBody>
          <a:bodyPr/>
          <a:lstStyle/>
          <a:p>
            <a:endParaRPr lang="ko-KR" altLang="en-US"/>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l="34259"/>
          <a:stretch>
            <a:fillRect/>
          </a:stretch>
        </p:blipFill>
        <p:spPr bwMode="auto">
          <a:xfrm>
            <a:off x="539552" y="2564904"/>
            <a:ext cx="8309169" cy="3240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1148417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Neural networks</a:t>
            </a:r>
            <a:endParaRPr lang="ko-KR" altLang="en-US" dirty="0"/>
          </a:p>
        </p:txBody>
      </p:sp>
      <p:pic>
        <p:nvPicPr>
          <p:cNvPr id="4" name="Picture 3"/>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l="50000"/>
          <a:stretch>
            <a:fillRect/>
          </a:stretch>
        </p:blipFill>
        <p:spPr>
          <a:xfrm>
            <a:off x="869950" y="4531568"/>
            <a:ext cx="7315200" cy="2209800"/>
          </a:xfrm>
        </p:spPr>
      </p:pic>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rcRect r="50000"/>
          <a:stretch>
            <a:fillRect/>
          </a:stretch>
        </p:blipFill>
        <p:spPr bwMode="auto">
          <a:xfrm>
            <a:off x="820738" y="2169368"/>
            <a:ext cx="7392987" cy="204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6" name="Picture 5"/>
          <p:cNvPicPr>
            <a:picLocks noChangeAspect="1" noChangeArrowheads="1"/>
          </p:cNvPicPr>
          <p:nvPr/>
        </p:nvPicPr>
        <p:blipFill>
          <a:blip r:embed="rId3">
            <a:extLst>
              <a:ext uri="{28A0092B-C50C-407E-A947-70E740481C1C}">
                <a14:useLocalDpi xmlns:a14="http://schemas.microsoft.com/office/drawing/2010/main" val="0"/>
              </a:ext>
            </a:extLst>
          </a:blip>
          <a:srcRect t="18605" r="34235"/>
          <a:stretch>
            <a:fillRect/>
          </a:stretch>
        </p:blipFill>
        <p:spPr>
          <a:xfrm>
            <a:off x="809625" y="1788368"/>
            <a:ext cx="7391400" cy="442913"/>
          </a:xfrm>
          <a:prstGeom prst="rect">
            <a:avLst/>
          </a:prstGeom>
        </p:spPr>
      </p:pic>
    </p:spTree>
    <p:extLst>
      <p:ext uri="{BB962C8B-B14F-4D97-AF65-F5344CB8AC3E}">
        <p14:creationId xmlns:p14="http://schemas.microsoft.com/office/powerpoint/2010/main" val="14097515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Networks in biological </a:t>
            </a:r>
            <a:r>
              <a:rPr lang="en-US" altLang="ko-KR" dirty="0" smtClean="0"/>
              <a:t>systems</a:t>
            </a:r>
            <a:endParaRPr lang="ko-KR" altLang="en-US" dirty="0"/>
          </a:p>
        </p:txBody>
      </p:sp>
      <p:sp>
        <p:nvSpPr>
          <p:cNvPr id="3" name="내용 개체 틀 2"/>
          <p:cNvSpPr>
            <a:spLocks noGrp="1"/>
          </p:cNvSpPr>
          <p:nvPr>
            <p:ph idx="1"/>
          </p:nvPr>
        </p:nvSpPr>
        <p:spPr/>
        <p:txBody>
          <a:bodyPr>
            <a:normAutofit fontScale="92500" lnSpcReduction="20000"/>
          </a:bodyPr>
          <a:lstStyle/>
          <a:p>
            <a:r>
              <a:rPr lang="en-US" altLang="ko-KR" dirty="0" smtClean="0"/>
              <a:t>Protein-protein interaction (PPI) network</a:t>
            </a:r>
          </a:p>
          <a:p>
            <a:r>
              <a:rPr lang="en-US" altLang="ko-KR" dirty="0" smtClean="0"/>
              <a:t>Genetic network</a:t>
            </a:r>
          </a:p>
          <a:p>
            <a:r>
              <a:rPr lang="en-US" altLang="ko-KR" dirty="0" smtClean="0"/>
              <a:t>Regulatory network</a:t>
            </a:r>
          </a:p>
          <a:p>
            <a:r>
              <a:rPr lang="en-US" altLang="ko-KR" dirty="0" smtClean="0"/>
              <a:t>Metabolic network</a:t>
            </a:r>
          </a:p>
          <a:p>
            <a:r>
              <a:rPr lang="en-US" altLang="ko-KR" dirty="0" smtClean="0"/>
              <a:t>Drug-drug network</a:t>
            </a:r>
          </a:p>
          <a:p>
            <a:r>
              <a:rPr lang="en-US" altLang="ko-KR" dirty="0" smtClean="0"/>
              <a:t>Disease network</a:t>
            </a:r>
            <a:endParaRPr lang="en-US" altLang="ko-KR" dirty="0"/>
          </a:p>
          <a:p>
            <a:r>
              <a:rPr lang="en-US" altLang="ko-KR" dirty="0"/>
              <a:t>Drug-target-disease network</a:t>
            </a:r>
          </a:p>
          <a:p>
            <a:r>
              <a:rPr lang="en-US" altLang="ko-KR" dirty="0"/>
              <a:t>Protein </a:t>
            </a:r>
            <a:r>
              <a:rPr lang="en-US" altLang="ko-KR" dirty="0" smtClean="0"/>
              <a:t>residue network</a:t>
            </a:r>
            <a:endParaRPr lang="en-US" altLang="ko-KR" dirty="0"/>
          </a:p>
          <a:p>
            <a:r>
              <a:rPr lang="en-US" altLang="ko-KR" dirty="0" smtClean="0"/>
              <a:t>Integrated network</a:t>
            </a:r>
            <a:endParaRPr lang="ko-KR" altLang="en-US" dirty="0"/>
          </a:p>
        </p:txBody>
      </p:sp>
    </p:spTree>
    <p:extLst>
      <p:ext uri="{BB962C8B-B14F-4D97-AF65-F5344CB8AC3E}">
        <p14:creationId xmlns:p14="http://schemas.microsoft.com/office/powerpoint/2010/main" val="145043018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Food webs</a:t>
            </a:r>
            <a:endParaRPr lang="ko-KR" altLang="en-US" dirty="0"/>
          </a:p>
        </p:txBody>
      </p:sp>
      <p:sp>
        <p:nvSpPr>
          <p:cNvPr id="3" name="내용 개체 틀 2"/>
          <p:cNvSpPr>
            <a:spLocks noGrp="1"/>
          </p:cNvSpPr>
          <p:nvPr>
            <p:ph idx="1"/>
          </p:nvPr>
        </p:nvSpPr>
        <p:spPr/>
        <p:txBody>
          <a:bodyPr/>
          <a:lstStyle/>
          <a:p>
            <a:endParaRPr lang="ko-KR" altLang="en-US"/>
          </a:p>
        </p:txBody>
      </p:sp>
      <p:grpSp>
        <p:nvGrpSpPr>
          <p:cNvPr id="4" name="Group 3"/>
          <p:cNvGrpSpPr>
            <a:grpSpLocks/>
          </p:cNvGrpSpPr>
          <p:nvPr/>
        </p:nvGrpSpPr>
        <p:grpSpPr bwMode="auto">
          <a:xfrm>
            <a:off x="228600" y="1905000"/>
            <a:ext cx="8686800" cy="3411538"/>
            <a:chOff x="288" y="1872"/>
            <a:chExt cx="2544" cy="999"/>
          </a:xfrm>
        </p:grpSpPr>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 y="1995"/>
              <a:ext cx="2544" cy="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 y="1872"/>
              <a:ext cx="2544" cy="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spTree>
    <p:extLst>
      <p:ext uri="{BB962C8B-B14F-4D97-AF65-F5344CB8AC3E}">
        <p14:creationId xmlns:p14="http://schemas.microsoft.com/office/powerpoint/2010/main" val="271063526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World Wide Web</a:t>
            </a:r>
            <a:endParaRPr lang="ko-KR" altLang="en-US" dirty="0"/>
          </a:p>
        </p:txBody>
      </p:sp>
      <p:pic>
        <p:nvPicPr>
          <p:cNvPr id="4" name="Picture 3"/>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1066800" y="2122189"/>
            <a:ext cx="6991350" cy="1857375"/>
          </a:xfrm>
        </p:spPr>
      </p:pic>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1066800" y="4681239"/>
            <a:ext cx="6992938" cy="1916113"/>
          </a:xfrm>
          <a:prstGeom prst="rect">
            <a:avLst/>
          </a:prstGeom>
        </p:spPr>
      </p:pic>
      <p:pic>
        <p:nvPicPr>
          <p:cNvPr id="6" name="Picture 5"/>
          <p:cNvPicPr>
            <a:picLocks noChangeAspect="1" noChangeArrowheads="1"/>
          </p:cNvPicPr>
          <p:nvPr/>
        </p:nvPicPr>
        <p:blipFill>
          <a:blip r:embed="rId4">
            <a:extLst>
              <a:ext uri="{28A0092B-C50C-407E-A947-70E740481C1C}">
                <a14:useLocalDpi xmlns:a14="http://schemas.microsoft.com/office/drawing/2010/main" val="0"/>
              </a:ext>
            </a:extLst>
          </a:blip>
          <a:srcRect t="18605" r="34235"/>
          <a:stretch>
            <a:fillRect/>
          </a:stretch>
        </p:blipFill>
        <p:spPr>
          <a:xfrm>
            <a:off x="1038225" y="1812627"/>
            <a:ext cx="6992938" cy="338137"/>
          </a:xfrm>
          <a:prstGeom prst="rect">
            <a:avLst/>
          </a:prstGeom>
        </p:spPr>
      </p:pic>
      <p:pic>
        <p:nvPicPr>
          <p:cNvPr id="7"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a:xfrm>
            <a:off x="1066800" y="4295477"/>
            <a:ext cx="7010400" cy="465137"/>
          </a:xfrm>
          <a:prstGeom prst="rect">
            <a:avLst/>
          </a:prstGeom>
        </p:spPr>
      </p:pic>
    </p:spTree>
    <p:extLst>
      <p:ext uri="{BB962C8B-B14F-4D97-AF65-F5344CB8AC3E}">
        <p14:creationId xmlns:p14="http://schemas.microsoft.com/office/powerpoint/2010/main" val="187935576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Network Centrality</a:t>
            </a:r>
            <a:endParaRPr lang="ko-KR" altLang="en-US" dirty="0"/>
          </a:p>
        </p:txBody>
      </p:sp>
      <p:sp>
        <p:nvSpPr>
          <p:cNvPr id="3" name="내용 개체 틀 2"/>
          <p:cNvSpPr>
            <a:spLocks noGrp="1"/>
          </p:cNvSpPr>
          <p:nvPr>
            <p:ph idx="1"/>
          </p:nvPr>
        </p:nvSpPr>
        <p:spPr/>
        <p:txBody>
          <a:bodyPr>
            <a:normAutofit lnSpcReduction="10000"/>
          </a:bodyPr>
          <a:lstStyle/>
          <a:p>
            <a:r>
              <a:rPr lang="en-US" altLang="ko-KR" dirty="0"/>
              <a:t>The importance of a node for signal flow in the network</a:t>
            </a:r>
          </a:p>
          <a:p>
            <a:r>
              <a:rPr lang="en-US" altLang="ko-KR" dirty="0"/>
              <a:t>Network </a:t>
            </a:r>
            <a:r>
              <a:rPr lang="en-US" altLang="ko-KR" dirty="0" smtClean="0"/>
              <a:t>centrality measures</a:t>
            </a:r>
            <a:endParaRPr lang="en-US" altLang="ko-KR" dirty="0"/>
          </a:p>
          <a:p>
            <a:pPr lvl="1"/>
            <a:r>
              <a:rPr lang="en-US" altLang="ko-KR" dirty="0"/>
              <a:t>Degree</a:t>
            </a:r>
          </a:p>
          <a:p>
            <a:pPr lvl="1"/>
            <a:r>
              <a:rPr lang="en-US" altLang="ko-KR" dirty="0" err="1"/>
              <a:t>Betweenness</a:t>
            </a:r>
            <a:endParaRPr lang="en-US" altLang="ko-KR" dirty="0"/>
          </a:p>
          <a:p>
            <a:pPr lvl="1"/>
            <a:r>
              <a:rPr lang="en-US" altLang="ko-KR" dirty="0"/>
              <a:t>Closeness</a:t>
            </a:r>
          </a:p>
          <a:p>
            <a:pPr lvl="1"/>
            <a:r>
              <a:rPr lang="en-US" altLang="ko-KR" dirty="0" smtClean="0"/>
              <a:t>Information</a:t>
            </a:r>
          </a:p>
          <a:p>
            <a:pPr lvl="1"/>
            <a:r>
              <a:rPr lang="en-US" altLang="ko-KR" dirty="0" smtClean="0"/>
              <a:t>Eigenvalue</a:t>
            </a:r>
            <a:endParaRPr lang="en-US" altLang="ko-KR" dirty="0"/>
          </a:p>
          <a:p>
            <a:r>
              <a:rPr lang="en-US" altLang="ko-KR" dirty="0"/>
              <a:t>Important </a:t>
            </a:r>
            <a:r>
              <a:rPr lang="en-US" altLang="ko-KR" dirty="0" smtClean="0"/>
              <a:t>nodes</a:t>
            </a:r>
            <a:endParaRPr lang="en-US" altLang="ko-KR" dirty="0"/>
          </a:p>
          <a:p>
            <a:endParaRPr lang="ko-KR" altLang="en-US" dirty="0"/>
          </a:p>
        </p:txBody>
      </p:sp>
    </p:spTree>
    <p:extLst>
      <p:ext uri="{BB962C8B-B14F-4D97-AF65-F5344CB8AC3E}">
        <p14:creationId xmlns:p14="http://schemas.microsoft.com/office/powerpoint/2010/main" val="79525825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dirty="0" smtClean="0"/>
              <a:t>Centrality vs. Essentiality</a:t>
            </a:r>
            <a:endParaRPr lang="ko-KR" altLang="en-US" dirty="0"/>
          </a:p>
        </p:txBody>
      </p:sp>
      <p:sp>
        <p:nvSpPr>
          <p:cNvPr id="4" name="내용 개체 틀 3"/>
          <p:cNvSpPr>
            <a:spLocks noGrp="1"/>
          </p:cNvSpPr>
          <p:nvPr>
            <p:ph idx="1"/>
          </p:nvPr>
        </p:nvSpPr>
        <p:spPr/>
        <p:txBody>
          <a:bodyPr/>
          <a:lstStyle/>
          <a:p>
            <a:endParaRPr lang="ko-KR" altLang="en-US"/>
          </a:p>
        </p:txBody>
      </p:sp>
      <p:pic>
        <p:nvPicPr>
          <p:cNvPr id="192514" name="Picture 2"/>
          <p:cNvPicPr>
            <a:picLocks noChangeAspect="1" noChangeArrowheads="1"/>
          </p:cNvPicPr>
          <p:nvPr/>
        </p:nvPicPr>
        <p:blipFill>
          <a:blip r:embed="rId2" cstate="print"/>
          <a:srcRect/>
          <a:stretch>
            <a:fillRect/>
          </a:stretch>
        </p:blipFill>
        <p:spPr bwMode="auto">
          <a:xfrm>
            <a:off x="68824" y="2428868"/>
            <a:ext cx="3503044" cy="3143272"/>
          </a:xfrm>
          <a:prstGeom prst="rect">
            <a:avLst/>
          </a:prstGeom>
          <a:noFill/>
          <a:ln w="9525">
            <a:noFill/>
            <a:miter lim="800000"/>
            <a:headEnd/>
            <a:tailEnd/>
          </a:ln>
        </p:spPr>
      </p:pic>
      <p:pic>
        <p:nvPicPr>
          <p:cNvPr id="192515" name="Picture 3"/>
          <p:cNvPicPr>
            <a:picLocks noChangeAspect="1" noChangeArrowheads="1"/>
          </p:cNvPicPr>
          <p:nvPr/>
        </p:nvPicPr>
        <p:blipFill>
          <a:blip r:embed="rId3" cstate="print"/>
          <a:srcRect/>
          <a:stretch>
            <a:fillRect/>
          </a:stretch>
        </p:blipFill>
        <p:spPr bwMode="auto">
          <a:xfrm>
            <a:off x="3561851" y="2714619"/>
            <a:ext cx="5424827" cy="2857521"/>
          </a:xfrm>
          <a:prstGeom prst="rect">
            <a:avLst/>
          </a:prstGeom>
          <a:noFill/>
          <a:ln w="9525">
            <a:noFill/>
            <a:miter lim="800000"/>
            <a:headEnd/>
            <a:tailEnd/>
          </a:ln>
        </p:spPr>
      </p:pic>
      <p:sp>
        <p:nvSpPr>
          <p:cNvPr id="6" name="TextBox 5"/>
          <p:cNvSpPr txBox="1"/>
          <p:nvPr/>
        </p:nvSpPr>
        <p:spPr>
          <a:xfrm>
            <a:off x="311027" y="6352064"/>
            <a:ext cx="3983783" cy="369332"/>
          </a:xfrm>
          <a:prstGeom prst="rect">
            <a:avLst/>
          </a:prstGeom>
          <a:noFill/>
        </p:spPr>
        <p:txBody>
          <a:bodyPr wrap="none" rtlCol="0">
            <a:spAutoFit/>
          </a:bodyPr>
          <a:lstStyle/>
          <a:p>
            <a:pPr>
              <a:buNone/>
            </a:pPr>
            <a:r>
              <a:rPr lang="en-US" altLang="ko-KR" sz="1800" dirty="0" smtClean="0"/>
              <a:t>H. Jeong et al. Nature 411:41 (2001)</a:t>
            </a:r>
            <a:endParaRPr lang="ko-KR" altLang="en-US" sz="1800" dirty="0"/>
          </a:p>
        </p:txBody>
      </p:sp>
    </p:spTree>
    <p:extLst>
      <p:ext uri="{BB962C8B-B14F-4D97-AF65-F5344CB8AC3E}">
        <p14:creationId xmlns:p14="http://schemas.microsoft.com/office/powerpoint/2010/main" val="159027207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Degree</a:t>
            </a:r>
            <a:endParaRPr lang="ko-KR" altLang="en-US" dirty="0"/>
          </a:p>
        </p:txBody>
      </p:sp>
      <p:sp>
        <p:nvSpPr>
          <p:cNvPr id="3" name="내용 개체 틀 2"/>
          <p:cNvSpPr>
            <a:spLocks noGrp="1"/>
          </p:cNvSpPr>
          <p:nvPr>
            <p:ph idx="1"/>
          </p:nvPr>
        </p:nvSpPr>
        <p:spPr/>
        <p:txBody>
          <a:bodyPr/>
          <a:lstStyle/>
          <a:p>
            <a:endParaRPr lang="ko-KR" altLang="en-US"/>
          </a:p>
        </p:txBody>
      </p:sp>
      <p:pic>
        <p:nvPicPr>
          <p:cNvPr id="4" name="Picture 7"/>
          <p:cNvPicPr>
            <a:picLocks noChangeAspect="1" noChangeArrowheads="1"/>
          </p:cNvPicPr>
          <p:nvPr/>
        </p:nvPicPr>
        <p:blipFill>
          <a:blip r:embed="rId3">
            <a:extLst>
              <a:ext uri="{28A0092B-C50C-407E-A947-70E740481C1C}">
                <a14:useLocalDpi xmlns:a14="http://schemas.microsoft.com/office/drawing/2010/main" val="0"/>
              </a:ext>
            </a:extLst>
          </a:blip>
          <a:srcRect l="9895" t="45474" r="7893" b="45789"/>
          <a:stretch>
            <a:fillRect/>
          </a:stretch>
        </p:blipFill>
        <p:spPr bwMode="auto">
          <a:xfrm>
            <a:off x="646113" y="4851400"/>
            <a:ext cx="8018462"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9"/>
          <p:cNvPicPr>
            <a:picLocks noChangeAspect="1" noChangeArrowheads="1"/>
          </p:cNvPicPr>
          <p:nvPr/>
        </p:nvPicPr>
        <p:blipFill>
          <a:blip r:embed="rId4">
            <a:extLst>
              <a:ext uri="{28A0092B-C50C-407E-A947-70E740481C1C}">
                <a14:useLocalDpi xmlns:a14="http://schemas.microsoft.com/office/drawing/2010/main" val="0"/>
              </a:ext>
            </a:extLst>
          </a:blip>
          <a:srcRect l="33040" t="26143" r="21663" b="13374"/>
          <a:stretch>
            <a:fillRect/>
          </a:stretch>
        </p:blipFill>
        <p:spPr bwMode="auto">
          <a:xfrm>
            <a:off x="6242050" y="1881188"/>
            <a:ext cx="267335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0"/>
          <p:cNvPicPr>
            <a:picLocks noChangeAspect="1" noChangeArrowheads="1"/>
          </p:cNvPicPr>
          <p:nvPr/>
        </p:nvPicPr>
        <p:blipFill>
          <a:blip r:embed="rId5">
            <a:extLst>
              <a:ext uri="{28A0092B-C50C-407E-A947-70E740481C1C}">
                <a14:useLocalDpi xmlns:a14="http://schemas.microsoft.com/office/drawing/2010/main" val="0"/>
              </a:ext>
            </a:extLst>
          </a:blip>
          <a:srcRect l="18474" t="22603" r="49089" b="32146"/>
          <a:stretch>
            <a:fillRect/>
          </a:stretch>
        </p:blipFill>
        <p:spPr bwMode="auto">
          <a:xfrm>
            <a:off x="292100" y="1846263"/>
            <a:ext cx="2622550" cy="265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1"/>
          <p:cNvPicPr>
            <a:picLocks noChangeAspect="1" noChangeArrowheads="1"/>
          </p:cNvPicPr>
          <p:nvPr/>
        </p:nvPicPr>
        <p:blipFill>
          <a:blip r:embed="rId6">
            <a:extLst>
              <a:ext uri="{28A0092B-C50C-407E-A947-70E740481C1C}">
                <a14:useLocalDpi xmlns:a14="http://schemas.microsoft.com/office/drawing/2010/main" val="0"/>
              </a:ext>
            </a:extLst>
          </a:blip>
          <a:srcRect l="17044" t="19330" r="15221" b="14212"/>
          <a:stretch>
            <a:fillRect/>
          </a:stretch>
        </p:blipFill>
        <p:spPr bwMode="auto">
          <a:xfrm>
            <a:off x="2987675" y="1812925"/>
            <a:ext cx="3155950" cy="281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Object 13"/>
          <p:cNvGraphicFramePr>
            <a:graphicFrameLocks noChangeAspect="1"/>
          </p:cNvGraphicFramePr>
          <p:nvPr/>
        </p:nvGraphicFramePr>
        <p:xfrm>
          <a:off x="2386013" y="5662613"/>
          <a:ext cx="4187825" cy="930275"/>
        </p:xfrm>
        <a:graphic>
          <a:graphicData uri="http://schemas.openxmlformats.org/presentationml/2006/ole">
            <mc:AlternateContent xmlns:mc="http://schemas.openxmlformats.org/markup-compatibility/2006">
              <mc:Choice xmlns:v="urn:schemas-microsoft-com:vml" Requires="v">
                <p:oleObj spid="_x0000_s5173" name="Equation" r:id="rId7" imgW="1600200" imgH="355600" progId="Equation.3">
                  <p:embed/>
                </p:oleObj>
              </mc:Choice>
              <mc:Fallback>
                <p:oleObj name="Equation" r:id="rId7" imgW="1600200" imgH="3556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86013" y="5662613"/>
                        <a:ext cx="4187825" cy="930275"/>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43101253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Degree</a:t>
            </a:r>
            <a:endParaRPr lang="ko-KR" altLang="en-US" dirty="0"/>
          </a:p>
        </p:txBody>
      </p:sp>
      <p:sp>
        <p:nvSpPr>
          <p:cNvPr id="3" name="내용 개체 틀 2"/>
          <p:cNvSpPr>
            <a:spLocks noGrp="1"/>
          </p:cNvSpPr>
          <p:nvPr>
            <p:ph idx="1"/>
          </p:nvPr>
        </p:nvSpPr>
        <p:spPr/>
        <p:txBody>
          <a:bodyPr/>
          <a:lstStyle/>
          <a:p>
            <a:r>
              <a:rPr lang="en-US" altLang="ko-KR" dirty="0"/>
              <a:t>Degree centrality, however, can be </a:t>
            </a:r>
            <a:r>
              <a:rPr lang="en-US" altLang="ko-KR" dirty="0" smtClean="0"/>
              <a:t>deceiving</a:t>
            </a:r>
            <a:r>
              <a:rPr lang="en-US" altLang="ko-KR" dirty="0"/>
              <a:t>, because it is a purely local measure.</a:t>
            </a:r>
          </a:p>
          <a:p>
            <a:endParaRPr lang="ko-KR" altLang="en-US"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l="24707" t="24574" r="27083" b="16286"/>
          <a:stretch>
            <a:fillRect/>
          </a:stretch>
        </p:blipFill>
        <p:spPr bwMode="auto">
          <a:xfrm>
            <a:off x="3059832" y="2636912"/>
            <a:ext cx="4525416" cy="4033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2794032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Closeness Centrality</a:t>
            </a:r>
            <a:endParaRPr lang="ko-KR" altLang="en-US" dirty="0"/>
          </a:p>
        </p:txBody>
      </p:sp>
      <p:sp>
        <p:nvSpPr>
          <p:cNvPr id="3" name="내용 개체 틀 2"/>
          <p:cNvSpPr>
            <a:spLocks noGrp="1"/>
          </p:cNvSpPr>
          <p:nvPr>
            <p:ph idx="1"/>
          </p:nvPr>
        </p:nvSpPr>
        <p:spPr/>
        <p:txBody>
          <a:bodyPr/>
          <a:lstStyle/>
          <a:p>
            <a:r>
              <a:rPr lang="en-US" altLang="ko-KR" dirty="0">
                <a:ea typeface="굴림" charset="-127"/>
                <a:cs typeface="Arial" charset="0"/>
              </a:rPr>
              <a:t>An </a:t>
            </a:r>
            <a:r>
              <a:rPr lang="en-US" altLang="ko-KR" dirty="0" smtClean="0">
                <a:ea typeface="굴림" charset="-127"/>
                <a:cs typeface="Arial" charset="0"/>
              </a:rPr>
              <a:t>node </a:t>
            </a:r>
            <a:r>
              <a:rPr lang="en-US" altLang="ko-KR" dirty="0">
                <a:ea typeface="굴림" charset="-127"/>
                <a:cs typeface="Arial" charset="0"/>
              </a:rPr>
              <a:t>is considered important if </a:t>
            </a:r>
            <a:r>
              <a:rPr lang="en-US" altLang="ko-KR" dirty="0" smtClean="0">
                <a:ea typeface="굴림" charset="-127"/>
                <a:cs typeface="Arial" charset="0"/>
              </a:rPr>
              <a:t>it </a:t>
            </a:r>
            <a:r>
              <a:rPr lang="en-US" altLang="ko-KR" dirty="0">
                <a:ea typeface="굴림" charset="-127"/>
                <a:cs typeface="Arial" charset="0"/>
              </a:rPr>
              <a:t>is relatively close to all other </a:t>
            </a:r>
            <a:r>
              <a:rPr lang="en-US" altLang="ko-KR" dirty="0" smtClean="0">
                <a:ea typeface="굴림" charset="-127"/>
                <a:cs typeface="Arial" charset="0"/>
              </a:rPr>
              <a:t>nodes</a:t>
            </a:r>
            <a:r>
              <a:rPr lang="en-US" altLang="ko-KR" dirty="0">
                <a:ea typeface="굴림" charset="-127"/>
                <a:cs typeface="Arial" charset="0"/>
              </a:rPr>
              <a:t>.</a:t>
            </a:r>
          </a:p>
          <a:p>
            <a:r>
              <a:rPr lang="en-US" altLang="ko-KR" dirty="0" smtClean="0">
                <a:ea typeface="굴림" charset="-127"/>
                <a:cs typeface="Arial" charset="0"/>
              </a:rPr>
              <a:t>Inverse </a:t>
            </a:r>
            <a:r>
              <a:rPr lang="en-US" altLang="ko-KR" dirty="0">
                <a:ea typeface="굴림" charset="-127"/>
                <a:cs typeface="Arial" charset="0"/>
              </a:rPr>
              <a:t>of the </a:t>
            </a:r>
            <a:r>
              <a:rPr lang="en-US" altLang="ko-KR" u="sng" dirty="0">
                <a:ea typeface="굴림" charset="-127"/>
                <a:cs typeface="Arial" charset="0"/>
              </a:rPr>
              <a:t>distance</a:t>
            </a:r>
            <a:r>
              <a:rPr lang="en-US" altLang="ko-KR" dirty="0">
                <a:ea typeface="굴림" charset="-127"/>
                <a:cs typeface="Arial" charset="0"/>
              </a:rPr>
              <a:t> of each </a:t>
            </a:r>
            <a:r>
              <a:rPr lang="en-US" altLang="ko-KR" dirty="0" smtClean="0">
                <a:ea typeface="굴림" charset="-127"/>
                <a:cs typeface="Arial" charset="0"/>
              </a:rPr>
              <a:t>node to all </a:t>
            </a:r>
            <a:r>
              <a:rPr lang="en-US" altLang="ko-KR" dirty="0">
                <a:ea typeface="굴림" charset="-127"/>
                <a:cs typeface="Arial" charset="0"/>
              </a:rPr>
              <a:t>other </a:t>
            </a:r>
            <a:r>
              <a:rPr lang="en-US" altLang="ko-KR" dirty="0" smtClean="0">
                <a:ea typeface="굴림" charset="-127"/>
                <a:cs typeface="Arial" charset="0"/>
              </a:rPr>
              <a:t>nodes </a:t>
            </a:r>
            <a:r>
              <a:rPr lang="en-US" altLang="ko-KR" dirty="0">
                <a:ea typeface="굴림" charset="-127"/>
                <a:cs typeface="Arial" charset="0"/>
              </a:rPr>
              <a:t>in the network.</a:t>
            </a:r>
          </a:p>
          <a:p>
            <a:endParaRPr lang="ko-KR" altLang="en-US" dirty="0"/>
          </a:p>
        </p:txBody>
      </p:sp>
      <p:graphicFrame>
        <p:nvGraphicFramePr>
          <p:cNvPr id="6" name="개체 5"/>
          <p:cNvGraphicFramePr>
            <a:graphicFrameLocks noChangeAspect="1"/>
          </p:cNvGraphicFramePr>
          <p:nvPr>
            <p:extLst>
              <p:ext uri="{D42A27DB-BD31-4B8C-83A1-F6EECF244321}">
                <p14:modId xmlns:p14="http://schemas.microsoft.com/office/powerpoint/2010/main" val="249878876"/>
              </p:ext>
            </p:extLst>
          </p:nvPr>
        </p:nvGraphicFramePr>
        <p:xfrm>
          <a:off x="2915816" y="3933056"/>
          <a:ext cx="3614737" cy="1262062"/>
        </p:xfrm>
        <a:graphic>
          <a:graphicData uri="http://schemas.openxmlformats.org/presentationml/2006/ole">
            <mc:AlternateContent xmlns:mc="http://schemas.openxmlformats.org/markup-compatibility/2006">
              <mc:Choice xmlns:v="urn:schemas-microsoft-com:vml" Requires="v">
                <p:oleObj spid="_x0000_s4202" name="Equation" r:id="rId3" imgW="1498600" imgH="520700" progId="Equation.3">
                  <p:embed/>
                </p:oleObj>
              </mc:Choice>
              <mc:Fallback>
                <p:oleObj name="Equation" r:id="rId3" imgW="1498600" imgH="52070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5816" y="3933056"/>
                        <a:ext cx="3614737" cy="1262062"/>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개체 6"/>
          <p:cNvGraphicFramePr>
            <a:graphicFrameLocks noChangeAspect="1"/>
          </p:cNvGraphicFramePr>
          <p:nvPr>
            <p:extLst>
              <p:ext uri="{D42A27DB-BD31-4B8C-83A1-F6EECF244321}">
                <p14:modId xmlns:p14="http://schemas.microsoft.com/office/powerpoint/2010/main" val="2340791080"/>
              </p:ext>
            </p:extLst>
          </p:nvPr>
        </p:nvGraphicFramePr>
        <p:xfrm>
          <a:off x="2901478" y="5427663"/>
          <a:ext cx="3614738" cy="581025"/>
        </p:xfrm>
        <a:graphic>
          <a:graphicData uri="http://schemas.openxmlformats.org/presentationml/2006/ole">
            <mc:AlternateContent xmlns:mc="http://schemas.openxmlformats.org/markup-compatibility/2006">
              <mc:Choice xmlns:v="urn:schemas-microsoft-com:vml" Requires="v">
                <p:oleObj spid="_x0000_s4203" name="Equation" r:id="rId5" imgW="1497950" imgH="241195" progId="Equation.3">
                  <p:embed/>
                </p:oleObj>
              </mc:Choice>
              <mc:Fallback>
                <p:oleObj name="Equation" r:id="rId5" imgW="1497950" imgH="241195" progId="Equation.3">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01478" y="5427663"/>
                        <a:ext cx="3614738" cy="581025"/>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54286825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Example</a:t>
            </a:r>
            <a:endParaRPr lang="ko-KR" altLang="en-US" dirty="0"/>
          </a:p>
        </p:txBody>
      </p:sp>
      <p:sp>
        <p:nvSpPr>
          <p:cNvPr id="4" name="Rectangle 2"/>
          <p:cNvSpPr>
            <a:spLocks noChangeArrowheads="1"/>
          </p:cNvSpPr>
          <p:nvPr/>
        </p:nvSpPr>
        <p:spPr bwMode="auto">
          <a:xfrm>
            <a:off x="3348848" y="2636912"/>
            <a:ext cx="5615640" cy="299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None/>
            </a:pPr>
            <a:r>
              <a:rPr lang="en-US" altLang="ko-KR" sz="1600" b="1" baseline="0" dirty="0">
                <a:latin typeface="SAS Monospace" pitchFamily="49" charset="0"/>
                <a:ea typeface="굴림" charset="-127"/>
                <a:cs typeface="Arial" charset="0"/>
              </a:rPr>
              <a:t>          Distance     Closeness  normalized</a:t>
            </a:r>
          </a:p>
          <a:p>
            <a:pPr>
              <a:buNone/>
            </a:pPr>
            <a:endParaRPr lang="en-US" altLang="ko-KR" sz="1600" b="1" baseline="0" dirty="0">
              <a:latin typeface="SAS Monospace" pitchFamily="49" charset="0"/>
              <a:ea typeface="굴림" charset="-127"/>
              <a:cs typeface="Arial" charset="0"/>
            </a:endParaRPr>
          </a:p>
          <a:p>
            <a:pPr>
              <a:buNone/>
            </a:pPr>
            <a:r>
              <a:rPr lang="en-US" altLang="ko-KR" sz="1600" b="1" baseline="0" dirty="0">
                <a:latin typeface="SAS Monospace" pitchFamily="49" charset="0"/>
                <a:ea typeface="굴림" charset="-127"/>
                <a:cs typeface="Arial" charset="0"/>
              </a:rPr>
              <a:t>       0 1 1 1 1 1 1 1    .143      1.00</a:t>
            </a:r>
          </a:p>
          <a:p>
            <a:pPr>
              <a:buNone/>
            </a:pPr>
            <a:r>
              <a:rPr lang="en-US" altLang="ko-KR" sz="1600" b="1" baseline="0" dirty="0">
                <a:latin typeface="SAS Monospace" pitchFamily="49" charset="0"/>
                <a:ea typeface="굴림" charset="-127"/>
                <a:cs typeface="Arial" charset="0"/>
              </a:rPr>
              <a:t>       1 0 2 2 2 2 2 2    .077      .538</a:t>
            </a:r>
          </a:p>
          <a:p>
            <a:pPr>
              <a:buNone/>
            </a:pPr>
            <a:r>
              <a:rPr lang="en-US" altLang="ko-KR" sz="1600" b="1" baseline="0" dirty="0">
                <a:latin typeface="SAS Monospace" pitchFamily="49" charset="0"/>
                <a:ea typeface="굴림" charset="-127"/>
                <a:cs typeface="Arial" charset="0"/>
              </a:rPr>
              <a:t>       1 2 0 2 2 2 2 2    .077      .538</a:t>
            </a:r>
          </a:p>
          <a:p>
            <a:pPr>
              <a:buNone/>
            </a:pPr>
            <a:r>
              <a:rPr lang="en-US" altLang="ko-KR" sz="1600" b="1" baseline="0" dirty="0">
                <a:latin typeface="SAS Monospace" pitchFamily="49" charset="0"/>
                <a:ea typeface="굴림" charset="-127"/>
                <a:cs typeface="Arial" charset="0"/>
              </a:rPr>
              <a:t>       1 2 2 0 2 2 2 2    .077      .538</a:t>
            </a:r>
          </a:p>
          <a:p>
            <a:pPr>
              <a:buNone/>
            </a:pPr>
            <a:r>
              <a:rPr lang="en-US" altLang="ko-KR" sz="1600" b="1" baseline="0" dirty="0">
                <a:latin typeface="SAS Monospace" pitchFamily="49" charset="0"/>
                <a:ea typeface="굴림" charset="-127"/>
                <a:cs typeface="Arial" charset="0"/>
              </a:rPr>
              <a:t>       1 2 2 2 0 2 2 2    .077      .538</a:t>
            </a:r>
          </a:p>
          <a:p>
            <a:pPr>
              <a:buNone/>
            </a:pPr>
            <a:r>
              <a:rPr lang="en-US" altLang="ko-KR" sz="1600" b="1" baseline="0" dirty="0">
                <a:latin typeface="SAS Monospace" pitchFamily="49" charset="0"/>
                <a:ea typeface="굴림" charset="-127"/>
                <a:cs typeface="Arial" charset="0"/>
              </a:rPr>
              <a:t>       1 2 2 2 2 0 2 2    .077      .538</a:t>
            </a:r>
          </a:p>
          <a:p>
            <a:pPr>
              <a:buNone/>
            </a:pPr>
            <a:r>
              <a:rPr lang="en-US" altLang="ko-KR" sz="1600" b="1" baseline="0" dirty="0">
                <a:latin typeface="SAS Monospace" pitchFamily="49" charset="0"/>
                <a:ea typeface="굴림" charset="-127"/>
                <a:cs typeface="Arial" charset="0"/>
              </a:rPr>
              <a:t>       1 2 2 2 2 2 0 2    .077      .538</a:t>
            </a:r>
          </a:p>
          <a:p>
            <a:pPr>
              <a:buNone/>
            </a:pPr>
            <a:r>
              <a:rPr lang="en-US" altLang="ko-KR" sz="1600" b="1" baseline="0" dirty="0">
                <a:latin typeface="SAS Monospace" pitchFamily="49" charset="0"/>
                <a:ea typeface="굴림" charset="-127"/>
                <a:cs typeface="Arial" charset="0"/>
              </a:rPr>
              <a:t>       1 2 2 2 2 2 2 0    .077      .538</a:t>
            </a:r>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l="18733" t="22469" r="47217" b="33624"/>
          <a:stretch>
            <a:fillRect/>
          </a:stretch>
        </p:blipFill>
        <p:spPr bwMode="auto">
          <a:xfrm>
            <a:off x="803672" y="2850108"/>
            <a:ext cx="2616200" cy="245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4"/>
          <p:cNvSpPr>
            <a:spLocks noChangeShapeType="1"/>
          </p:cNvSpPr>
          <p:nvPr/>
        </p:nvSpPr>
        <p:spPr bwMode="auto">
          <a:xfrm>
            <a:off x="4607247" y="3068960"/>
            <a:ext cx="42132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ko-KR" altLang="en-US"/>
          </a:p>
        </p:txBody>
      </p:sp>
    </p:spTree>
    <p:extLst>
      <p:ext uri="{BB962C8B-B14F-4D97-AF65-F5344CB8AC3E}">
        <p14:creationId xmlns:p14="http://schemas.microsoft.com/office/powerpoint/2010/main" val="119752042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Example</a:t>
            </a:r>
            <a:endParaRPr lang="ko-KR" altLang="en-US" dirty="0"/>
          </a:p>
        </p:txBody>
      </p:sp>
      <p:sp>
        <p:nvSpPr>
          <p:cNvPr id="4" name="Rectangle 2"/>
          <p:cNvSpPr>
            <a:spLocks noChangeArrowheads="1"/>
          </p:cNvSpPr>
          <p:nvPr/>
        </p:nvSpPr>
        <p:spPr bwMode="auto">
          <a:xfrm>
            <a:off x="3059832" y="1996157"/>
            <a:ext cx="5955476" cy="420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None/>
            </a:pPr>
            <a:r>
              <a:rPr lang="en-US" altLang="ko-KR" sz="1500" b="1" baseline="0" dirty="0">
                <a:latin typeface="SAS Monospace" pitchFamily="49" charset="0"/>
                <a:ea typeface="굴림" charset="-127"/>
                <a:cs typeface="Arial" charset="0"/>
              </a:rPr>
              <a:t>	</a:t>
            </a:r>
            <a:r>
              <a:rPr lang="en-US" altLang="ko-KR" sz="1500" b="1" baseline="0" dirty="0" smtClean="0">
                <a:latin typeface="SAS Monospace" pitchFamily="49" charset="0"/>
                <a:ea typeface="굴림" charset="-127"/>
                <a:cs typeface="Arial" charset="0"/>
              </a:rPr>
              <a:t>Distance             Closeness  </a:t>
            </a:r>
            <a:r>
              <a:rPr lang="en-US" altLang="ko-KR" sz="1500" b="1" baseline="0" dirty="0">
                <a:latin typeface="SAS Monospace" pitchFamily="49" charset="0"/>
                <a:ea typeface="굴림" charset="-127"/>
                <a:cs typeface="Arial" charset="0"/>
              </a:rPr>
              <a:t>normalized</a:t>
            </a:r>
          </a:p>
          <a:p>
            <a:pPr>
              <a:buNone/>
            </a:pPr>
            <a:endParaRPr lang="en-US" altLang="ko-KR" sz="1500" b="1" baseline="0" dirty="0">
              <a:latin typeface="SAS Monospace" pitchFamily="49" charset="0"/>
              <a:ea typeface="굴림" charset="-127"/>
              <a:cs typeface="Arial" charset="0"/>
            </a:endParaRPr>
          </a:p>
          <a:p>
            <a:pPr>
              <a:buNone/>
            </a:pPr>
            <a:r>
              <a:rPr lang="en-US" altLang="ko-KR" sz="1500" b="1" baseline="0" dirty="0">
                <a:latin typeface="SAS Monospace" pitchFamily="49" charset="0"/>
                <a:ea typeface="굴림" charset="-127"/>
                <a:cs typeface="Arial" charset="0"/>
              </a:rPr>
              <a:t>     0 1 1 2 3 4 4 5 5 6 5 5 6  .021      .255</a:t>
            </a:r>
          </a:p>
          <a:p>
            <a:pPr>
              <a:buNone/>
            </a:pPr>
            <a:r>
              <a:rPr lang="en-US" altLang="ko-KR" sz="1500" b="1" baseline="0" dirty="0">
                <a:latin typeface="SAS Monospace" pitchFamily="49" charset="0"/>
                <a:ea typeface="굴림" charset="-127"/>
                <a:cs typeface="Arial" charset="0"/>
              </a:rPr>
              <a:t>     1 0 1 1 2 3 3 4 4 5 4 4 5  .027      .324</a:t>
            </a:r>
          </a:p>
          <a:p>
            <a:pPr>
              <a:buNone/>
            </a:pPr>
            <a:r>
              <a:rPr lang="en-US" altLang="ko-KR" sz="1500" b="1" baseline="0" dirty="0">
                <a:latin typeface="SAS Monospace" pitchFamily="49" charset="0"/>
                <a:ea typeface="굴림" charset="-127"/>
                <a:cs typeface="Arial" charset="0"/>
              </a:rPr>
              <a:t>     1 1 0 1 2 3 3 4 4 5 4 4 5  .027      .324</a:t>
            </a:r>
          </a:p>
          <a:p>
            <a:pPr>
              <a:buNone/>
            </a:pPr>
            <a:r>
              <a:rPr lang="en-US" altLang="ko-KR" sz="1500" b="1" baseline="0" dirty="0">
                <a:latin typeface="SAS Monospace" pitchFamily="49" charset="0"/>
                <a:ea typeface="굴림" charset="-127"/>
                <a:cs typeface="Arial" charset="0"/>
              </a:rPr>
              <a:t>     2 1 1 0 1 2 2 3 3 4 3 3 4  .034      .414</a:t>
            </a:r>
          </a:p>
          <a:p>
            <a:pPr>
              <a:buNone/>
            </a:pPr>
            <a:r>
              <a:rPr lang="en-US" altLang="ko-KR" sz="1500" b="1" baseline="0" dirty="0">
                <a:latin typeface="SAS Monospace" pitchFamily="49" charset="0"/>
                <a:ea typeface="굴림" charset="-127"/>
                <a:cs typeface="Arial" charset="0"/>
              </a:rPr>
              <a:t>     3 2 2 1 0 1 1 2 2 3 2 2 3  .042      .500</a:t>
            </a:r>
          </a:p>
          <a:p>
            <a:pPr>
              <a:buNone/>
            </a:pPr>
            <a:r>
              <a:rPr lang="en-US" altLang="ko-KR" sz="1500" b="1" baseline="0" dirty="0">
                <a:latin typeface="SAS Monospace" pitchFamily="49" charset="0"/>
                <a:ea typeface="굴림" charset="-127"/>
                <a:cs typeface="Arial" charset="0"/>
              </a:rPr>
              <a:t>     4 3 3 2 1 0 2 3 3 4 1 1 2  .034      .414</a:t>
            </a:r>
          </a:p>
          <a:p>
            <a:pPr>
              <a:buNone/>
            </a:pPr>
            <a:r>
              <a:rPr lang="en-US" altLang="ko-KR" sz="1500" b="1" baseline="0" dirty="0">
                <a:latin typeface="SAS Monospace" pitchFamily="49" charset="0"/>
                <a:ea typeface="굴림" charset="-127"/>
                <a:cs typeface="Arial" charset="0"/>
              </a:rPr>
              <a:t>     4 3 3 2 1 2 0 1 1 2 3 3 4  .034      .414</a:t>
            </a:r>
          </a:p>
          <a:p>
            <a:pPr>
              <a:buNone/>
            </a:pPr>
            <a:r>
              <a:rPr lang="en-US" altLang="ko-KR" sz="1500" b="1" baseline="0" dirty="0">
                <a:latin typeface="SAS Monospace" pitchFamily="49" charset="0"/>
                <a:ea typeface="굴림" charset="-127"/>
                <a:cs typeface="Arial" charset="0"/>
              </a:rPr>
              <a:t>     5 4 4 3 2 3 1 0 1 1 4 4 5  .027      .324</a:t>
            </a:r>
          </a:p>
          <a:p>
            <a:pPr>
              <a:buNone/>
            </a:pPr>
            <a:r>
              <a:rPr lang="en-US" altLang="ko-KR" sz="1500" b="1" baseline="0" dirty="0">
                <a:latin typeface="SAS Monospace" pitchFamily="49" charset="0"/>
                <a:ea typeface="굴림" charset="-127"/>
                <a:cs typeface="Arial" charset="0"/>
              </a:rPr>
              <a:t>     5 4 4 3 2 3 1 1 0 1 4 4 5  .027      .324</a:t>
            </a:r>
          </a:p>
          <a:p>
            <a:pPr>
              <a:buNone/>
            </a:pPr>
            <a:r>
              <a:rPr lang="en-US" altLang="ko-KR" sz="1500" b="1" baseline="0" dirty="0">
                <a:latin typeface="SAS Monospace" pitchFamily="49" charset="0"/>
                <a:ea typeface="굴림" charset="-127"/>
                <a:cs typeface="Arial" charset="0"/>
              </a:rPr>
              <a:t>     6 5 5 4 3 4 2 1 1 0 5 5 6  .021      .255</a:t>
            </a:r>
          </a:p>
          <a:p>
            <a:pPr>
              <a:buNone/>
            </a:pPr>
            <a:r>
              <a:rPr lang="en-US" altLang="ko-KR" sz="1500" b="1" baseline="0" dirty="0">
                <a:latin typeface="SAS Monospace" pitchFamily="49" charset="0"/>
                <a:ea typeface="굴림" charset="-127"/>
                <a:cs typeface="Arial" charset="0"/>
              </a:rPr>
              <a:t>     5 4 4 3 2 1 3 4 4 5 0 1 1  .027      .324</a:t>
            </a:r>
          </a:p>
          <a:p>
            <a:pPr>
              <a:buNone/>
            </a:pPr>
            <a:r>
              <a:rPr lang="en-US" altLang="ko-KR" sz="1500" b="1" baseline="0" dirty="0">
                <a:latin typeface="SAS Monospace" pitchFamily="49" charset="0"/>
                <a:ea typeface="굴림" charset="-127"/>
                <a:cs typeface="Arial" charset="0"/>
              </a:rPr>
              <a:t>     5 4 4 3 2 1 3 4 4 5 1 0 1  .027      .324</a:t>
            </a:r>
          </a:p>
          <a:p>
            <a:pPr>
              <a:buNone/>
            </a:pPr>
            <a:r>
              <a:rPr lang="en-US" altLang="ko-KR" sz="1500" b="1" baseline="0" dirty="0">
                <a:latin typeface="SAS Monospace" pitchFamily="49" charset="0"/>
                <a:ea typeface="굴림" charset="-127"/>
                <a:cs typeface="Arial" charset="0"/>
              </a:rPr>
              <a:t>     6 5 5 4 3 2 4 5 5 6 1 1 0  .021      .255</a:t>
            </a:r>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l="17548" t="22337" r="14999" b="16182"/>
          <a:stretch>
            <a:fillRect/>
          </a:stretch>
        </p:blipFill>
        <p:spPr bwMode="auto">
          <a:xfrm>
            <a:off x="249238" y="2510507"/>
            <a:ext cx="3336925" cy="278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0733131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err="1" smtClean="0"/>
              <a:t>Betweenness</a:t>
            </a:r>
            <a:r>
              <a:rPr lang="en-US" altLang="ko-KR" dirty="0" smtClean="0"/>
              <a:t> Centrality</a:t>
            </a:r>
            <a:endParaRPr lang="ko-KR" altLang="en-US" dirty="0"/>
          </a:p>
        </p:txBody>
      </p:sp>
      <p:sp>
        <p:nvSpPr>
          <p:cNvPr id="3" name="내용 개체 틀 2"/>
          <p:cNvSpPr>
            <a:spLocks noGrp="1"/>
          </p:cNvSpPr>
          <p:nvPr>
            <p:ph idx="1"/>
          </p:nvPr>
        </p:nvSpPr>
        <p:spPr>
          <a:xfrm>
            <a:off x="457200" y="1600201"/>
            <a:ext cx="8229600" cy="1828800"/>
          </a:xfrm>
        </p:spPr>
        <p:txBody>
          <a:bodyPr>
            <a:normAutofit fontScale="77500" lnSpcReduction="20000"/>
          </a:bodyPr>
          <a:lstStyle/>
          <a:p>
            <a:r>
              <a:rPr lang="en-US" altLang="ko-KR" dirty="0"/>
              <a:t>Model based on communication </a:t>
            </a:r>
            <a:r>
              <a:rPr lang="en-US" altLang="ko-KR" dirty="0" smtClean="0"/>
              <a:t>flow</a:t>
            </a:r>
          </a:p>
          <a:p>
            <a:r>
              <a:rPr lang="en-US" altLang="ko-KR" dirty="0" smtClean="0"/>
              <a:t>A </a:t>
            </a:r>
            <a:r>
              <a:rPr lang="en-US" altLang="ko-KR" dirty="0"/>
              <a:t>person who lies on communication paths can control communication flow, and is thus important. </a:t>
            </a:r>
            <a:endParaRPr lang="en-US" altLang="ko-KR" dirty="0" smtClean="0"/>
          </a:p>
          <a:p>
            <a:r>
              <a:rPr lang="en-US" altLang="ko-KR" dirty="0" err="1" smtClean="0"/>
              <a:t>Betweenness</a:t>
            </a:r>
            <a:r>
              <a:rPr lang="en-US" altLang="ko-KR" dirty="0" smtClean="0"/>
              <a:t> </a:t>
            </a:r>
            <a:r>
              <a:rPr lang="en-US" altLang="ko-KR" dirty="0"/>
              <a:t>centrality counts the number of shortest paths between </a:t>
            </a:r>
            <a:r>
              <a:rPr lang="en-US" altLang="ko-KR" i="1" dirty="0" err="1"/>
              <a:t>i</a:t>
            </a:r>
            <a:r>
              <a:rPr lang="en-US" altLang="ko-KR" dirty="0"/>
              <a:t> and </a:t>
            </a:r>
            <a:r>
              <a:rPr lang="en-US" altLang="ko-KR" i="1" dirty="0"/>
              <a:t>k</a:t>
            </a:r>
            <a:r>
              <a:rPr lang="en-US" altLang="ko-KR" dirty="0"/>
              <a:t> that </a:t>
            </a:r>
            <a:r>
              <a:rPr lang="en-US" altLang="ko-KR" dirty="0" smtClean="0"/>
              <a:t>node </a:t>
            </a:r>
            <a:r>
              <a:rPr lang="en-US" altLang="ko-KR" i="1" dirty="0" smtClean="0"/>
              <a:t>j</a:t>
            </a:r>
            <a:r>
              <a:rPr lang="en-US" altLang="ko-KR" dirty="0" smtClean="0"/>
              <a:t> </a:t>
            </a:r>
            <a:r>
              <a:rPr lang="en-US" altLang="ko-KR" dirty="0"/>
              <a:t>resides on.</a:t>
            </a:r>
          </a:p>
          <a:p>
            <a:endParaRPr lang="ko-KR" altLang="en-US" dirty="0"/>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l="24089" t="20071" r="42935" b="35283"/>
          <a:stretch>
            <a:fillRect/>
          </a:stretch>
        </p:blipFill>
        <p:spPr bwMode="auto">
          <a:xfrm>
            <a:off x="323999" y="3753199"/>
            <a:ext cx="2303785" cy="2268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4"/>
          <p:cNvSpPr txBox="1">
            <a:spLocks noChangeArrowheads="1"/>
          </p:cNvSpPr>
          <p:nvPr/>
        </p:nvSpPr>
        <p:spPr bwMode="auto">
          <a:xfrm>
            <a:off x="3747542" y="3658642"/>
            <a:ext cx="4127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baseline="-25000">
                <a:solidFill>
                  <a:schemeClr val="tx1"/>
                </a:solidFill>
                <a:latin typeface="Times New Roman" pitchFamily="18" charset="0"/>
              </a:defRPr>
            </a:lvl1pPr>
            <a:lvl2pPr marL="742950" indent="-285750">
              <a:defRPr sz="2400" baseline="-25000">
                <a:solidFill>
                  <a:schemeClr val="tx1"/>
                </a:solidFill>
                <a:latin typeface="Times New Roman" pitchFamily="18" charset="0"/>
              </a:defRPr>
            </a:lvl2pPr>
            <a:lvl3pPr marL="1143000" indent="-228600">
              <a:defRPr sz="2400" baseline="-25000">
                <a:solidFill>
                  <a:schemeClr val="tx1"/>
                </a:solidFill>
                <a:latin typeface="Times New Roman" pitchFamily="18" charset="0"/>
              </a:defRPr>
            </a:lvl3pPr>
            <a:lvl4pPr marL="1600200" indent="-228600">
              <a:defRPr sz="2400" baseline="-25000">
                <a:solidFill>
                  <a:schemeClr val="tx1"/>
                </a:solidFill>
                <a:latin typeface="Times New Roman" pitchFamily="18" charset="0"/>
              </a:defRPr>
            </a:lvl4pPr>
            <a:lvl5pPr marL="2057400" indent="-228600">
              <a:defRPr sz="2400" baseline="-25000">
                <a:solidFill>
                  <a:schemeClr val="tx1"/>
                </a:solidFill>
                <a:latin typeface="Times New Roman" pitchFamily="18" charset="0"/>
              </a:defRPr>
            </a:lvl5pPr>
            <a:lvl6pPr marL="2514600" indent="-228600" eaLnBrk="0" fontAlgn="base" hangingPunct="0">
              <a:spcBef>
                <a:spcPct val="0"/>
              </a:spcBef>
              <a:spcAft>
                <a:spcPct val="0"/>
              </a:spcAft>
              <a:defRPr sz="2400" baseline="-25000">
                <a:solidFill>
                  <a:schemeClr val="tx1"/>
                </a:solidFill>
                <a:latin typeface="Times New Roman" pitchFamily="18" charset="0"/>
              </a:defRPr>
            </a:lvl6pPr>
            <a:lvl7pPr marL="2971800" indent="-228600" eaLnBrk="0" fontAlgn="base" hangingPunct="0">
              <a:spcBef>
                <a:spcPct val="0"/>
              </a:spcBef>
              <a:spcAft>
                <a:spcPct val="0"/>
              </a:spcAft>
              <a:defRPr sz="2400" baseline="-25000">
                <a:solidFill>
                  <a:schemeClr val="tx1"/>
                </a:solidFill>
                <a:latin typeface="Times New Roman" pitchFamily="18" charset="0"/>
              </a:defRPr>
            </a:lvl7pPr>
            <a:lvl8pPr marL="3429000" indent="-228600" eaLnBrk="0" fontAlgn="base" hangingPunct="0">
              <a:spcBef>
                <a:spcPct val="0"/>
              </a:spcBef>
              <a:spcAft>
                <a:spcPct val="0"/>
              </a:spcAft>
              <a:defRPr sz="2400" baseline="-25000">
                <a:solidFill>
                  <a:schemeClr val="tx1"/>
                </a:solidFill>
                <a:latin typeface="Times New Roman" pitchFamily="18" charset="0"/>
              </a:defRPr>
            </a:lvl8pPr>
            <a:lvl9pPr marL="3886200" indent="-228600" eaLnBrk="0" fontAlgn="base" hangingPunct="0">
              <a:spcBef>
                <a:spcPct val="0"/>
              </a:spcBef>
              <a:spcAft>
                <a:spcPct val="0"/>
              </a:spcAft>
              <a:defRPr sz="2400" baseline="-25000">
                <a:solidFill>
                  <a:schemeClr val="tx1"/>
                </a:solidFill>
                <a:latin typeface="Times New Roman" pitchFamily="18" charset="0"/>
              </a:defRPr>
            </a:lvl9pPr>
          </a:lstStyle>
          <a:p>
            <a:pPr>
              <a:buNone/>
            </a:pPr>
            <a:r>
              <a:rPr lang="en-US" altLang="ko-KR" sz="3600" baseline="0">
                <a:ea typeface="굴림" charset="-127"/>
                <a:cs typeface="Arial" charset="0"/>
              </a:rPr>
              <a:t>b</a:t>
            </a:r>
          </a:p>
        </p:txBody>
      </p:sp>
      <p:sp>
        <p:nvSpPr>
          <p:cNvPr id="6" name="Text Box 5"/>
          <p:cNvSpPr txBox="1">
            <a:spLocks noChangeArrowheads="1"/>
          </p:cNvSpPr>
          <p:nvPr/>
        </p:nvSpPr>
        <p:spPr bwMode="auto">
          <a:xfrm>
            <a:off x="3742780" y="4441279"/>
            <a:ext cx="3873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baseline="-25000">
                <a:solidFill>
                  <a:schemeClr val="tx1"/>
                </a:solidFill>
                <a:latin typeface="Times New Roman" pitchFamily="18" charset="0"/>
              </a:defRPr>
            </a:lvl1pPr>
            <a:lvl2pPr marL="742950" indent="-285750">
              <a:defRPr sz="2400" baseline="-25000">
                <a:solidFill>
                  <a:schemeClr val="tx1"/>
                </a:solidFill>
                <a:latin typeface="Times New Roman" pitchFamily="18" charset="0"/>
              </a:defRPr>
            </a:lvl2pPr>
            <a:lvl3pPr marL="1143000" indent="-228600">
              <a:defRPr sz="2400" baseline="-25000">
                <a:solidFill>
                  <a:schemeClr val="tx1"/>
                </a:solidFill>
                <a:latin typeface="Times New Roman" pitchFamily="18" charset="0"/>
              </a:defRPr>
            </a:lvl3pPr>
            <a:lvl4pPr marL="1600200" indent="-228600">
              <a:defRPr sz="2400" baseline="-25000">
                <a:solidFill>
                  <a:schemeClr val="tx1"/>
                </a:solidFill>
                <a:latin typeface="Times New Roman" pitchFamily="18" charset="0"/>
              </a:defRPr>
            </a:lvl4pPr>
            <a:lvl5pPr marL="2057400" indent="-228600">
              <a:defRPr sz="2400" baseline="-25000">
                <a:solidFill>
                  <a:schemeClr val="tx1"/>
                </a:solidFill>
                <a:latin typeface="Times New Roman" pitchFamily="18" charset="0"/>
              </a:defRPr>
            </a:lvl5pPr>
            <a:lvl6pPr marL="2514600" indent="-228600" eaLnBrk="0" fontAlgn="base" hangingPunct="0">
              <a:spcBef>
                <a:spcPct val="0"/>
              </a:spcBef>
              <a:spcAft>
                <a:spcPct val="0"/>
              </a:spcAft>
              <a:defRPr sz="2400" baseline="-25000">
                <a:solidFill>
                  <a:schemeClr val="tx1"/>
                </a:solidFill>
                <a:latin typeface="Times New Roman" pitchFamily="18" charset="0"/>
              </a:defRPr>
            </a:lvl6pPr>
            <a:lvl7pPr marL="2971800" indent="-228600" eaLnBrk="0" fontAlgn="base" hangingPunct="0">
              <a:spcBef>
                <a:spcPct val="0"/>
              </a:spcBef>
              <a:spcAft>
                <a:spcPct val="0"/>
              </a:spcAft>
              <a:defRPr sz="2400" baseline="-25000">
                <a:solidFill>
                  <a:schemeClr val="tx1"/>
                </a:solidFill>
                <a:latin typeface="Times New Roman" pitchFamily="18" charset="0"/>
              </a:defRPr>
            </a:lvl7pPr>
            <a:lvl8pPr marL="3429000" indent="-228600" eaLnBrk="0" fontAlgn="base" hangingPunct="0">
              <a:spcBef>
                <a:spcPct val="0"/>
              </a:spcBef>
              <a:spcAft>
                <a:spcPct val="0"/>
              </a:spcAft>
              <a:defRPr sz="2400" baseline="-25000">
                <a:solidFill>
                  <a:schemeClr val="tx1"/>
                </a:solidFill>
                <a:latin typeface="Times New Roman" pitchFamily="18" charset="0"/>
              </a:defRPr>
            </a:lvl8pPr>
            <a:lvl9pPr marL="3886200" indent="-228600" eaLnBrk="0" fontAlgn="base" hangingPunct="0">
              <a:spcBef>
                <a:spcPct val="0"/>
              </a:spcBef>
              <a:spcAft>
                <a:spcPct val="0"/>
              </a:spcAft>
              <a:defRPr sz="2400" baseline="-25000">
                <a:solidFill>
                  <a:schemeClr val="tx1"/>
                </a:solidFill>
                <a:latin typeface="Times New Roman" pitchFamily="18" charset="0"/>
              </a:defRPr>
            </a:lvl9pPr>
          </a:lstStyle>
          <a:p>
            <a:pPr>
              <a:buNone/>
            </a:pPr>
            <a:r>
              <a:rPr lang="en-US" altLang="ko-KR" sz="3600" baseline="0">
                <a:ea typeface="굴림" charset="-127"/>
                <a:cs typeface="Arial" charset="0"/>
              </a:rPr>
              <a:t>a</a:t>
            </a:r>
          </a:p>
        </p:txBody>
      </p:sp>
      <p:sp>
        <p:nvSpPr>
          <p:cNvPr id="7" name="Text Box 6"/>
          <p:cNvSpPr txBox="1">
            <a:spLocks noChangeArrowheads="1"/>
          </p:cNvSpPr>
          <p:nvPr/>
        </p:nvSpPr>
        <p:spPr bwMode="auto">
          <a:xfrm>
            <a:off x="2699792" y="5393779"/>
            <a:ext cx="259558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baseline="-25000">
                <a:solidFill>
                  <a:schemeClr val="tx1"/>
                </a:solidFill>
                <a:latin typeface="Times New Roman" pitchFamily="18" charset="0"/>
              </a:defRPr>
            </a:lvl1pPr>
            <a:lvl2pPr marL="742950" indent="-285750">
              <a:defRPr sz="2400" baseline="-25000">
                <a:solidFill>
                  <a:schemeClr val="tx1"/>
                </a:solidFill>
                <a:latin typeface="Times New Roman" pitchFamily="18" charset="0"/>
              </a:defRPr>
            </a:lvl2pPr>
            <a:lvl3pPr marL="1143000" indent="-228600">
              <a:defRPr sz="2400" baseline="-25000">
                <a:solidFill>
                  <a:schemeClr val="tx1"/>
                </a:solidFill>
                <a:latin typeface="Times New Roman" pitchFamily="18" charset="0"/>
              </a:defRPr>
            </a:lvl3pPr>
            <a:lvl4pPr marL="1600200" indent="-228600">
              <a:defRPr sz="2400" baseline="-25000">
                <a:solidFill>
                  <a:schemeClr val="tx1"/>
                </a:solidFill>
                <a:latin typeface="Times New Roman" pitchFamily="18" charset="0"/>
              </a:defRPr>
            </a:lvl4pPr>
            <a:lvl5pPr marL="2057400" indent="-228600">
              <a:defRPr sz="2400" baseline="-25000">
                <a:solidFill>
                  <a:schemeClr val="tx1"/>
                </a:solidFill>
                <a:latin typeface="Times New Roman" pitchFamily="18" charset="0"/>
              </a:defRPr>
            </a:lvl5pPr>
            <a:lvl6pPr marL="2514600" indent="-228600" eaLnBrk="0" fontAlgn="base" hangingPunct="0">
              <a:spcBef>
                <a:spcPct val="0"/>
              </a:spcBef>
              <a:spcAft>
                <a:spcPct val="0"/>
              </a:spcAft>
              <a:defRPr sz="2400" baseline="-25000">
                <a:solidFill>
                  <a:schemeClr val="tx1"/>
                </a:solidFill>
                <a:latin typeface="Times New Roman" pitchFamily="18" charset="0"/>
              </a:defRPr>
            </a:lvl6pPr>
            <a:lvl7pPr marL="2971800" indent="-228600" eaLnBrk="0" fontAlgn="base" hangingPunct="0">
              <a:spcBef>
                <a:spcPct val="0"/>
              </a:spcBef>
              <a:spcAft>
                <a:spcPct val="0"/>
              </a:spcAft>
              <a:defRPr sz="2400" baseline="-25000">
                <a:solidFill>
                  <a:schemeClr val="tx1"/>
                </a:solidFill>
                <a:latin typeface="Times New Roman" pitchFamily="18" charset="0"/>
              </a:defRPr>
            </a:lvl7pPr>
            <a:lvl8pPr marL="3429000" indent="-228600" eaLnBrk="0" fontAlgn="base" hangingPunct="0">
              <a:spcBef>
                <a:spcPct val="0"/>
              </a:spcBef>
              <a:spcAft>
                <a:spcPct val="0"/>
              </a:spcAft>
              <a:defRPr sz="2400" baseline="-25000">
                <a:solidFill>
                  <a:schemeClr val="tx1"/>
                </a:solidFill>
                <a:latin typeface="Times New Roman" pitchFamily="18" charset="0"/>
              </a:defRPr>
            </a:lvl8pPr>
            <a:lvl9pPr marL="3886200" indent="-228600" eaLnBrk="0" fontAlgn="base" hangingPunct="0">
              <a:spcBef>
                <a:spcPct val="0"/>
              </a:spcBef>
              <a:spcAft>
                <a:spcPct val="0"/>
              </a:spcAft>
              <a:defRPr sz="2400" baseline="-25000">
                <a:solidFill>
                  <a:schemeClr val="tx1"/>
                </a:solidFill>
                <a:latin typeface="Times New Roman" pitchFamily="18" charset="0"/>
              </a:defRPr>
            </a:lvl9pPr>
          </a:lstStyle>
          <a:p>
            <a:pPr>
              <a:buNone/>
            </a:pPr>
            <a:r>
              <a:rPr lang="en-US" altLang="ko-KR" sz="3600" baseline="0" dirty="0" smtClean="0">
                <a:ea typeface="굴림" charset="-127"/>
                <a:cs typeface="Arial" charset="0"/>
              </a:rPr>
              <a:t>c  </a:t>
            </a:r>
            <a:r>
              <a:rPr lang="en-US" altLang="ko-KR" sz="3600" baseline="0" dirty="0">
                <a:ea typeface="굴림" charset="-127"/>
                <a:cs typeface="Arial" charset="0"/>
              </a:rPr>
              <a:t>d  e  f  g  h</a:t>
            </a:r>
          </a:p>
        </p:txBody>
      </p:sp>
      <p:sp>
        <p:nvSpPr>
          <p:cNvPr id="8" name="Line 7"/>
          <p:cNvSpPr>
            <a:spLocks noChangeShapeType="1"/>
          </p:cNvSpPr>
          <p:nvPr/>
        </p:nvSpPr>
        <p:spPr bwMode="auto">
          <a:xfrm>
            <a:off x="3936455" y="4258717"/>
            <a:ext cx="0" cy="358775"/>
          </a:xfrm>
          <a:prstGeom prst="line">
            <a:avLst/>
          </a:prstGeom>
          <a:noFill/>
          <a:ln w="9525">
            <a:solidFill>
              <a:schemeClr val="tx1"/>
            </a:solidFill>
            <a:round/>
            <a:headEnd/>
            <a:tailEnd type="stealth" w="med" len="med"/>
          </a:ln>
          <a:extLst>
            <a:ext uri="{909E8E84-426E-40DD-AFC4-6F175D3DCCD1}">
              <a14:hiddenFill xmlns:a14="http://schemas.microsoft.com/office/drawing/2010/main">
                <a:noFill/>
              </a14:hiddenFill>
            </a:ext>
          </a:extLst>
        </p:spPr>
        <p:txBody>
          <a:bodyPr wrap="none" anchor="ctr"/>
          <a:lstStyle/>
          <a:p>
            <a:pPr>
              <a:buNone/>
            </a:pPr>
            <a:endParaRPr lang="ko-KR" altLang="en-US"/>
          </a:p>
        </p:txBody>
      </p:sp>
      <p:sp>
        <p:nvSpPr>
          <p:cNvPr id="9" name="Line 8"/>
          <p:cNvSpPr>
            <a:spLocks noChangeShapeType="1"/>
          </p:cNvSpPr>
          <p:nvPr/>
        </p:nvSpPr>
        <p:spPr bwMode="auto">
          <a:xfrm flipH="1">
            <a:off x="3063330" y="5011192"/>
            <a:ext cx="873125" cy="487362"/>
          </a:xfrm>
          <a:prstGeom prst="line">
            <a:avLst/>
          </a:prstGeom>
          <a:noFill/>
          <a:ln w="9525">
            <a:solidFill>
              <a:schemeClr val="tx1"/>
            </a:solidFill>
            <a:round/>
            <a:headEnd/>
            <a:tailEnd type="stealth" w="med" len="med"/>
          </a:ln>
          <a:extLst>
            <a:ext uri="{909E8E84-426E-40DD-AFC4-6F175D3DCCD1}">
              <a14:hiddenFill xmlns:a14="http://schemas.microsoft.com/office/drawing/2010/main">
                <a:noFill/>
              </a14:hiddenFill>
            </a:ext>
          </a:extLst>
        </p:spPr>
        <p:txBody>
          <a:bodyPr wrap="none" anchor="ctr"/>
          <a:lstStyle/>
          <a:p>
            <a:pPr>
              <a:buNone/>
            </a:pPr>
            <a:endParaRPr lang="ko-KR" altLang="en-US"/>
          </a:p>
        </p:txBody>
      </p:sp>
      <p:sp>
        <p:nvSpPr>
          <p:cNvPr id="10" name="Line 9"/>
          <p:cNvSpPr>
            <a:spLocks noChangeShapeType="1"/>
          </p:cNvSpPr>
          <p:nvPr/>
        </p:nvSpPr>
        <p:spPr bwMode="auto">
          <a:xfrm flipH="1">
            <a:off x="3545930" y="5020717"/>
            <a:ext cx="400050" cy="473075"/>
          </a:xfrm>
          <a:prstGeom prst="line">
            <a:avLst/>
          </a:prstGeom>
          <a:noFill/>
          <a:ln w="9525">
            <a:solidFill>
              <a:schemeClr val="tx1"/>
            </a:solidFill>
            <a:round/>
            <a:headEnd/>
            <a:tailEnd type="stealth" w="med" len="med"/>
          </a:ln>
          <a:extLst>
            <a:ext uri="{909E8E84-426E-40DD-AFC4-6F175D3DCCD1}">
              <a14:hiddenFill xmlns:a14="http://schemas.microsoft.com/office/drawing/2010/main">
                <a:noFill/>
              </a14:hiddenFill>
            </a:ext>
          </a:extLst>
        </p:spPr>
        <p:txBody>
          <a:bodyPr wrap="none" anchor="ctr"/>
          <a:lstStyle/>
          <a:p>
            <a:pPr>
              <a:buNone/>
            </a:pPr>
            <a:endParaRPr lang="ko-KR" altLang="en-US"/>
          </a:p>
        </p:txBody>
      </p:sp>
      <p:sp>
        <p:nvSpPr>
          <p:cNvPr id="11" name="Line 10"/>
          <p:cNvSpPr>
            <a:spLocks noChangeShapeType="1"/>
          </p:cNvSpPr>
          <p:nvPr/>
        </p:nvSpPr>
        <p:spPr bwMode="auto">
          <a:xfrm flipH="1">
            <a:off x="3879305" y="5020717"/>
            <a:ext cx="73025" cy="473075"/>
          </a:xfrm>
          <a:prstGeom prst="line">
            <a:avLst/>
          </a:prstGeom>
          <a:noFill/>
          <a:ln w="9525">
            <a:solidFill>
              <a:schemeClr val="tx1"/>
            </a:solidFill>
            <a:round/>
            <a:headEnd/>
            <a:tailEnd type="stealth" w="med" len="med"/>
          </a:ln>
          <a:extLst>
            <a:ext uri="{909E8E84-426E-40DD-AFC4-6F175D3DCCD1}">
              <a14:hiddenFill xmlns:a14="http://schemas.microsoft.com/office/drawing/2010/main">
                <a:noFill/>
              </a14:hiddenFill>
            </a:ext>
          </a:extLst>
        </p:spPr>
        <p:txBody>
          <a:bodyPr wrap="none" anchor="ctr"/>
          <a:lstStyle/>
          <a:p>
            <a:pPr>
              <a:buNone/>
            </a:pPr>
            <a:endParaRPr lang="ko-KR" altLang="en-US"/>
          </a:p>
        </p:txBody>
      </p:sp>
      <p:sp>
        <p:nvSpPr>
          <p:cNvPr id="12" name="Line 11"/>
          <p:cNvSpPr>
            <a:spLocks noChangeShapeType="1"/>
          </p:cNvSpPr>
          <p:nvPr/>
        </p:nvSpPr>
        <p:spPr bwMode="auto">
          <a:xfrm>
            <a:off x="3938042" y="5027067"/>
            <a:ext cx="333375" cy="466725"/>
          </a:xfrm>
          <a:prstGeom prst="line">
            <a:avLst/>
          </a:prstGeom>
          <a:noFill/>
          <a:ln w="9525">
            <a:solidFill>
              <a:schemeClr val="tx1"/>
            </a:solidFill>
            <a:round/>
            <a:headEnd/>
            <a:tailEnd type="stealth" w="med" len="med"/>
          </a:ln>
          <a:extLst>
            <a:ext uri="{909E8E84-426E-40DD-AFC4-6F175D3DCCD1}">
              <a14:hiddenFill xmlns:a14="http://schemas.microsoft.com/office/drawing/2010/main">
                <a:noFill/>
              </a14:hiddenFill>
            </a:ext>
          </a:extLst>
        </p:spPr>
        <p:txBody>
          <a:bodyPr wrap="none" anchor="ctr"/>
          <a:lstStyle/>
          <a:p>
            <a:pPr>
              <a:buNone/>
            </a:pPr>
            <a:endParaRPr lang="ko-KR" altLang="en-US"/>
          </a:p>
        </p:txBody>
      </p:sp>
      <p:sp>
        <p:nvSpPr>
          <p:cNvPr id="13" name="Line 12"/>
          <p:cNvSpPr>
            <a:spLocks noChangeShapeType="1"/>
          </p:cNvSpPr>
          <p:nvPr/>
        </p:nvSpPr>
        <p:spPr bwMode="auto">
          <a:xfrm>
            <a:off x="3938042" y="5027067"/>
            <a:ext cx="717550" cy="487362"/>
          </a:xfrm>
          <a:prstGeom prst="line">
            <a:avLst/>
          </a:prstGeom>
          <a:noFill/>
          <a:ln w="9525">
            <a:solidFill>
              <a:schemeClr val="tx1"/>
            </a:solidFill>
            <a:round/>
            <a:headEnd/>
            <a:tailEnd type="stealth" w="med" len="med"/>
          </a:ln>
          <a:extLst>
            <a:ext uri="{909E8E84-426E-40DD-AFC4-6F175D3DCCD1}">
              <a14:hiddenFill xmlns:a14="http://schemas.microsoft.com/office/drawing/2010/main">
                <a:noFill/>
              </a14:hiddenFill>
            </a:ext>
          </a:extLst>
        </p:spPr>
        <p:txBody>
          <a:bodyPr wrap="none" anchor="ctr"/>
          <a:lstStyle/>
          <a:p>
            <a:pPr>
              <a:buNone/>
            </a:pPr>
            <a:endParaRPr lang="ko-KR" altLang="en-US"/>
          </a:p>
        </p:txBody>
      </p:sp>
      <p:sp>
        <p:nvSpPr>
          <p:cNvPr id="14" name="Line 13"/>
          <p:cNvSpPr>
            <a:spLocks noChangeShapeType="1"/>
          </p:cNvSpPr>
          <p:nvPr/>
        </p:nvSpPr>
        <p:spPr bwMode="auto">
          <a:xfrm>
            <a:off x="3938042" y="5027067"/>
            <a:ext cx="1116013" cy="493712"/>
          </a:xfrm>
          <a:prstGeom prst="line">
            <a:avLst/>
          </a:prstGeom>
          <a:noFill/>
          <a:ln w="9525">
            <a:solidFill>
              <a:schemeClr val="tx1"/>
            </a:solidFill>
            <a:round/>
            <a:headEnd/>
            <a:tailEnd type="stealth" w="med" len="med"/>
          </a:ln>
          <a:extLst>
            <a:ext uri="{909E8E84-426E-40DD-AFC4-6F175D3DCCD1}">
              <a14:hiddenFill xmlns:a14="http://schemas.microsoft.com/office/drawing/2010/main">
                <a:noFill/>
              </a14:hiddenFill>
            </a:ext>
          </a:extLst>
        </p:spPr>
        <p:txBody>
          <a:bodyPr wrap="none" anchor="ctr"/>
          <a:lstStyle/>
          <a:p>
            <a:pPr>
              <a:buNone/>
            </a:pPr>
            <a:endParaRPr lang="ko-KR" altLang="en-US"/>
          </a:p>
        </p:txBody>
      </p:sp>
      <p:graphicFrame>
        <p:nvGraphicFramePr>
          <p:cNvPr id="15" name="개체 14"/>
          <p:cNvGraphicFramePr>
            <a:graphicFrameLocks noChangeAspect="1"/>
          </p:cNvGraphicFramePr>
          <p:nvPr>
            <p:extLst>
              <p:ext uri="{D42A27DB-BD31-4B8C-83A1-F6EECF244321}">
                <p14:modId xmlns:p14="http://schemas.microsoft.com/office/powerpoint/2010/main" val="3485168487"/>
              </p:ext>
            </p:extLst>
          </p:nvPr>
        </p:nvGraphicFramePr>
        <p:xfrm>
          <a:off x="4936678" y="3717032"/>
          <a:ext cx="3595762" cy="853408"/>
        </p:xfrm>
        <a:graphic>
          <a:graphicData uri="http://schemas.openxmlformats.org/presentationml/2006/ole">
            <mc:AlternateContent xmlns:mc="http://schemas.openxmlformats.org/markup-compatibility/2006">
              <mc:Choice xmlns:v="urn:schemas-microsoft-com:vml" Requires="v">
                <p:oleObj spid="_x0000_s6246" name="Equation" r:id="rId4" imgW="1497950" imgH="355446" progId="Equation.3">
                  <p:embed/>
                </p:oleObj>
              </mc:Choice>
              <mc:Fallback>
                <p:oleObj name="Equation" r:id="rId4" imgW="1497950" imgH="355446" progId="Equation.3">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36678" y="3717032"/>
                        <a:ext cx="3595762" cy="853408"/>
                      </a:xfrm>
                      <a:prstGeom prst="rect">
                        <a:avLst/>
                      </a:prstGeom>
                      <a:solidFill>
                        <a:srgbClr val="FFFFFF"/>
                      </a:solidFill>
                      <a:ln>
                        <a:noFill/>
                      </a:ln>
                      <a:effectLst/>
                    </p:spPr>
                  </p:pic>
                </p:oleObj>
              </mc:Fallback>
            </mc:AlternateContent>
          </a:graphicData>
        </a:graphic>
      </p:graphicFrame>
      <p:graphicFrame>
        <p:nvGraphicFramePr>
          <p:cNvPr id="16" name="개체 15"/>
          <p:cNvGraphicFramePr>
            <a:graphicFrameLocks noChangeAspect="1"/>
          </p:cNvGraphicFramePr>
          <p:nvPr>
            <p:extLst>
              <p:ext uri="{D42A27DB-BD31-4B8C-83A1-F6EECF244321}">
                <p14:modId xmlns:p14="http://schemas.microsoft.com/office/powerpoint/2010/main" val="1682115061"/>
              </p:ext>
            </p:extLst>
          </p:nvPr>
        </p:nvGraphicFramePr>
        <p:xfrm>
          <a:off x="4517727" y="4509120"/>
          <a:ext cx="4518769" cy="514111"/>
        </p:xfrm>
        <a:graphic>
          <a:graphicData uri="http://schemas.openxmlformats.org/presentationml/2006/ole">
            <mc:AlternateContent xmlns:mc="http://schemas.openxmlformats.org/markup-compatibility/2006">
              <mc:Choice xmlns:v="urn:schemas-microsoft-com:vml" Requires="v">
                <p:oleObj spid="_x0000_s6247" name="Equation" r:id="rId6" imgW="2120900" imgH="241300" progId="Equation.3">
                  <p:embed/>
                </p:oleObj>
              </mc:Choice>
              <mc:Fallback>
                <p:oleObj name="Equation" r:id="rId6" imgW="2120900" imgH="241300" progId="Equation.3">
                  <p:embed/>
                  <p:pic>
                    <p:nvPicPr>
                      <p:cNvPr id="0" name="Object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17727" y="4509120"/>
                        <a:ext cx="4518769" cy="514111"/>
                      </a:xfrm>
                      <a:prstGeom prst="rect">
                        <a:avLst/>
                      </a:prstGeom>
                      <a:solidFill>
                        <a:srgbClr val="FFFFFF"/>
                      </a:solidFill>
                      <a:ln>
                        <a:noFill/>
                      </a:ln>
                      <a:effectLst/>
                    </p:spPr>
                  </p:pic>
                </p:oleObj>
              </mc:Fallback>
            </mc:AlternateContent>
          </a:graphicData>
        </a:graphic>
      </p:graphicFrame>
    </p:spTree>
    <p:extLst>
      <p:ext uri="{BB962C8B-B14F-4D97-AF65-F5344CB8AC3E}">
        <p14:creationId xmlns:p14="http://schemas.microsoft.com/office/powerpoint/2010/main" val="16744333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PPI network</a:t>
            </a:r>
            <a:endParaRPr lang="ko-KR" altLang="en-US" dirty="0"/>
          </a:p>
        </p:txBody>
      </p:sp>
      <p:sp>
        <p:nvSpPr>
          <p:cNvPr id="3" name="내용 개체 틀 2"/>
          <p:cNvSpPr>
            <a:spLocks noGrp="1"/>
          </p:cNvSpPr>
          <p:nvPr>
            <p:ph idx="1"/>
          </p:nvPr>
        </p:nvSpPr>
        <p:spPr/>
        <p:txBody>
          <a:bodyPr/>
          <a:lstStyle/>
          <a:p>
            <a:r>
              <a:rPr lang="en-US" altLang="ko-KR" dirty="0" smtClean="0"/>
              <a:t>Lethality and Centrality</a:t>
            </a:r>
          </a:p>
          <a:p>
            <a:r>
              <a:rPr lang="en-US" altLang="ko-KR" dirty="0" smtClean="0"/>
              <a:t>Gene function, disease gene</a:t>
            </a:r>
            <a:endParaRPr lang="ko-KR" altLang="en-US" dirty="0"/>
          </a:p>
        </p:txBody>
      </p:sp>
      <p:pic>
        <p:nvPicPr>
          <p:cNvPr id="4" name="Picture 2"/>
          <p:cNvPicPr>
            <a:picLocks noChangeAspect="1" noChangeArrowheads="1"/>
          </p:cNvPicPr>
          <p:nvPr/>
        </p:nvPicPr>
        <p:blipFill>
          <a:blip r:embed="rId2" cstate="print"/>
          <a:srcRect/>
          <a:stretch>
            <a:fillRect/>
          </a:stretch>
        </p:blipFill>
        <p:spPr bwMode="auto">
          <a:xfrm>
            <a:off x="2987824" y="2800674"/>
            <a:ext cx="3821368" cy="3821368"/>
          </a:xfrm>
          <a:prstGeom prst="rect">
            <a:avLst/>
          </a:prstGeom>
          <a:noFill/>
          <a:ln w="9525">
            <a:noFill/>
            <a:miter lim="800000"/>
            <a:headEnd/>
            <a:tailEnd/>
          </a:ln>
          <a:effectLst/>
        </p:spPr>
      </p:pic>
      <p:sp>
        <p:nvSpPr>
          <p:cNvPr id="5" name="직사각형 4">
            <a:hlinkClick r:id="rId3" action="ppaction://hlinkfile"/>
          </p:cNvPr>
          <p:cNvSpPr/>
          <p:nvPr/>
        </p:nvSpPr>
        <p:spPr>
          <a:xfrm>
            <a:off x="185738" y="6444044"/>
            <a:ext cx="4386262" cy="369332"/>
          </a:xfrm>
          <a:prstGeom prst="rect">
            <a:avLst/>
          </a:prstGeom>
        </p:spPr>
        <p:txBody>
          <a:bodyPr wrap="square">
            <a:spAutoFit/>
          </a:bodyPr>
          <a:lstStyle/>
          <a:p>
            <a:pPr>
              <a:buNone/>
            </a:pPr>
            <a:r>
              <a:rPr lang="en-US" altLang="ko-KR" sz="1800" dirty="0" smtClean="0"/>
              <a:t>H. Jeong, </a:t>
            </a:r>
            <a:r>
              <a:rPr lang="en-US" altLang="ko-KR" sz="1800" dirty="0"/>
              <a:t>et al, </a:t>
            </a:r>
            <a:r>
              <a:rPr lang="en-US" altLang="ko-KR" sz="1800" dirty="0" smtClean="0"/>
              <a:t>Nature, 411:6833 </a:t>
            </a:r>
            <a:r>
              <a:rPr lang="en-US" altLang="ko-KR" sz="1800" dirty="0"/>
              <a:t>(</a:t>
            </a:r>
            <a:r>
              <a:rPr lang="en-US" altLang="ko-KR" sz="1800" dirty="0" smtClean="0"/>
              <a:t>2001)</a:t>
            </a:r>
            <a:endParaRPr lang="en-US" altLang="ko-KR" sz="1800" dirty="0"/>
          </a:p>
        </p:txBody>
      </p:sp>
    </p:spTree>
    <p:extLst>
      <p:ext uri="{BB962C8B-B14F-4D97-AF65-F5344CB8AC3E}">
        <p14:creationId xmlns:p14="http://schemas.microsoft.com/office/powerpoint/2010/main" val="286092409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endParaRPr lang="ko-KR" altLang="en-US"/>
          </a:p>
        </p:txBody>
      </p:sp>
      <p:sp>
        <p:nvSpPr>
          <p:cNvPr id="3" name="내용 개체 틀 2"/>
          <p:cNvSpPr>
            <a:spLocks noGrp="1"/>
          </p:cNvSpPr>
          <p:nvPr>
            <p:ph idx="1"/>
          </p:nvPr>
        </p:nvSpPr>
        <p:spPr/>
        <p:txBody>
          <a:bodyPr/>
          <a:lstStyle/>
          <a:p>
            <a:endParaRPr lang="ko-KR" altLang="en-US"/>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l="32813" t="25807" r="20964" b="13620"/>
          <a:stretch>
            <a:fillRect/>
          </a:stretch>
        </p:blipFill>
        <p:spPr bwMode="auto">
          <a:xfrm>
            <a:off x="6358830" y="2104603"/>
            <a:ext cx="2533650" cy="241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l="15094" t="21300" r="15346" b="15768"/>
          <a:stretch>
            <a:fillRect/>
          </a:stretch>
        </p:blipFill>
        <p:spPr bwMode="auto">
          <a:xfrm>
            <a:off x="3113980" y="2044278"/>
            <a:ext cx="3079750" cy="253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p:cNvPicPr>
            <a:picLocks noChangeAspect="1" noChangeArrowheads="1"/>
          </p:cNvPicPr>
          <p:nvPr/>
        </p:nvPicPr>
        <p:blipFill>
          <a:blip r:embed="rId4">
            <a:extLst>
              <a:ext uri="{28A0092B-C50C-407E-A947-70E740481C1C}">
                <a14:useLocalDpi xmlns:a14="http://schemas.microsoft.com/office/drawing/2010/main" val="0"/>
              </a:ext>
            </a:extLst>
          </a:blip>
          <a:srcRect l="18230" t="22043" r="49219" b="32617"/>
          <a:stretch>
            <a:fillRect/>
          </a:stretch>
        </p:blipFill>
        <p:spPr bwMode="auto">
          <a:xfrm>
            <a:off x="302517" y="2017290"/>
            <a:ext cx="264477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p:cNvPicPr>
            <a:picLocks noChangeAspect="1" noChangeArrowheads="1"/>
          </p:cNvPicPr>
          <p:nvPr/>
        </p:nvPicPr>
        <p:blipFill>
          <a:blip r:embed="rId5">
            <a:extLst>
              <a:ext uri="{28A0092B-C50C-407E-A947-70E740481C1C}">
                <a14:useLocalDpi xmlns:a14="http://schemas.microsoft.com/office/drawing/2010/main" val="0"/>
              </a:ext>
            </a:extLst>
          </a:blip>
          <a:srcRect l="13837" t="48962" r="13837" b="42323"/>
          <a:stretch>
            <a:fillRect/>
          </a:stretch>
        </p:blipFill>
        <p:spPr bwMode="auto">
          <a:xfrm>
            <a:off x="1407417" y="5701878"/>
            <a:ext cx="6200775" cy="67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7229997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Information Centrality</a:t>
            </a:r>
            <a:endParaRPr lang="ko-KR" altLang="en-US" dirty="0"/>
          </a:p>
        </p:txBody>
      </p:sp>
      <p:sp>
        <p:nvSpPr>
          <p:cNvPr id="3" name="내용 개체 틀 2"/>
          <p:cNvSpPr>
            <a:spLocks noGrp="1"/>
          </p:cNvSpPr>
          <p:nvPr>
            <p:ph idx="1"/>
          </p:nvPr>
        </p:nvSpPr>
        <p:spPr>
          <a:xfrm>
            <a:off x="457200" y="1600200"/>
            <a:ext cx="8229600" cy="1283097"/>
          </a:xfrm>
        </p:spPr>
        <p:txBody>
          <a:bodyPr>
            <a:normAutofit fontScale="70000" lnSpcReduction="20000"/>
          </a:bodyPr>
          <a:lstStyle/>
          <a:p>
            <a:r>
              <a:rPr lang="en-US" altLang="ko-KR" dirty="0" smtClean="0">
                <a:ea typeface="굴림" charset="-127"/>
                <a:cs typeface="Arial" charset="0"/>
              </a:rPr>
              <a:t>Information </a:t>
            </a:r>
            <a:r>
              <a:rPr lang="en-US" altLang="ko-KR" dirty="0">
                <a:ea typeface="굴림" charset="-127"/>
                <a:cs typeface="Arial" charset="0"/>
              </a:rPr>
              <a:t>can flow through paths </a:t>
            </a:r>
            <a:r>
              <a:rPr lang="en-US" altLang="ko-KR" i="1" dirty="0">
                <a:ea typeface="굴림" charset="-127"/>
                <a:cs typeface="Arial" charset="0"/>
              </a:rPr>
              <a:t>other</a:t>
            </a:r>
            <a:r>
              <a:rPr lang="en-US" altLang="ko-KR" dirty="0">
                <a:ea typeface="굴림" charset="-127"/>
                <a:cs typeface="Arial" charset="0"/>
              </a:rPr>
              <a:t> than the geodesic. </a:t>
            </a:r>
            <a:endParaRPr lang="en-US" altLang="ko-KR" dirty="0" smtClean="0">
              <a:ea typeface="굴림" charset="-127"/>
              <a:cs typeface="Arial" charset="0"/>
            </a:endParaRPr>
          </a:p>
          <a:p>
            <a:r>
              <a:rPr lang="en-US" altLang="ko-KR" dirty="0" smtClean="0">
                <a:ea typeface="굴림" charset="-127"/>
                <a:cs typeface="Arial" charset="0"/>
              </a:rPr>
              <a:t>The </a:t>
            </a:r>
            <a:r>
              <a:rPr lang="en-US" altLang="ko-KR" u="sng" dirty="0">
                <a:ea typeface="굴림" charset="-127"/>
                <a:cs typeface="Arial" charset="0"/>
              </a:rPr>
              <a:t>Information Centrality</a:t>
            </a:r>
            <a:r>
              <a:rPr lang="en-US" altLang="ko-KR" dirty="0">
                <a:ea typeface="굴림" charset="-127"/>
                <a:cs typeface="Arial" charset="0"/>
              </a:rPr>
              <a:t> score uses all paths in the network, and weights them based on their length.</a:t>
            </a:r>
          </a:p>
          <a:p>
            <a:endParaRPr lang="ko-KR" altLang="en-US" dirty="0"/>
          </a:p>
        </p:txBody>
      </p:sp>
      <p:pic>
        <p:nvPicPr>
          <p:cNvPr id="4" name="Picture 2" descr="Equation (6)"/>
          <p:cNvPicPr>
            <a:picLocks noChangeAspect="1" noChangeArrowheads="1"/>
          </p:cNvPicPr>
          <p:nvPr/>
        </p:nvPicPr>
        <p:blipFill>
          <a:blip r:embed="rId2" cstate="print"/>
          <a:srcRect r="62305" b="-5001"/>
          <a:stretch>
            <a:fillRect/>
          </a:stretch>
        </p:blipFill>
        <p:spPr bwMode="auto">
          <a:xfrm>
            <a:off x="3510173" y="5658247"/>
            <a:ext cx="2663615" cy="642942"/>
          </a:xfrm>
          <a:prstGeom prst="rect">
            <a:avLst/>
          </a:prstGeom>
          <a:noFill/>
        </p:spPr>
      </p:pic>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l="14340" t="47856" r="12579" b="42047"/>
          <a:stretch>
            <a:fillRect/>
          </a:stretch>
        </p:blipFill>
        <p:spPr bwMode="auto">
          <a:xfrm>
            <a:off x="1836738" y="6218634"/>
            <a:ext cx="5305425"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p:cNvPicPr>
            <a:picLocks noChangeAspect="1" noChangeArrowheads="1"/>
          </p:cNvPicPr>
          <p:nvPr/>
        </p:nvPicPr>
        <p:blipFill>
          <a:blip r:embed="rId4">
            <a:extLst>
              <a:ext uri="{28A0092B-C50C-407E-A947-70E740481C1C}">
                <a14:useLocalDpi xmlns:a14="http://schemas.microsoft.com/office/drawing/2010/main" val="0"/>
              </a:ext>
            </a:extLst>
          </a:blip>
          <a:srcRect l="17899" t="17305" r="9857" b="8794"/>
          <a:stretch>
            <a:fillRect/>
          </a:stretch>
        </p:blipFill>
        <p:spPr bwMode="auto">
          <a:xfrm>
            <a:off x="6262688" y="2895997"/>
            <a:ext cx="2803525" cy="262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5"/>
          <p:cNvPicPr>
            <a:picLocks noChangeAspect="1" noChangeArrowheads="1"/>
          </p:cNvPicPr>
          <p:nvPr/>
        </p:nvPicPr>
        <p:blipFill>
          <a:blip r:embed="rId5">
            <a:extLst>
              <a:ext uri="{28A0092B-C50C-407E-A947-70E740481C1C}">
                <a14:useLocalDpi xmlns:a14="http://schemas.microsoft.com/office/drawing/2010/main" val="0"/>
              </a:ext>
            </a:extLst>
          </a:blip>
          <a:srcRect l="17358" t="19363" r="13333" b="11342"/>
          <a:stretch>
            <a:fillRect/>
          </a:stretch>
        </p:blipFill>
        <p:spPr bwMode="auto">
          <a:xfrm>
            <a:off x="63500" y="2891234"/>
            <a:ext cx="2689225" cy="244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6"/>
          <p:cNvPicPr>
            <a:picLocks noChangeAspect="1" noChangeArrowheads="1"/>
          </p:cNvPicPr>
          <p:nvPr/>
        </p:nvPicPr>
        <p:blipFill>
          <a:blip r:embed="rId6">
            <a:extLst>
              <a:ext uri="{28A0092B-C50C-407E-A947-70E740481C1C}">
                <a14:useLocalDpi xmlns:a14="http://schemas.microsoft.com/office/drawing/2010/main" val="0"/>
              </a:ext>
            </a:extLst>
          </a:blip>
          <a:srcRect l="15346" t="20470" r="13837" b="14661"/>
          <a:stretch>
            <a:fillRect/>
          </a:stretch>
        </p:blipFill>
        <p:spPr bwMode="auto">
          <a:xfrm>
            <a:off x="2843213" y="2883297"/>
            <a:ext cx="3330575" cy="277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6137936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Eigenvalue Centrality</a:t>
            </a:r>
            <a:endParaRPr lang="ko-KR" altLang="en-US" dirty="0"/>
          </a:p>
        </p:txBody>
      </p:sp>
      <p:sp>
        <p:nvSpPr>
          <p:cNvPr id="3" name="내용 개체 틀 2"/>
          <p:cNvSpPr>
            <a:spLocks noGrp="1"/>
          </p:cNvSpPr>
          <p:nvPr>
            <p:ph idx="1"/>
          </p:nvPr>
        </p:nvSpPr>
        <p:spPr>
          <a:xfrm>
            <a:off x="457200" y="1600200"/>
            <a:ext cx="8229600" cy="2908919"/>
          </a:xfrm>
        </p:spPr>
        <p:txBody>
          <a:bodyPr>
            <a:normAutofit fontScale="85000" lnSpcReduction="20000"/>
          </a:bodyPr>
          <a:lstStyle/>
          <a:p>
            <a:r>
              <a:rPr lang="en-US" altLang="ko-KR" dirty="0" smtClean="0"/>
              <a:t>Connections </a:t>
            </a:r>
            <a:r>
              <a:rPr lang="en-US" altLang="ko-KR" dirty="0"/>
              <a:t>to high-scoring nodes </a:t>
            </a:r>
            <a:r>
              <a:rPr lang="en-US" altLang="ko-KR" dirty="0" smtClean="0"/>
              <a:t>contribute </a:t>
            </a:r>
            <a:r>
              <a:rPr lang="en-US" altLang="ko-KR" dirty="0"/>
              <a:t>more to the score of the node in question than equal connections to low-scoring nodes. </a:t>
            </a:r>
          </a:p>
          <a:p>
            <a:r>
              <a:rPr lang="en-US" altLang="ko-KR" dirty="0"/>
              <a:t>Google's PageRank is a variant of the Eigenvector centrality measure. </a:t>
            </a:r>
            <a:endParaRPr lang="en-US" altLang="ko-KR" dirty="0" smtClean="0"/>
          </a:p>
          <a:p>
            <a:r>
              <a:rPr lang="en-US" altLang="ko-KR" b="1" dirty="0" smtClean="0"/>
              <a:t>A</a:t>
            </a:r>
            <a:r>
              <a:rPr lang="en-US" altLang="ko-KR" dirty="0" smtClean="0"/>
              <a:t> </a:t>
            </a:r>
            <a:r>
              <a:rPr lang="en-US" altLang="ko-KR" dirty="0"/>
              <a:t>= (</a:t>
            </a:r>
            <a:r>
              <a:rPr lang="en-US" altLang="ko-KR" dirty="0" err="1" smtClean="0"/>
              <a:t>a</a:t>
            </a:r>
            <a:r>
              <a:rPr lang="en-US" altLang="ko-KR" baseline="-25000" dirty="0" err="1" smtClean="0"/>
              <a:t>i,j</a:t>
            </a:r>
            <a:r>
              <a:rPr lang="en-US" altLang="ko-KR" dirty="0" smtClean="0"/>
              <a:t>): </a:t>
            </a:r>
            <a:r>
              <a:rPr lang="en-US" altLang="ko-KR" dirty="0"/>
              <a:t>adjacency matrix of the </a:t>
            </a:r>
            <a:r>
              <a:rPr lang="en-US" altLang="ko-KR" dirty="0" smtClean="0"/>
              <a:t>network</a:t>
            </a:r>
          </a:p>
          <a:p>
            <a:r>
              <a:rPr lang="en-US" altLang="ko-KR" dirty="0"/>
              <a:t>Let </a:t>
            </a:r>
            <a:r>
              <a:rPr lang="en-US" altLang="ko-KR" i="1" dirty="0"/>
              <a:t>x</a:t>
            </a:r>
            <a:r>
              <a:rPr lang="en-US" altLang="ko-KR" i="1" baseline="-25000" dirty="0"/>
              <a:t>i</a:t>
            </a:r>
            <a:r>
              <a:rPr lang="en-US" altLang="ko-KR" dirty="0"/>
              <a:t> denote the score of the </a:t>
            </a:r>
            <a:r>
              <a:rPr lang="en-US" altLang="ko-KR" i="1" dirty="0" err="1" smtClean="0"/>
              <a:t>i</a:t>
            </a:r>
            <a:r>
              <a:rPr lang="en-US" altLang="ko-KR" dirty="0" err="1" smtClean="0"/>
              <a:t>-th</a:t>
            </a:r>
            <a:r>
              <a:rPr lang="en-US" altLang="ko-KR" dirty="0" smtClean="0"/>
              <a:t> node</a:t>
            </a:r>
            <a:endParaRPr lang="ko-KR" alt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1904" y="4581128"/>
            <a:ext cx="3744416" cy="1019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056" y="4521340"/>
            <a:ext cx="1685925"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2280" y="4857675"/>
            <a:ext cx="16287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4019042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Example</a:t>
            </a:r>
            <a:endParaRPr lang="ko-KR" altLang="en-US" dirty="0"/>
          </a:p>
        </p:txBody>
      </p:sp>
      <p:sp>
        <p:nvSpPr>
          <p:cNvPr id="3" name="내용 개체 틀 2"/>
          <p:cNvSpPr>
            <a:spLocks noGrp="1"/>
          </p:cNvSpPr>
          <p:nvPr>
            <p:ph idx="1"/>
          </p:nvPr>
        </p:nvSpPr>
        <p:spPr/>
        <p:txBody>
          <a:bodyPr/>
          <a:lstStyle/>
          <a:p>
            <a:endParaRPr lang="ko-KR" altLang="en-US"/>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752" y="1752804"/>
            <a:ext cx="4608512" cy="4673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0976696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endParaRPr lang="ko-KR" altLang="en-US"/>
          </a:p>
        </p:txBody>
      </p:sp>
      <p:sp>
        <p:nvSpPr>
          <p:cNvPr id="3" name="내용 개체 틀 2"/>
          <p:cNvSpPr>
            <a:spLocks noGrp="1"/>
          </p:cNvSpPr>
          <p:nvPr>
            <p:ph idx="1"/>
          </p:nvPr>
        </p:nvSpPr>
        <p:spPr/>
        <p:txBody>
          <a:bodyPr/>
          <a:lstStyle/>
          <a:p>
            <a:endParaRPr lang="ko-KR" altLang="en-US"/>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20430"/>
            <a:ext cx="7272808" cy="7023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2818751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endParaRPr lang="ko-KR" altLang="en-US" dirty="0"/>
          </a:p>
        </p:txBody>
      </p:sp>
      <p:sp>
        <p:nvSpPr>
          <p:cNvPr id="3" name="내용 개체 틀 2"/>
          <p:cNvSpPr>
            <a:spLocks noGrp="1"/>
          </p:cNvSpPr>
          <p:nvPr>
            <p:ph idx="1"/>
          </p:nvPr>
        </p:nvSpPr>
        <p:spPr>
          <a:xfrm>
            <a:off x="457200" y="1600200"/>
            <a:ext cx="3686172" cy="4525963"/>
          </a:xfrm>
        </p:spPr>
        <p:txBody>
          <a:bodyPr>
            <a:normAutofit fontScale="85000" lnSpcReduction="20000"/>
          </a:bodyPr>
          <a:lstStyle/>
          <a:p>
            <a:r>
              <a:rPr lang="en-US" altLang="ko-KR" dirty="0" smtClean="0"/>
              <a:t>Centrality Measures</a:t>
            </a:r>
          </a:p>
          <a:p>
            <a:pPr lvl="1"/>
            <a:r>
              <a:rPr lang="en-US" altLang="ko-KR" dirty="0" smtClean="0"/>
              <a:t>Degree</a:t>
            </a:r>
          </a:p>
          <a:p>
            <a:pPr lvl="1"/>
            <a:r>
              <a:rPr lang="en-US" altLang="ko-KR" dirty="0" err="1" smtClean="0"/>
              <a:t>Betweenness</a:t>
            </a:r>
            <a:endParaRPr lang="en-US" altLang="ko-KR" dirty="0" smtClean="0"/>
          </a:p>
          <a:p>
            <a:pPr lvl="1"/>
            <a:r>
              <a:rPr lang="en-US" altLang="ko-KR" dirty="0" smtClean="0"/>
              <a:t>Closeness</a:t>
            </a:r>
          </a:p>
          <a:p>
            <a:pPr lvl="1"/>
            <a:r>
              <a:rPr lang="en-US" altLang="ko-KR" dirty="0" smtClean="0"/>
              <a:t>Information</a:t>
            </a:r>
          </a:p>
          <a:p>
            <a:pPr lvl="1"/>
            <a:r>
              <a:rPr lang="en-US" altLang="ko-KR" dirty="0" smtClean="0"/>
              <a:t>Eigen-value</a:t>
            </a:r>
          </a:p>
          <a:p>
            <a:pPr lvl="1"/>
            <a:r>
              <a:rPr lang="en-US" altLang="ko-KR" dirty="0" err="1" smtClean="0"/>
              <a:t>Maxdegree</a:t>
            </a:r>
            <a:endParaRPr lang="en-US" altLang="ko-KR" dirty="0" smtClean="0"/>
          </a:p>
          <a:p>
            <a:r>
              <a:rPr lang="en-US" altLang="ko-KR" dirty="0" smtClean="0"/>
              <a:t>Variations</a:t>
            </a:r>
          </a:p>
          <a:p>
            <a:pPr lvl="1"/>
            <a:r>
              <a:rPr lang="en-US" altLang="ko-KR" dirty="0" smtClean="0"/>
              <a:t>Shortest-path</a:t>
            </a:r>
          </a:p>
          <a:p>
            <a:pPr lvl="1"/>
            <a:r>
              <a:rPr lang="en-US" altLang="ko-KR" dirty="0" smtClean="0"/>
              <a:t>Random-walk</a:t>
            </a:r>
          </a:p>
          <a:p>
            <a:pPr lvl="1"/>
            <a:r>
              <a:rPr lang="en-US" altLang="ko-KR" dirty="0" smtClean="0"/>
              <a:t>Global</a:t>
            </a:r>
          </a:p>
          <a:p>
            <a:pPr lvl="1"/>
            <a:r>
              <a:rPr lang="en-US" altLang="ko-KR" dirty="0" smtClean="0"/>
              <a:t>Localized</a:t>
            </a:r>
          </a:p>
          <a:p>
            <a:pPr lvl="1"/>
            <a:endParaRPr lang="ko-KR" altLang="en-US" dirty="0"/>
          </a:p>
        </p:txBody>
      </p:sp>
      <p:pic>
        <p:nvPicPr>
          <p:cNvPr id="7170" name="Picture 2"/>
          <p:cNvPicPr>
            <a:picLocks noChangeAspect="1" noChangeArrowheads="1"/>
          </p:cNvPicPr>
          <p:nvPr/>
        </p:nvPicPr>
        <p:blipFill>
          <a:blip r:embed="rId2" cstate="print"/>
          <a:srcRect l="18182" r="25228"/>
          <a:stretch>
            <a:fillRect/>
          </a:stretch>
        </p:blipFill>
        <p:spPr bwMode="auto">
          <a:xfrm>
            <a:off x="4005807" y="71438"/>
            <a:ext cx="5066787" cy="6715148"/>
          </a:xfrm>
          <a:prstGeom prst="rect">
            <a:avLst/>
          </a:prstGeom>
          <a:noFill/>
          <a:ln w="9525">
            <a:noFill/>
            <a:miter lim="800000"/>
            <a:headEnd/>
            <a:tailEnd/>
          </a:ln>
          <a:effectLst/>
        </p:spPr>
      </p:pic>
    </p:spTree>
    <p:extLst>
      <p:ext uri="{BB962C8B-B14F-4D97-AF65-F5344CB8AC3E}">
        <p14:creationId xmlns:p14="http://schemas.microsoft.com/office/powerpoint/2010/main" val="129770886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3"/>
          <p:cNvSpPr>
            <a:spLocks noGrp="1"/>
          </p:cNvSpPr>
          <p:nvPr>
            <p:ph type="ctrTitle"/>
          </p:nvPr>
        </p:nvSpPr>
        <p:spPr/>
        <p:txBody>
          <a:bodyPr/>
          <a:lstStyle/>
          <a:p>
            <a:r>
              <a:rPr lang="en-US" altLang="ko-KR" dirty="0" smtClean="0"/>
              <a:t>Applications</a:t>
            </a:r>
            <a:endParaRPr lang="ko-KR" altLang="en-US" dirty="0"/>
          </a:p>
        </p:txBody>
      </p:sp>
      <p:sp>
        <p:nvSpPr>
          <p:cNvPr id="5" name="부제목 4"/>
          <p:cNvSpPr>
            <a:spLocks noGrp="1"/>
          </p:cNvSpPr>
          <p:nvPr>
            <p:ph type="subTitle" idx="1"/>
          </p:nvPr>
        </p:nvSpPr>
        <p:spPr/>
        <p:txBody>
          <a:bodyPr/>
          <a:lstStyle/>
          <a:p>
            <a:endParaRPr lang="ko-KR" altLang="en-US"/>
          </a:p>
        </p:txBody>
      </p:sp>
    </p:spTree>
    <p:extLst>
      <p:ext uri="{BB962C8B-B14F-4D97-AF65-F5344CB8AC3E}">
        <p14:creationId xmlns:p14="http://schemas.microsoft.com/office/powerpoint/2010/main" val="241850578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Applications</a:t>
            </a:r>
            <a:endParaRPr lang="ko-KR" altLang="en-US" dirty="0"/>
          </a:p>
        </p:txBody>
      </p:sp>
      <p:sp>
        <p:nvSpPr>
          <p:cNvPr id="3" name="내용 개체 틀 2"/>
          <p:cNvSpPr>
            <a:spLocks noGrp="1"/>
          </p:cNvSpPr>
          <p:nvPr>
            <p:ph idx="1"/>
          </p:nvPr>
        </p:nvSpPr>
        <p:spPr/>
        <p:txBody>
          <a:bodyPr/>
          <a:lstStyle/>
          <a:p>
            <a:r>
              <a:rPr lang="en-US" altLang="ko-KR" dirty="0"/>
              <a:t>Centrality-lethality rule</a:t>
            </a:r>
          </a:p>
          <a:p>
            <a:r>
              <a:rPr lang="en-US" altLang="ko-KR" dirty="0"/>
              <a:t>Function prediction</a:t>
            </a:r>
          </a:p>
          <a:p>
            <a:r>
              <a:rPr lang="en-US" altLang="ko-KR" dirty="0"/>
              <a:t>Functionally important residues</a:t>
            </a:r>
          </a:p>
          <a:p>
            <a:r>
              <a:rPr lang="en-US" altLang="ko-KR" dirty="0" smtClean="0"/>
              <a:t>Drug </a:t>
            </a:r>
            <a:r>
              <a:rPr lang="en-US" altLang="ko-KR" dirty="0"/>
              <a:t>target identification</a:t>
            </a:r>
          </a:p>
          <a:p>
            <a:r>
              <a:rPr lang="en-US" altLang="ko-KR" dirty="0"/>
              <a:t>Drug repositioning</a:t>
            </a:r>
          </a:p>
          <a:p>
            <a:endParaRPr lang="ko-KR" altLang="en-US" dirty="0"/>
          </a:p>
        </p:txBody>
      </p:sp>
    </p:spTree>
    <p:extLst>
      <p:ext uri="{BB962C8B-B14F-4D97-AF65-F5344CB8AC3E}">
        <p14:creationId xmlns:p14="http://schemas.microsoft.com/office/powerpoint/2010/main" val="354581419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3"/>
          <p:cNvSpPr>
            <a:spLocks noGrp="1"/>
          </p:cNvSpPr>
          <p:nvPr>
            <p:ph type="ctrTitle"/>
          </p:nvPr>
        </p:nvSpPr>
        <p:spPr/>
        <p:txBody>
          <a:bodyPr>
            <a:normAutofit fontScale="90000"/>
          </a:bodyPr>
          <a:lstStyle/>
          <a:p>
            <a:r>
              <a:rPr lang="en-US" altLang="ko-KR" dirty="0"/>
              <a:t>Centrality-lethality rule</a:t>
            </a:r>
            <a:br>
              <a:rPr lang="en-US" altLang="ko-KR" dirty="0"/>
            </a:br>
            <a:r>
              <a:rPr lang="en-US" altLang="ko-KR" dirty="0" smtClean="0"/>
              <a:t>in PPI network</a:t>
            </a:r>
            <a:endParaRPr lang="ko-KR" altLang="en-US" dirty="0"/>
          </a:p>
        </p:txBody>
      </p:sp>
      <p:sp>
        <p:nvSpPr>
          <p:cNvPr id="5" name="부제목 4"/>
          <p:cNvSpPr>
            <a:spLocks noGrp="1"/>
          </p:cNvSpPr>
          <p:nvPr>
            <p:ph type="subTitle" idx="1"/>
          </p:nvPr>
        </p:nvSpPr>
        <p:spPr/>
        <p:txBody>
          <a:bodyPr/>
          <a:lstStyle/>
          <a:p>
            <a:endParaRPr lang="ko-KR" altLang="en-US"/>
          </a:p>
        </p:txBody>
      </p:sp>
      <p:sp>
        <p:nvSpPr>
          <p:cNvPr id="6" name="TextBox 5"/>
          <p:cNvSpPr txBox="1"/>
          <p:nvPr/>
        </p:nvSpPr>
        <p:spPr>
          <a:xfrm>
            <a:off x="35496" y="6372036"/>
            <a:ext cx="4550541" cy="369332"/>
          </a:xfrm>
          <a:prstGeom prst="rect">
            <a:avLst/>
          </a:prstGeom>
          <a:noFill/>
        </p:spPr>
        <p:txBody>
          <a:bodyPr wrap="none" rtlCol="0">
            <a:spAutoFit/>
          </a:bodyPr>
          <a:lstStyle/>
          <a:p>
            <a:pPr>
              <a:buNone/>
            </a:pPr>
            <a:r>
              <a:rPr lang="en-US" altLang="ko-KR" sz="1800" b="0" dirty="0" smtClean="0">
                <a:latin typeface="+mn-lt"/>
                <a:hlinkClick r:id="rId2" action="ppaction://hlinkfile"/>
              </a:rPr>
              <a:t>K. Park &amp; D. Kim, Proteomics, 9:5143 (2009)</a:t>
            </a:r>
            <a:endParaRPr lang="ko-KR" altLang="en-US" sz="1800" b="0" dirty="0">
              <a:latin typeface="+mn-lt"/>
            </a:endParaRPr>
          </a:p>
        </p:txBody>
      </p:sp>
    </p:spTree>
    <p:extLst>
      <p:ext uri="{BB962C8B-B14F-4D97-AF65-F5344CB8AC3E}">
        <p14:creationId xmlns:p14="http://schemas.microsoft.com/office/powerpoint/2010/main" val="28370838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dirty="0" smtClean="0"/>
              <a:t>Centrality vs. Essentiality</a:t>
            </a:r>
            <a:endParaRPr lang="ko-KR" altLang="en-US" dirty="0"/>
          </a:p>
        </p:txBody>
      </p:sp>
      <p:sp>
        <p:nvSpPr>
          <p:cNvPr id="3" name="내용 개체 틀 2"/>
          <p:cNvSpPr>
            <a:spLocks noGrp="1"/>
          </p:cNvSpPr>
          <p:nvPr>
            <p:ph idx="1"/>
          </p:nvPr>
        </p:nvSpPr>
        <p:spPr/>
        <p:txBody>
          <a:bodyPr/>
          <a:lstStyle/>
          <a:p>
            <a:endParaRPr lang="ko-KR" altLang="en-US"/>
          </a:p>
        </p:txBody>
      </p:sp>
      <p:pic>
        <p:nvPicPr>
          <p:cNvPr id="192514" name="Picture 2"/>
          <p:cNvPicPr>
            <a:picLocks noChangeAspect="1" noChangeArrowheads="1"/>
          </p:cNvPicPr>
          <p:nvPr/>
        </p:nvPicPr>
        <p:blipFill>
          <a:blip r:embed="rId2" cstate="print"/>
          <a:srcRect/>
          <a:stretch>
            <a:fillRect/>
          </a:stretch>
        </p:blipFill>
        <p:spPr bwMode="auto">
          <a:xfrm>
            <a:off x="68824" y="2428868"/>
            <a:ext cx="3503044" cy="3143272"/>
          </a:xfrm>
          <a:prstGeom prst="rect">
            <a:avLst/>
          </a:prstGeom>
          <a:noFill/>
          <a:ln w="9525">
            <a:noFill/>
            <a:miter lim="800000"/>
            <a:headEnd/>
            <a:tailEnd/>
          </a:ln>
        </p:spPr>
      </p:pic>
      <p:pic>
        <p:nvPicPr>
          <p:cNvPr id="192515" name="Picture 3"/>
          <p:cNvPicPr>
            <a:picLocks noChangeAspect="1" noChangeArrowheads="1"/>
          </p:cNvPicPr>
          <p:nvPr/>
        </p:nvPicPr>
        <p:blipFill>
          <a:blip r:embed="rId3" cstate="print"/>
          <a:srcRect/>
          <a:stretch>
            <a:fillRect/>
          </a:stretch>
        </p:blipFill>
        <p:spPr bwMode="auto">
          <a:xfrm>
            <a:off x="3561851" y="2714619"/>
            <a:ext cx="5424827" cy="2857521"/>
          </a:xfrm>
          <a:prstGeom prst="rect">
            <a:avLst/>
          </a:prstGeom>
          <a:noFill/>
          <a:ln w="9525">
            <a:noFill/>
            <a:miter lim="800000"/>
            <a:headEnd/>
            <a:tailEnd/>
          </a:ln>
        </p:spPr>
      </p:pic>
    </p:spTree>
    <p:extLst>
      <p:ext uri="{BB962C8B-B14F-4D97-AF65-F5344CB8AC3E}">
        <p14:creationId xmlns:p14="http://schemas.microsoft.com/office/powerpoint/2010/main" val="41681977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Yeast PPI network</a:t>
            </a:r>
            <a:endParaRPr lang="ko-KR" altLang="en-US" dirty="0"/>
          </a:p>
        </p:txBody>
      </p:sp>
      <p:sp>
        <p:nvSpPr>
          <p:cNvPr id="3" name="내용 개체 틀 2"/>
          <p:cNvSpPr>
            <a:spLocks noGrp="1"/>
          </p:cNvSpPr>
          <p:nvPr>
            <p:ph idx="1"/>
          </p:nvPr>
        </p:nvSpPr>
        <p:spPr/>
        <p:txBody>
          <a:bodyPr/>
          <a:lstStyle/>
          <a:p>
            <a:endParaRPr lang="ko-KR" alt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179" y="2400647"/>
            <a:ext cx="9077325" cy="347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직사각형 4">
            <a:hlinkClick r:id="rId3" action="ppaction://hlinkfile"/>
          </p:cNvPr>
          <p:cNvSpPr/>
          <p:nvPr/>
        </p:nvSpPr>
        <p:spPr>
          <a:xfrm>
            <a:off x="185738" y="6444044"/>
            <a:ext cx="4386262" cy="369332"/>
          </a:xfrm>
          <a:prstGeom prst="rect">
            <a:avLst/>
          </a:prstGeom>
        </p:spPr>
        <p:txBody>
          <a:bodyPr wrap="square">
            <a:spAutoFit/>
          </a:bodyPr>
          <a:lstStyle/>
          <a:p>
            <a:pPr>
              <a:buNone/>
            </a:pPr>
            <a:r>
              <a:rPr lang="en-US" altLang="ko-KR" sz="1800" dirty="0" smtClean="0">
                <a:hlinkClick r:id="rId4" action="ppaction://hlinkfile"/>
              </a:rPr>
              <a:t>H. Yu, </a:t>
            </a:r>
            <a:r>
              <a:rPr lang="en-US" altLang="ko-KR" sz="1800" dirty="0">
                <a:hlinkClick r:id="rId4" action="ppaction://hlinkfile"/>
              </a:rPr>
              <a:t>et al, </a:t>
            </a:r>
            <a:r>
              <a:rPr lang="en-US" altLang="ko-KR" sz="1800" dirty="0" smtClean="0">
                <a:hlinkClick r:id="rId4" action="ppaction://hlinkfile"/>
              </a:rPr>
              <a:t>Science, 322:104 </a:t>
            </a:r>
            <a:r>
              <a:rPr lang="en-US" altLang="ko-KR" sz="1800" dirty="0">
                <a:hlinkClick r:id="rId4" action="ppaction://hlinkfile"/>
              </a:rPr>
              <a:t>(</a:t>
            </a:r>
            <a:r>
              <a:rPr lang="en-US" altLang="ko-KR" sz="1800" dirty="0" smtClean="0">
                <a:hlinkClick r:id="rId4" action="ppaction://hlinkfile"/>
              </a:rPr>
              <a:t>2008)</a:t>
            </a:r>
            <a:endParaRPr lang="en-US" altLang="ko-KR" sz="1800" dirty="0"/>
          </a:p>
        </p:txBody>
      </p:sp>
    </p:spTree>
    <p:extLst>
      <p:ext uri="{BB962C8B-B14F-4D97-AF65-F5344CB8AC3E}">
        <p14:creationId xmlns:p14="http://schemas.microsoft.com/office/powerpoint/2010/main" val="46558774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dirty="0" smtClean="0"/>
              <a:t>Centrality vs. Essentiality</a:t>
            </a:r>
            <a:endParaRPr lang="ko-KR" altLang="en-US" dirty="0"/>
          </a:p>
        </p:txBody>
      </p:sp>
      <p:sp>
        <p:nvSpPr>
          <p:cNvPr id="3" name="내용 개체 틀 2"/>
          <p:cNvSpPr>
            <a:spLocks noGrp="1"/>
          </p:cNvSpPr>
          <p:nvPr>
            <p:ph idx="1"/>
          </p:nvPr>
        </p:nvSpPr>
        <p:spPr/>
        <p:txBody>
          <a:bodyPr/>
          <a:lstStyle/>
          <a:p>
            <a:endParaRPr lang="ko-KR" altLang="en-US"/>
          </a:p>
        </p:txBody>
      </p:sp>
      <p:pic>
        <p:nvPicPr>
          <p:cNvPr id="191490" name="Picture 2"/>
          <p:cNvPicPr>
            <a:picLocks noChangeAspect="1" noChangeArrowheads="1"/>
          </p:cNvPicPr>
          <p:nvPr/>
        </p:nvPicPr>
        <p:blipFill>
          <a:blip r:embed="rId2" cstate="print"/>
          <a:srcRect/>
          <a:stretch>
            <a:fillRect/>
          </a:stretch>
        </p:blipFill>
        <p:spPr bwMode="auto">
          <a:xfrm>
            <a:off x="928662" y="1357298"/>
            <a:ext cx="7500990" cy="4866995"/>
          </a:xfrm>
          <a:prstGeom prst="rect">
            <a:avLst/>
          </a:prstGeom>
          <a:noFill/>
          <a:ln w="9525">
            <a:noFill/>
            <a:miter lim="800000"/>
            <a:headEnd/>
            <a:tailEnd/>
          </a:ln>
        </p:spPr>
      </p:pic>
      <p:sp>
        <p:nvSpPr>
          <p:cNvPr id="5" name="TextBox 4"/>
          <p:cNvSpPr txBox="1"/>
          <p:nvPr/>
        </p:nvSpPr>
        <p:spPr>
          <a:xfrm>
            <a:off x="107504" y="6453336"/>
            <a:ext cx="4026743" cy="369332"/>
          </a:xfrm>
          <a:prstGeom prst="rect">
            <a:avLst/>
          </a:prstGeom>
          <a:noFill/>
        </p:spPr>
        <p:txBody>
          <a:bodyPr wrap="none" rtlCol="0">
            <a:spAutoFit/>
          </a:bodyPr>
          <a:lstStyle/>
          <a:p>
            <a:pPr>
              <a:buNone/>
            </a:pPr>
            <a:r>
              <a:rPr lang="en-US" altLang="ko-KR" sz="1800" dirty="0"/>
              <a:t>H. Yu, et al. Science 322:5898 (2009)</a:t>
            </a:r>
            <a:endParaRPr lang="ko-KR" altLang="en-US" sz="1800" dirty="0"/>
          </a:p>
        </p:txBody>
      </p:sp>
    </p:spTree>
    <p:extLst>
      <p:ext uri="{BB962C8B-B14F-4D97-AF65-F5344CB8AC3E}">
        <p14:creationId xmlns:p14="http://schemas.microsoft.com/office/powerpoint/2010/main" val="194395198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Questions</a:t>
            </a:r>
            <a:endParaRPr lang="ko-KR" altLang="en-US" dirty="0"/>
          </a:p>
        </p:txBody>
      </p:sp>
      <p:sp>
        <p:nvSpPr>
          <p:cNvPr id="3" name="내용 개체 틀 2"/>
          <p:cNvSpPr>
            <a:spLocks noGrp="1"/>
          </p:cNvSpPr>
          <p:nvPr>
            <p:ph idx="1"/>
          </p:nvPr>
        </p:nvSpPr>
        <p:spPr/>
        <p:txBody>
          <a:bodyPr>
            <a:normAutofit/>
          </a:bodyPr>
          <a:lstStyle/>
          <a:p>
            <a:r>
              <a:rPr lang="en-US" altLang="ko-KR" dirty="0" smtClean="0"/>
              <a:t>Can essential proteins be inferred from network centrality alone?</a:t>
            </a:r>
          </a:p>
          <a:p>
            <a:r>
              <a:rPr lang="en-US" altLang="ko-KR" dirty="0" smtClean="0"/>
              <a:t>What centrality measures can described gene essentiality well?</a:t>
            </a:r>
          </a:p>
          <a:p>
            <a:r>
              <a:rPr lang="en-US" altLang="ko-KR" dirty="0" smtClean="0"/>
              <a:t>Biological meaning?</a:t>
            </a:r>
            <a:endParaRPr lang="ko-KR" altLang="en-US" dirty="0"/>
          </a:p>
        </p:txBody>
      </p:sp>
    </p:spTree>
    <p:extLst>
      <p:ext uri="{BB962C8B-B14F-4D97-AF65-F5344CB8AC3E}">
        <p14:creationId xmlns:p14="http://schemas.microsoft.com/office/powerpoint/2010/main" val="165569405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Two PPI Networks</a:t>
            </a:r>
            <a:endParaRPr lang="ko-KR" altLang="en-US" dirty="0"/>
          </a:p>
        </p:txBody>
      </p:sp>
      <p:sp>
        <p:nvSpPr>
          <p:cNvPr id="3" name="내용 개체 틀 2"/>
          <p:cNvSpPr>
            <a:spLocks noGrp="1"/>
          </p:cNvSpPr>
          <p:nvPr>
            <p:ph idx="1"/>
          </p:nvPr>
        </p:nvSpPr>
        <p:spPr/>
        <p:txBody>
          <a:bodyPr/>
          <a:lstStyle/>
          <a:p>
            <a:r>
              <a:rPr lang="en-US" altLang="ko-KR" dirty="0" smtClean="0"/>
              <a:t>Binary, Co-complex</a:t>
            </a:r>
          </a:p>
          <a:p>
            <a:r>
              <a:rPr lang="en-US" altLang="ko-KR" dirty="0" smtClean="0"/>
              <a:t>Two networks, Y2H and AP/MS showed distinct topological features.</a:t>
            </a:r>
          </a:p>
          <a:p>
            <a:endParaRPr lang="ko-KR" altLang="en-US" dirty="0"/>
          </a:p>
        </p:txBody>
      </p:sp>
      <p:pic>
        <p:nvPicPr>
          <p:cNvPr id="6146" name="Picture 2" descr="C:\Users\Dongsup Kim\Desktop\Fig6.jpg"/>
          <p:cNvPicPr>
            <a:picLocks noChangeAspect="1" noChangeArrowheads="1"/>
          </p:cNvPicPr>
          <p:nvPr/>
        </p:nvPicPr>
        <p:blipFill>
          <a:blip r:embed="rId2" cstate="print"/>
          <a:srcRect t="18333" b="15000"/>
          <a:stretch>
            <a:fillRect/>
          </a:stretch>
        </p:blipFill>
        <p:spPr bwMode="auto">
          <a:xfrm>
            <a:off x="1285852" y="3286124"/>
            <a:ext cx="6429420" cy="3214710"/>
          </a:xfrm>
          <a:prstGeom prst="rect">
            <a:avLst/>
          </a:prstGeom>
          <a:noFill/>
        </p:spPr>
      </p:pic>
    </p:spTree>
    <p:extLst>
      <p:ext uri="{BB962C8B-B14F-4D97-AF65-F5344CB8AC3E}">
        <p14:creationId xmlns:p14="http://schemas.microsoft.com/office/powerpoint/2010/main" val="266326142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endParaRPr lang="ko-KR" altLang="en-US" dirty="0"/>
          </a:p>
        </p:txBody>
      </p:sp>
      <p:sp>
        <p:nvSpPr>
          <p:cNvPr id="3" name="내용 개체 틀 2"/>
          <p:cNvSpPr>
            <a:spLocks noGrp="1"/>
          </p:cNvSpPr>
          <p:nvPr>
            <p:ph idx="1"/>
          </p:nvPr>
        </p:nvSpPr>
        <p:spPr>
          <a:xfrm>
            <a:off x="457200" y="1600200"/>
            <a:ext cx="3686172" cy="4525963"/>
          </a:xfrm>
        </p:spPr>
        <p:txBody>
          <a:bodyPr>
            <a:normAutofit fontScale="85000" lnSpcReduction="20000"/>
          </a:bodyPr>
          <a:lstStyle/>
          <a:p>
            <a:r>
              <a:rPr lang="en-US" altLang="ko-KR" dirty="0" smtClean="0"/>
              <a:t>Centrality Measures</a:t>
            </a:r>
          </a:p>
          <a:p>
            <a:pPr lvl="1"/>
            <a:r>
              <a:rPr lang="en-US" altLang="ko-KR" dirty="0" smtClean="0"/>
              <a:t>Degree</a:t>
            </a:r>
          </a:p>
          <a:p>
            <a:pPr lvl="1"/>
            <a:r>
              <a:rPr lang="en-US" altLang="ko-KR" dirty="0" err="1" smtClean="0"/>
              <a:t>Betweenness</a:t>
            </a:r>
            <a:endParaRPr lang="en-US" altLang="ko-KR" dirty="0" smtClean="0"/>
          </a:p>
          <a:p>
            <a:pPr lvl="1"/>
            <a:r>
              <a:rPr lang="en-US" altLang="ko-KR" dirty="0" smtClean="0"/>
              <a:t>Closeness</a:t>
            </a:r>
          </a:p>
          <a:p>
            <a:pPr lvl="1"/>
            <a:r>
              <a:rPr lang="en-US" altLang="ko-KR" dirty="0" smtClean="0"/>
              <a:t>Information</a:t>
            </a:r>
          </a:p>
          <a:p>
            <a:pPr lvl="1"/>
            <a:r>
              <a:rPr lang="en-US" altLang="ko-KR" dirty="0" smtClean="0"/>
              <a:t>Eigen-value</a:t>
            </a:r>
          </a:p>
          <a:p>
            <a:pPr lvl="1"/>
            <a:r>
              <a:rPr lang="en-US" altLang="ko-KR" dirty="0" err="1" smtClean="0"/>
              <a:t>Maxdegree</a:t>
            </a:r>
            <a:endParaRPr lang="en-US" altLang="ko-KR" dirty="0" smtClean="0"/>
          </a:p>
          <a:p>
            <a:r>
              <a:rPr lang="en-US" altLang="ko-KR" dirty="0" smtClean="0"/>
              <a:t>Variations</a:t>
            </a:r>
          </a:p>
          <a:p>
            <a:pPr lvl="1"/>
            <a:r>
              <a:rPr lang="en-US" altLang="ko-KR" dirty="0" smtClean="0"/>
              <a:t>Shortest-path</a:t>
            </a:r>
          </a:p>
          <a:p>
            <a:pPr lvl="1"/>
            <a:r>
              <a:rPr lang="en-US" altLang="ko-KR" dirty="0" smtClean="0"/>
              <a:t>Random-walk</a:t>
            </a:r>
          </a:p>
          <a:p>
            <a:pPr lvl="1"/>
            <a:r>
              <a:rPr lang="en-US" altLang="ko-KR" dirty="0" smtClean="0"/>
              <a:t>Global</a:t>
            </a:r>
          </a:p>
          <a:p>
            <a:pPr lvl="1"/>
            <a:r>
              <a:rPr lang="en-US" altLang="ko-KR" dirty="0" smtClean="0"/>
              <a:t>Localized</a:t>
            </a:r>
          </a:p>
          <a:p>
            <a:pPr lvl="1"/>
            <a:endParaRPr lang="ko-KR" altLang="en-US" dirty="0"/>
          </a:p>
        </p:txBody>
      </p:sp>
      <p:pic>
        <p:nvPicPr>
          <p:cNvPr id="7170" name="Picture 2"/>
          <p:cNvPicPr>
            <a:picLocks noChangeAspect="1" noChangeArrowheads="1"/>
          </p:cNvPicPr>
          <p:nvPr/>
        </p:nvPicPr>
        <p:blipFill>
          <a:blip r:embed="rId2" cstate="print"/>
          <a:srcRect l="18182" r="25228"/>
          <a:stretch>
            <a:fillRect/>
          </a:stretch>
        </p:blipFill>
        <p:spPr bwMode="auto">
          <a:xfrm>
            <a:off x="4005807" y="71438"/>
            <a:ext cx="5066787" cy="6715148"/>
          </a:xfrm>
          <a:prstGeom prst="rect">
            <a:avLst/>
          </a:prstGeom>
          <a:noFill/>
          <a:ln w="9525">
            <a:noFill/>
            <a:miter lim="800000"/>
            <a:headEnd/>
            <a:tailEnd/>
          </a:ln>
          <a:effectLst/>
        </p:spPr>
      </p:pic>
    </p:spTree>
    <p:extLst>
      <p:ext uri="{BB962C8B-B14F-4D97-AF65-F5344CB8AC3E}">
        <p14:creationId xmlns:p14="http://schemas.microsoft.com/office/powerpoint/2010/main" val="389562432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Localized Centrality Measures</a:t>
            </a:r>
            <a:endParaRPr lang="ko-KR" altLang="en-US" dirty="0"/>
          </a:p>
        </p:txBody>
      </p:sp>
      <p:sp>
        <p:nvSpPr>
          <p:cNvPr id="3" name="내용 개체 틀 2"/>
          <p:cNvSpPr>
            <a:spLocks noGrp="1"/>
          </p:cNvSpPr>
          <p:nvPr>
            <p:ph idx="1"/>
          </p:nvPr>
        </p:nvSpPr>
        <p:spPr>
          <a:xfrm>
            <a:off x="642910" y="2643182"/>
            <a:ext cx="3357586" cy="3714776"/>
          </a:xfrm>
        </p:spPr>
        <p:txBody>
          <a:bodyPr>
            <a:normAutofit fontScale="92500" lnSpcReduction="20000"/>
          </a:bodyPr>
          <a:lstStyle/>
          <a:p>
            <a:r>
              <a:rPr lang="en-US" altLang="ko-KR" dirty="0" smtClean="0"/>
              <a:t>For a node </a:t>
            </a:r>
            <a:r>
              <a:rPr lang="en-US" altLang="ko-KR" i="1" dirty="0" smtClean="0"/>
              <a:t>n</a:t>
            </a:r>
            <a:r>
              <a:rPr lang="en-US" altLang="ko-KR" dirty="0" smtClean="0"/>
              <a:t>5</a:t>
            </a:r>
          </a:p>
          <a:p>
            <a:pPr lvl="1"/>
            <a:r>
              <a:rPr lang="en-US" altLang="ko-KR" dirty="0" smtClean="0">
                <a:solidFill>
                  <a:srgbClr val="FF0000"/>
                </a:solidFill>
              </a:rPr>
              <a:t>Localized centrality of degree 1: </a:t>
            </a:r>
            <a:r>
              <a:rPr lang="en-US" altLang="ko-KR" i="1" dirty="0" smtClean="0">
                <a:solidFill>
                  <a:srgbClr val="FF0000"/>
                </a:solidFill>
              </a:rPr>
              <a:t>l</a:t>
            </a:r>
            <a:r>
              <a:rPr lang="en-US" altLang="ko-KR" dirty="0" smtClean="0">
                <a:solidFill>
                  <a:srgbClr val="FF0000"/>
                </a:solidFill>
              </a:rPr>
              <a:t>1</a:t>
            </a:r>
          </a:p>
          <a:p>
            <a:pPr lvl="1"/>
            <a:r>
              <a:rPr lang="en-US" altLang="ko-KR" dirty="0" smtClean="0">
                <a:solidFill>
                  <a:srgbClr val="0000FF"/>
                </a:solidFill>
              </a:rPr>
              <a:t>Localized centrality of degree 1: </a:t>
            </a:r>
            <a:r>
              <a:rPr lang="en-US" altLang="ko-KR" i="1" dirty="0" smtClean="0">
                <a:solidFill>
                  <a:srgbClr val="0000FF"/>
                </a:solidFill>
              </a:rPr>
              <a:t>l</a:t>
            </a:r>
            <a:r>
              <a:rPr lang="en-US" altLang="ko-KR" dirty="0" smtClean="0">
                <a:solidFill>
                  <a:srgbClr val="0000FF"/>
                </a:solidFill>
              </a:rPr>
              <a:t>2</a:t>
            </a:r>
          </a:p>
          <a:p>
            <a:pPr lvl="1"/>
            <a:r>
              <a:rPr lang="en-US" altLang="ko-KR" dirty="0" smtClean="0">
                <a:solidFill>
                  <a:srgbClr val="FFCC00"/>
                </a:solidFill>
              </a:rPr>
              <a:t>Localized centrality of degree 1: </a:t>
            </a:r>
            <a:r>
              <a:rPr lang="en-US" altLang="ko-KR" i="1" dirty="0" smtClean="0">
                <a:solidFill>
                  <a:srgbClr val="FFCC00"/>
                </a:solidFill>
              </a:rPr>
              <a:t>l</a:t>
            </a:r>
            <a:r>
              <a:rPr lang="en-US" altLang="ko-KR" dirty="0" smtClean="0">
                <a:solidFill>
                  <a:srgbClr val="FFCC00"/>
                </a:solidFill>
              </a:rPr>
              <a:t>3</a:t>
            </a:r>
            <a:endParaRPr lang="ko-KR" altLang="en-US" dirty="0">
              <a:solidFill>
                <a:srgbClr val="FFCC00"/>
              </a:solidFill>
            </a:endParaRPr>
          </a:p>
        </p:txBody>
      </p:sp>
      <p:grpSp>
        <p:nvGrpSpPr>
          <p:cNvPr id="11" name="그룹 10"/>
          <p:cNvGrpSpPr/>
          <p:nvPr/>
        </p:nvGrpSpPr>
        <p:grpSpPr>
          <a:xfrm>
            <a:off x="4071934" y="2573302"/>
            <a:ext cx="4737213" cy="3641780"/>
            <a:chOff x="1477861" y="1644608"/>
            <a:chExt cx="5884363" cy="5201673"/>
          </a:xfrm>
        </p:grpSpPr>
        <p:pic>
          <p:nvPicPr>
            <p:cNvPr id="4" name="Picture 2"/>
            <p:cNvPicPr>
              <a:picLocks noChangeAspect="1" noChangeArrowheads="1"/>
            </p:cNvPicPr>
            <p:nvPr/>
          </p:nvPicPr>
          <p:blipFill>
            <a:blip r:embed="rId2" cstate="print"/>
            <a:srcRect l="18182" r="25228" b="55320"/>
            <a:stretch>
              <a:fillRect/>
            </a:stretch>
          </p:blipFill>
          <p:spPr bwMode="auto">
            <a:xfrm>
              <a:off x="1571604" y="2071678"/>
              <a:ext cx="5790620" cy="3429000"/>
            </a:xfrm>
            <a:prstGeom prst="rect">
              <a:avLst/>
            </a:prstGeom>
            <a:noFill/>
            <a:ln w="9525">
              <a:noFill/>
              <a:miter lim="800000"/>
              <a:headEnd/>
              <a:tailEnd/>
            </a:ln>
            <a:effectLst/>
          </p:spPr>
        </p:pic>
        <p:sp>
          <p:nvSpPr>
            <p:cNvPr id="5" name="타원 4"/>
            <p:cNvSpPr/>
            <p:nvPr/>
          </p:nvSpPr>
          <p:spPr>
            <a:xfrm>
              <a:off x="1857356" y="2928934"/>
              <a:ext cx="2357454" cy="257176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rgbClr val="FF0000"/>
                </a:solidFill>
              </a:endParaRPr>
            </a:p>
          </p:txBody>
        </p:sp>
        <p:sp>
          <p:nvSpPr>
            <p:cNvPr id="7" name="타원 6"/>
            <p:cNvSpPr/>
            <p:nvPr/>
          </p:nvSpPr>
          <p:spPr>
            <a:xfrm rot="19841897">
              <a:off x="1636998" y="2015224"/>
              <a:ext cx="2857763" cy="4274038"/>
            </a:xfrm>
            <a:prstGeom prst="ellipse">
              <a:avLst/>
            </a:pr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rgbClr val="FF0000"/>
                </a:solidFill>
              </a:endParaRPr>
            </a:p>
          </p:txBody>
        </p:sp>
        <p:sp>
          <p:nvSpPr>
            <p:cNvPr id="8" name="타원 7"/>
            <p:cNvSpPr/>
            <p:nvPr/>
          </p:nvSpPr>
          <p:spPr>
            <a:xfrm rot="19126638">
              <a:off x="1477861" y="1644608"/>
              <a:ext cx="3695575" cy="5201673"/>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rgbClr val="FF0000"/>
                </a:solidFill>
              </a:endParaRPr>
            </a:p>
          </p:txBody>
        </p:sp>
      </p:grpSp>
      <p:sp>
        <p:nvSpPr>
          <p:cNvPr id="12" name="내용 개체 틀 2"/>
          <p:cNvSpPr txBox="1">
            <a:spLocks/>
          </p:cNvSpPr>
          <p:nvPr/>
        </p:nvSpPr>
        <p:spPr>
          <a:xfrm>
            <a:off x="642910" y="1785926"/>
            <a:ext cx="8062970" cy="928694"/>
          </a:xfrm>
          <a:prstGeom prst="rect">
            <a:avLst/>
          </a:prstGeom>
        </p:spPr>
        <p:txBody>
          <a:bodyPr vert="horz" lIns="91440" tIns="45720" rIns="91440" bIns="45720" rtlCol="0">
            <a:normAutofit fontScale="92500" lnSpcReduction="10000"/>
          </a:bodyPr>
          <a:lstStyle/>
          <a:p>
            <a:pPr marL="342900" marR="0" lvl="0" indent="-342900" algn="l" defTabSz="914400" rtl="0" eaLnBrk="1" fontAlgn="auto" latinLnBrk="1" hangingPunct="1">
              <a:lnSpc>
                <a:spcPct val="100000"/>
              </a:lnSpc>
              <a:spcBef>
                <a:spcPct val="20000"/>
              </a:spcBef>
              <a:spcAft>
                <a:spcPts val="0"/>
              </a:spcAft>
              <a:buClr>
                <a:schemeClr val="accent1"/>
              </a:buClr>
              <a:buSzPct val="90000"/>
              <a:buFont typeface="Wingdings 3" pitchFamily="18" charset="2"/>
              <a:buChar char=""/>
              <a:tabLst/>
              <a:defRPr/>
            </a:pPr>
            <a:r>
              <a:rPr kumimoji="0" lang="en-US" altLang="ko-KR" sz="3200" b="0" noProof="0" dirty="0" smtClean="0">
                <a:latin typeface="+mn-lt"/>
                <a:ea typeface="+mn-ea"/>
              </a:rPr>
              <a:t>Construct sub-networks centered on a given node with degree </a:t>
            </a:r>
            <a:r>
              <a:rPr kumimoji="0" lang="en-US" altLang="ko-KR" sz="3200" b="0" i="1" noProof="0" dirty="0" smtClean="0">
                <a:latin typeface="+mn-lt"/>
                <a:ea typeface="+mn-ea"/>
              </a:rPr>
              <a:t>l</a:t>
            </a:r>
            <a:endParaRPr kumimoji="0" lang="en-US" altLang="ko-KR" sz="3200" b="0" i="0" u="none" strike="noStrike" kern="1200" cap="none" spc="0" normalizeH="0" baseline="0" noProof="0" dirty="0" smtClean="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351198578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dirty="0" smtClean="0"/>
              <a:t>Different centrality measures cover different regions of network</a:t>
            </a:r>
            <a:endParaRPr lang="ko-KR" altLang="en-US" dirty="0"/>
          </a:p>
        </p:txBody>
      </p:sp>
      <p:sp>
        <p:nvSpPr>
          <p:cNvPr id="3" name="내용 개체 틀 2"/>
          <p:cNvSpPr>
            <a:spLocks noGrp="1"/>
          </p:cNvSpPr>
          <p:nvPr>
            <p:ph idx="1"/>
          </p:nvPr>
        </p:nvSpPr>
        <p:spPr>
          <a:xfrm>
            <a:off x="457200" y="1600201"/>
            <a:ext cx="8229600" cy="971544"/>
          </a:xfrm>
        </p:spPr>
        <p:txBody>
          <a:bodyPr>
            <a:normAutofit fontScale="77500" lnSpcReduction="20000"/>
          </a:bodyPr>
          <a:lstStyle/>
          <a:p>
            <a:r>
              <a:rPr lang="en-US" altLang="ko-KR" dirty="0" smtClean="0"/>
              <a:t>Topological positions of the top 50 nodes for (A) degree, (B) info, (C) </a:t>
            </a:r>
            <a:r>
              <a:rPr lang="en-US" altLang="ko-KR" dirty="0" err="1" smtClean="0"/>
              <a:t>s_bet</a:t>
            </a:r>
            <a:r>
              <a:rPr lang="en-US" altLang="ko-KR" dirty="0" smtClean="0"/>
              <a:t> and (D) l2_info centralities.</a:t>
            </a:r>
            <a:endParaRPr lang="ko-KR" altLang="en-US" dirty="0"/>
          </a:p>
        </p:txBody>
      </p:sp>
      <p:pic>
        <p:nvPicPr>
          <p:cNvPr id="8194" name="Picture 2"/>
          <p:cNvPicPr>
            <a:picLocks noChangeAspect="1" noChangeArrowheads="1"/>
          </p:cNvPicPr>
          <p:nvPr/>
        </p:nvPicPr>
        <p:blipFill>
          <a:blip r:embed="rId2" cstate="print"/>
          <a:srcRect/>
          <a:stretch>
            <a:fillRect/>
          </a:stretch>
        </p:blipFill>
        <p:spPr bwMode="auto">
          <a:xfrm>
            <a:off x="1712862" y="2428868"/>
            <a:ext cx="5788096" cy="4341072"/>
          </a:xfrm>
          <a:prstGeom prst="rect">
            <a:avLst/>
          </a:prstGeom>
          <a:noFill/>
          <a:ln w="9525">
            <a:noFill/>
            <a:miter lim="800000"/>
            <a:headEnd/>
            <a:tailEnd/>
          </a:ln>
          <a:effectLst/>
        </p:spPr>
      </p:pic>
    </p:spTree>
    <p:extLst>
      <p:ext uri="{BB962C8B-B14F-4D97-AF65-F5344CB8AC3E}">
        <p14:creationId xmlns:p14="http://schemas.microsoft.com/office/powerpoint/2010/main" val="337131197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Y2H</a:t>
            </a:r>
            <a:endParaRPr lang="ko-KR" altLang="en-US" dirty="0"/>
          </a:p>
        </p:txBody>
      </p:sp>
      <p:sp>
        <p:nvSpPr>
          <p:cNvPr id="3" name="내용 개체 틀 2"/>
          <p:cNvSpPr>
            <a:spLocks noGrp="1"/>
          </p:cNvSpPr>
          <p:nvPr>
            <p:ph idx="1"/>
          </p:nvPr>
        </p:nvSpPr>
        <p:spPr/>
        <p:txBody>
          <a:bodyPr/>
          <a:lstStyle/>
          <a:p>
            <a:r>
              <a:rPr lang="en-US" altLang="ko-KR" dirty="0" smtClean="0"/>
              <a:t>l2_Maxdeg, l2_eigen, l3_info</a:t>
            </a:r>
            <a:endParaRPr lang="ko-KR" altLang="en-US" dirty="0"/>
          </a:p>
        </p:txBody>
      </p:sp>
      <p:pic>
        <p:nvPicPr>
          <p:cNvPr id="1027" name="Picture 3" descr="C:\Users\Dongsup Kim\Desktop\Fig1-2.tif"/>
          <p:cNvPicPr>
            <a:picLocks noChangeAspect="1" noChangeArrowheads="1"/>
          </p:cNvPicPr>
          <p:nvPr/>
        </p:nvPicPr>
        <p:blipFill>
          <a:blip r:embed="rId2" cstate="print"/>
          <a:srcRect b="47407"/>
          <a:stretch>
            <a:fillRect/>
          </a:stretch>
        </p:blipFill>
        <p:spPr bwMode="auto">
          <a:xfrm>
            <a:off x="0" y="2571744"/>
            <a:ext cx="9144000" cy="3606808"/>
          </a:xfrm>
          <a:prstGeom prst="rect">
            <a:avLst/>
          </a:prstGeom>
          <a:noFill/>
        </p:spPr>
      </p:pic>
    </p:spTree>
    <p:extLst>
      <p:ext uri="{BB962C8B-B14F-4D97-AF65-F5344CB8AC3E}">
        <p14:creationId xmlns:p14="http://schemas.microsoft.com/office/powerpoint/2010/main" val="278144293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AP/MS</a:t>
            </a:r>
            <a:endParaRPr lang="ko-KR" altLang="en-US" dirty="0"/>
          </a:p>
        </p:txBody>
      </p:sp>
      <p:sp>
        <p:nvSpPr>
          <p:cNvPr id="3" name="내용 개체 틀 2"/>
          <p:cNvSpPr>
            <a:spLocks noGrp="1"/>
          </p:cNvSpPr>
          <p:nvPr>
            <p:ph idx="1"/>
          </p:nvPr>
        </p:nvSpPr>
        <p:spPr/>
        <p:txBody>
          <a:bodyPr/>
          <a:lstStyle/>
          <a:p>
            <a:r>
              <a:rPr lang="en-US" altLang="ko-KR" dirty="0" smtClean="0"/>
              <a:t>Localized versions of information centrality have highest correlation with essentiality.</a:t>
            </a:r>
            <a:endParaRPr lang="ko-KR" altLang="en-US" dirty="0"/>
          </a:p>
        </p:txBody>
      </p:sp>
      <p:pic>
        <p:nvPicPr>
          <p:cNvPr id="2050" name="Picture 2" descr="C:\Users\Dongsup Kim\Desktop\Fig1-2.tif"/>
          <p:cNvPicPr>
            <a:picLocks noChangeAspect="1" noChangeArrowheads="1"/>
          </p:cNvPicPr>
          <p:nvPr/>
        </p:nvPicPr>
        <p:blipFill>
          <a:blip r:embed="rId2" cstate="print"/>
          <a:srcRect t="51574"/>
          <a:stretch>
            <a:fillRect/>
          </a:stretch>
        </p:blipFill>
        <p:spPr bwMode="auto">
          <a:xfrm>
            <a:off x="-1" y="2786058"/>
            <a:ext cx="9144001" cy="3321039"/>
          </a:xfrm>
          <a:prstGeom prst="rect">
            <a:avLst/>
          </a:prstGeom>
          <a:noFill/>
        </p:spPr>
      </p:pic>
    </p:spTree>
    <p:extLst>
      <p:ext uri="{BB962C8B-B14F-4D97-AF65-F5344CB8AC3E}">
        <p14:creationId xmlns:p14="http://schemas.microsoft.com/office/powerpoint/2010/main" val="381806262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Clustering</a:t>
            </a:r>
            <a:endParaRPr lang="ko-KR" altLang="en-US" dirty="0"/>
          </a:p>
        </p:txBody>
      </p:sp>
      <p:sp>
        <p:nvSpPr>
          <p:cNvPr id="3" name="내용 개체 틀 2"/>
          <p:cNvSpPr>
            <a:spLocks noGrp="1"/>
          </p:cNvSpPr>
          <p:nvPr>
            <p:ph idx="1"/>
          </p:nvPr>
        </p:nvSpPr>
        <p:spPr/>
        <p:txBody>
          <a:bodyPr/>
          <a:lstStyle/>
          <a:p>
            <a:r>
              <a:rPr lang="en-US" altLang="ko-KR" dirty="0" smtClean="0"/>
              <a:t>Features: centrality measures of nodes</a:t>
            </a:r>
            <a:endParaRPr lang="ko-KR" altLang="en-US" dirty="0"/>
          </a:p>
        </p:txBody>
      </p:sp>
      <p:pic>
        <p:nvPicPr>
          <p:cNvPr id="10242" name="Picture 2"/>
          <p:cNvPicPr>
            <a:picLocks noChangeAspect="1" noChangeArrowheads="1"/>
          </p:cNvPicPr>
          <p:nvPr/>
        </p:nvPicPr>
        <p:blipFill>
          <a:blip r:embed="rId2" cstate="print"/>
          <a:srcRect t="16832" b="19724"/>
          <a:stretch>
            <a:fillRect/>
          </a:stretch>
        </p:blipFill>
        <p:spPr bwMode="auto">
          <a:xfrm>
            <a:off x="143335" y="2643182"/>
            <a:ext cx="8857821" cy="4214842"/>
          </a:xfrm>
          <a:prstGeom prst="rect">
            <a:avLst/>
          </a:prstGeom>
          <a:noFill/>
          <a:ln w="9525">
            <a:noFill/>
            <a:miter lim="800000"/>
            <a:headEnd/>
            <a:tailEnd/>
          </a:ln>
          <a:effectLst/>
        </p:spPr>
      </p:pic>
    </p:spTree>
    <p:extLst>
      <p:ext uri="{BB962C8B-B14F-4D97-AF65-F5344CB8AC3E}">
        <p14:creationId xmlns:p14="http://schemas.microsoft.com/office/powerpoint/2010/main" val="269943216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dirty="0" smtClean="0"/>
              <a:t>Each cluster has distinct biological functions</a:t>
            </a:r>
            <a:endParaRPr lang="ko-KR" altLang="en-US" dirty="0"/>
          </a:p>
        </p:txBody>
      </p:sp>
      <p:sp>
        <p:nvSpPr>
          <p:cNvPr id="3" name="내용 개체 틀 2"/>
          <p:cNvSpPr>
            <a:spLocks noGrp="1"/>
          </p:cNvSpPr>
          <p:nvPr>
            <p:ph idx="1"/>
          </p:nvPr>
        </p:nvSpPr>
        <p:spPr/>
        <p:txBody>
          <a:bodyPr/>
          <a:lstStyle/>
          <a:p>
            <a:endParaRPr lang="ko-KR" altLang="en-US"/>
          </a:p>
        </p:txBody>
      </p:sp>
      <p:pic>
        <p:nvPicPr>
          <p:cNvPr id="3074" name="Picture 2"/>
          <p:cNvPicPr>
            <a:picLocks noChangeAspect="1" noChangeArrowheads="1"/>
          </p:cNvPicPr>
          <p:nvPr/>
        </p:nvPicPr>
        <p:blipFill>
          <a:blip r:embed="rId2" cstate="print"/>
          <a:srcRect b="13334"/>
          <a:stretch>
            <a:fillRect/>
          </a:stretch>
        </p:blipFill>
        <p:spPr bwMode="auto">
          <a:xfrm>
            <a:off x="357158" y="1571612"/>
            <a:ext cx="8386200" cy="5000660"/>
          </a:xfrm>
          <a:prstGeom prst="rect">
            <a:avLst/>
          </a:prstGeom>
          <a:noFill/>
          <a:ln w="9525">
            <a:noFill/>
            <a:miter lim="800000"/>
            <a:headEnd/>
            <a:tailEnd/>
          </a:ln>
        </p:spPr>
      </p:pic>
    </p:spTree>
    <p:extLst>
      <p:ext uri="{BB962C8B-B14F-4D97-AF65-F5344CB8AC3E}">
        <p14:creationId xmlns:p14="http://schemas.microsoft.com/office/powerpoint/2010/main" val="8110034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Genetic </a:t>
            </a:r>
            <a:r>
              <a:rPr lang="en-US" altLang="ko-KR" dirty="0" smtClean="0"/>
              <a:t>network</a:t>
            </a:r>
            <a:endParaRPr lang="ko-KR" altLang="en-US" dirty="0"/>
          </a:p>
        </p:txBody>
      </p:sp>
      <p:sp>
        <p:nvSpPr>
          <p:cNvPr id="3" name="내용 개체 틀 2"/>
          <p:cNvSpPr>
            <a:spLocks noGrp="1"/>
          </p:cNvSpPr>
          <p:nvPr>
            <p:ph idx="1"/>
          </p:nvPr>
        </p:nvSpPr>
        <p:spPr/>
        <p:txBody>
          <a:bodyPr/>
          <a:lstStyle/>
          <a:p>
            <a:r>
              <a:rPr lang="en-US" altLang="ko-KR" dirty="0" smtClean="0"/>
              <a:t>Gene-gene interaction</a:t>
            </a:r>
          </a:p>
          <a:p>
            <a:r>
              <a:rPr lang="en-US" altLang="ko-KR" dirty="0" smtClean="0"/>
              <a:t>Synthetic lethality </a:t>
            </a:r>
            <a:endParaRPr lang="ko-KR" alt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2467" y="2679422"/>
            <a:ext cx="4575797" cy="3779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직사각형 4"/>
          <p:cNvSpPr/>
          <p:nvPr/>
        </p:nvSpPr>
        <p:spPr>
          <a:xfrm>
            <a:off x="185738" y="6444044"/>
            <a:ext cx="4890318" cy="369332"/>
          </a:xfrm>
          <a:prstGeom prst="rect">
            <a:avLst/>
          </a:prstGeom>
        </p:spPr>
        <p:txBody>
          <a:bodyPr wrap="square">
            <a:spAutoFit/>
          </a:bodyPr>
          <a:lstStyle/>
          <a:p>
            <a:pPr>
              <a:buNone/>
            </a:pPr>
            <a:r>
              <a:rPr lang="en-US" altLang="ko-KR" sz="1800" dirty="0" smtClean="0">
                <a:hlinkClick r:id="rId3" action="ppaction://hlinkfile"/>
              </a:rPr>
              <a:t>M. Costanzo, </a:t>
            </a:r>
            <a:r>
              <a:rPr lang="en-US" altLang="ko-KR" sz="1800" dirty="0">
                <a:hlinkClick r:id="rId3" action="ppaction://hlinkfile"/>
              </a:rPr>
              <a:t>et al, </a:t>
            </a:r>
            <a:r>
              <a:rPr lang="en-US" altLang="ko-KR" sz="1800" dirty="0" smtClean="0">
                <a:hlinkClick r:id="rId3" action="ppaction://hlinkfile"/>
              </a:rPr>
              <a:t>Science, 327:425 </a:t>
            </a:r>
            <a:r>
              <a:rPr lang="en-US" altLang="ko-KR" sz="1800" dirty="0">
                <a:hlinkClick r:id="rId3" action="ppaction://hlinkfile"/>
              </a:rPr>
              <a:t>(</a:t>
            </a:r>
            <a:r>
              <a:rPr lang="en-US" altLang="ko-KR" sz="1800" dirty="0" smtClean="0">
                <a:hlinkClick r:id="rId3" action="ppaction://hlinkfile"/>
              </a:rPr>
              <a:t>2010)</a:t>
            </a:r>
            <a:endParaRPr lang="en-US" altLang="ko-KR" sz="1800" dirty="0"/>
          </a:p>
        </p:txBody>
      </p:sp>
    </p:spTree>
    <p:extLst>
      <p:ext uri="{BB962C8B-B14F-4D97-AF65-F5344CB8AC3E}">
        <p14:creationId xmlns:p14="http://schemas.microsoft.com/office/powerpoint/2010/main" val="257939139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endParaRPr lang="ko-KR" altLang="en-US"/>
          </a:p>
        </p:txBody>
      </p:sp>
      <p:sp>
        <p:nvSpPr>
          <p:cNvPr id="3" name="내용 개체 틀 2"/>
          <p:cNvSpPr>
            <a:spLocks noGrp="1"/>
          </p:cNvSpPr>
          <p:nvPr>
            <p:ph idx="1"/>
          </p:nvPr>
        </p:nvSpPr>
        <p:spPr/>
        <p:txBody>
          <a:bodyPr/>
          <a:lstStyle/>
          <a:p>
            <a:endParaRPr lang="ko-KR" altLang="en-US"/>
          </a:p>
        </p:txBody>
      </p:sp>
      <p:pic>
        <p:nvPicPr>
          <p:cNvPr id="2050" name="Picture 2"/>
          <p:cNvPicPr>
            <a:picLocks noChangeAspect="1" noChangeArrowheads="1"/>
          </p:cNvPicPr>
          <p:nvPr/>
        </p:nvPicPr>
        <p:blipFill>
          <a:blip r:embed="rId2" cstate="print"/>
          <a:srcRect/>
          <a:stretch>
            <a:fillRect/>
          </a:stretch>
        </p:blipFill>
        <p:spPr bwMode="auto">
          <a:xfrm>
            <a:off x="110300" y="285728"/>
            <a:ext cx="8962294" cy="6147780"/>
          </a:xfrm>
          <a:prstGeom prst="rect">
            <a:avLst/>
          </a:prstGeom>
          <a:noFill/>
          <a:ln w="9525">
            <a:noFill/>
            <a:miter lim="800000"/>
            <a:headEnd/>
            <a:tailEnd/>
          </a:ln>
        </p:spPr>
      </p:pic>
    </p:spTree>
    <p:extLst>
      <p:ext uri="{BB962C8B-B14F-4D97-AF65-F5344CB8AC3E}">
        <p14:creationId xmlns:p14="http://schemas.microsoft.com/office/powerpoint/2010/main" val="16611020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Decision Tree Classification</a:t>
            </a:r>
            <a:endParaRPr lang="ko-KR" altLang="en-US" dirty="0"/>
          </a:p>
        </p:txBody>
      </p:sp>
      <p:sp>
        <p:nvSpPr>
          <p:cNvPr id="3" name="내용 개체 틀 2"/>
          <p:cNvSpPr>
            <a:spLocks noGrp="1"/>
          </p:cNvSpPr>
          <p:nvPr>
            <p:ph idx="1"/>
          </p:nvPr>
        </p:nvSpPr>
        <p:spPr/>
        <p:txBody>
          <a:bodyPr/>
          <a:lstStyle/>
          <a:p>
            <a:endParaRPr lang="ko-KR" altLang="en-US"/>
          </a:p>
        </p:txBody>
      </p:sp>
      <p:pic>
        <p:nvPicPr>
          <p:cNvPr id="9218" name="Picture 2"/>
          <p:cNvPicPr>
            <a:picLocks noChangeAspect="1" noChangeArrowheads="1"/>
          </p:cNvPicPr>
          <p:nvPr/>
        </p:nvPicPr>
        <p:blipFill>
          <a:blip r:embed="rId2" cstate="print"/>
          <a:srcRect t="15388" b="20495"/>
          <a:stretch>
            <a:fillRect/>
          </a:stretch>
        </p:blipFill>
        <p:spPr bwMode="auto">
          <a:xfrm>
            <a:off x="142844" y="2000241"/>
            <a:ext cx="8929750" cy="4294084"/>
          </a:xfrm>
          <a:prstGeom prst="rect">
            <a:avLst/>
          </a:prstGeom>
          <a:noFill/>
          <a:ln w="9525">
            <a:noFill/>
            <a:miter lim="800000"/>
            <a:headEnd/>
            <a:tailEnd/>
          </a:ln>
          <a:effectLst/>
        </p:spPr>
      </p:pic>
    </p:spTree>
    <p:extLst>
      <p:ext uri="{BB962C8B-B14F-4D97-AF65-F5344CB8AC3E}">
        <p14:creationId xmlns:p14="http://schemas.microsoft.com/office/powerpoint/2010/main" val="101404829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Summary</a:t>
            </a:r>
            <a:endParaRPr lang="ko-KR" altLang="en-US" dirty="0"/>
          </a:p>
        </p:txBody>
      </p:sp>
      <p:sp>
        <p:nvSpPr>
          <p:cNvPr id="3" name="내용 개체 틀 2"/>
          <p:cNvSpPr>
            <a:spLocks noGrp="1"/>
          </p:cNvSpPr>
          <p:nvPr>
            <p:ph idx="1"/>
          </p:nvPr>
        </p:nvSpPr>
        <p:spPr/>
        <p:txBody>
          <a:bodyPr>
            <a:normAutofit fontScale="70000" lnSpcReduction="20000"/>
          </a:bodyPr>
          <a:lstStyle/>
          <a:p>
            <a:r>
              <a:rPr lang="en-US" altLang="ko-KR" dirty="0" smtClean="0"/>
              <a:t>Two networks, Y2H and AP/MS showed distinct topological features.</a:t>
            </a:r>
          </a:p>
          <a:p>
            <a:r>
              <a:rPr lang="en-US" altLang="ko-KR" dirty="0" smtClean="0"/>
              <a:t>Essentiality can be predicted by path-based localized information centrality measures, but not by global centrality measures and hub-related measures.</a:t>
            </a:r>
          </a:p>
          <a:p>
            <a:r>
              <a:rPr lang="en-US" altLang="ko-KR" dirty="0" smtClean="0"/>
              <a:t>Local dense clusters tend to contain essential nodes, as the effects of perturbation on the clusters could be substantial from the fact that signal flows through multiple paths utilizing its neighboring environments.</a:t>
            </a:r>
          </a:p>
          <a:p>
            <a:r>
              <a:rPr lang="en-US" altLang="ko-KR" dirty="0" smtClean="0"/>
              <a:t>Specific biological processes are consistent with specific network clusters, suggesting a close relationship between specific network topology and biological function.</a:t>
            </a:r>
          </a:p>
          <a:p>
            <a:r>
              <a:rPr lang="en-US" altLang="ko-KR" dirty="0" smtClean="0"/>
              <a:t>Despite recent controversy regarding the relationship between centrality and essentiality, cellular functions including essentiality, are closely related to network topology.</a:t>
            </a:r>
            <a:endParaRPr lang="ko-KR" altLang="en-US" b="1" dirty="0"/>
          </a:p>
        </p:txBody>
      </p:sp>
    </p:spTree>
    <p:extLst>
      <p:ext uri="{BB962C8B-B14F-4D97-AF65-F5344CB8AC3E}">
        <p14:creationId xmlns:p14="http://schemas.microsoft.com/office/powerpoint/2010/main" val="412808439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p:txBody>
          <a:bodyPr>
            <a:normAutofit fontScale="90000"/>
          </a:bodyPr>
          <a:lstStyle/>
          <a:p>
            <a:pPr eaLnBrk="1" hangingPunct="1">
              <a:defRPr/>
            </a:pPr>
            <a:r>
              <a:rPr lang="en-US" altLang="ko-KR" dirty="0" smtClean="0"/>
              <a:t>Network-based Protein Function Prediction</a:t>
            </a:r>
          </a:p>
        </p:txBody>
      </p:sp>
    </p:spTree>
    <p:extLst>
      <p:ext uri="{BB962C8B-B14F-4D97-AF65-F5344CB8AC3E}">
        <p14:creationId xmlns:p14="http://schemas.microsoft.com/office/powerpoint/2010/main" val="330611954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Papers</a:t>
            </a:r>
            <a:endParaRPr lang="ko-KR" altLang="en-US" dirty="0"/>
          </a:p>
        </p:txBody>
      </p:sp>
      <p:sp>
        <p:nvSpPr>
          <p:cNvPr id="3" name="내용 개체 틀 2"/>
          <p:cNvSpPr>
            <a:spLocks noGrp="1"/>
          </p:cNvSpPr>
          <p:nvPr>
            <p:ph idx="1"/>
          </p:nvPr>
        </p:nvSpPr>
        <p:spPr/>
        <p:txBody>
          <a:bodyPr>
            <a:normAutofit lnSpcReduction="10000"/>
          </a:bodyPr>
          <a:lstStyle/>
          <a:p>
            <a:r>
              <a:rPr lang="en-US" altLang="ko-KR" dirty="0">
                <a:hlinkClick r:id="rId2" action="ppaction://hlinkfile"/>
              </a:rPr>
              <a:t>R. </a:t>
            </a:r>
            <a:r>
              <a:rPr lang="en-US" altLang="ko-KR" dirty="0" err="1">
                <a:hlinkClick r:id="rId2" action="ppaction://hlinkfile"/>
              </a:rPr>
              <a:t>Sharan</a:t>
            </a:r>
            <a:r>
              <a:rPr lang="en-US" altLang="ko-KR" dirty="0">
                <a:hlinkClick r:id="rId2" action="ppaction://hlinkfile"/>
              </a:rPr>
              <a:t>, R. Shamir, “Network-based prediction of protein function”, Mol. Sys. Biol. 3:88, 2007</a:t>
            </a:r>
            <a:endParaRPr lang="en-US" altLang="ko-KR" dirty="0"/>
          </a:p>
          <a:p>
            <a:r>
              <a:rPr lang="en-US" altLang="ko-KR" dirty="0">
                <a:hlinkClick r:id="rId3" action="ppaction://hlinkfile"/>
              </a:rPr>
              <a:t>S. </a:t>
            </a:r>
            <a:r>
              <a:rPr lang="en-US" altLang="ko-KR" dirty="0" err="1">
                <a:hlinkClick r:id="rId3" action="ppaction://hlinkfile"/>
              </a:rPr>
              <a:t>Yellaboina</a:t>
            </a:r>
            <a:r>
              <a:rPr lang="en-US" altLang="ko-KR" dirty="0">
                <a:hlinkClick r:id="rId3" action="ppaction://hlinkfile"/>
              </a:rPr>
              <a:t>, et al., “Inferring genome-wide functional linkages in </a:t>
            </a:r>
            <a:r>
              <a:rPr lang="en-US" altLang="ko-KR" i="1" dirty="0">
                <a:hlinkClick r:id="rId3" action="ppaction://hlinkfile"/>
              </a:rPr>
              <a:t>E. coli </a:t>
            </a:r>
            <a:r>
              <a:rPr lang="en-US" altLang="ko-KR" dirty="0">
                <a:hlinkClick r:id="rId3" action="ppaction://hlinkfile"/>
              </a:rPr>
              <a:t>by combining improved genome context methods: Comparison with high-throughput experimental data”, Genome Res. 17:527-535 (2007)</a:t>
            </a:r>
            <a:endParaRPr lang="en-US" altLang="ko-KR" dirty="0"/>
          </a:p>
          <a:p>
            <a:endParaRPr lang="ko-KR" altLang="en-US" dirty="0"/>
          </a:p>
        </p:txBody>
      </p:sp>
    </p:spTree>
    <p:extLst>
      <p:ext uri="{BB962C8B-B14F-4D97-AF65-F5344CB8AC3E}">
        <p14:creationId xmlns:p14="http://schemas.microsoft.com/office/powerpoint/2010/main" val="237106348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Importance</a:t>
            </a:r>
            <a:endParaRPr lang="ko-KR" altLang="en-US" dirty="0"/>
          </a:p>
        </p:txBody>
      </p:sp>
      <p:sp>
        <p:nvSpPr>
          <p:cNvPr id="3" name="내용 개체 틀 2"/>
          <p:cNvSpPr>
            <a:spLocks noGrp="1"/>
          </p:cNvSpPr>
          <p:nvPr>
            <p:ph idx="1"/>
          </p:nvPr>
        </p:nvSpPr>
        <p:spPr>
          <a:xfrm>
            <a:off x="457200" y="1600201"/>
            <a:ext cx="8229600" cy="1324744"/>
          </a:xfrm>
        </p:spPr>
        <p:txBody>
          <a:bodyPr>
            <a:normAutofit fontScale="92500" lnSpcReduction="20000"/>
          </a:bodyPr>
          <a:lstStyle/>
          <a:p>
            <a:r>
              <a:rPr lang="en-US" altLang="ko-KR" dirty="0"/>
              <a:t>To date, even for the most well-studied organisms such as yeast, about one-fourth of the proteins remain</a:t>
            </a:r>
            <a:endParaRPr lang="ko-KR" alt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8688" y="2780928"/>
            <a:ext cx="7478712" cy="366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46261165"/>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Approaches</a:t>
            </a:r>
            <a:endParaRPr lang="ko-KR" altLang="en-US" dirty="0"/>
          </a:p>
        </p:txBody>
      </p:sp>
      <p:sp>
        <p:nvSpPr>
          <p:cNvPr id="3" name="내용 개체 틀 2"/>
          <p:cNvSpPr>
            <a:spLocks noGrp="1"/>
          </p:cNvSpPr>
          <p:nvPr>
            <p:ph idx="1"/>
          </p:nvPr>
        </p:nvSpPr>
        <p:spPr>
          <a:xfrm>
            <a:off x="457200" y="1600201"/>
            <a:ext cx="8229600" cy="1324744"/>
          </a:xfrm>
        </p:spPr>
        <p:txBody>
          <a:bodyPr/>
          <a:lstStyle/>
          <a:p>
            <a:r>
              <a:rPr lang="en-US" altLang="ko-KR" dirty="0"/>
              <a:t>Direct annotation schemes</a:t>
            </a:r>
          </a:p>
          <a:p>
            <a:r>
              <a:rPr lang="en-US" altLang="ko-KR" dirty="0"/>
              <a:t>Module-assisted schemes</a:t>
            </a:r>
            <a:endParaRPr lang="ko-KR" altLang="en-US" dirty="0"/>
          </a:p>
          <a:p>
            <a:endParaRPr lang="ko-KR" altLang="en-US" dirty="0"/>
          </a:p>
        </p:txBody>
      </p:sp>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22041" y="2780928"/>
            <a:ext cx="4502871" cy="3744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9592888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endParaRPr lang="ko-KR" altLang="en-US"/>
          </a:p>
        </p:txBody>
      </p:sp>
      <p:sp>
        <p:nvSpPr>
          <p:cNvPr id="3" name="내용 개체 틀 2"/>
          <p:cNvSpPr>
            <a:spLocks noGrp="1"/>
          </p:cNvSpPr>
          <p:nvPr>
            <p:ph idx="1"/>
          </p:nvPr>
        </p:nvSpPr>
        <p:spPr/>
        <p:txBody>
          <a:bodyPr/>
          <a:lstStyle/>
          <a:p>
            <a:endParaRPr lang="ko-KR" altLang="en-US"/>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764704"/>
            <a:ext cx="7526359" cy="5032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11339205"/>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Direct Annotation</a:t>
            </a:r>
            <a:endParaRPr lang="ko-KR" altLang="en-US" dirty="0"/>
          </a:p>
        </p:txBody>
      </p:sp>
      <p:sp>
        <p:nvSpPr>
          <p:cNvPr id="3" name="내용 개체 틀 2"/>
          <p:cNvSpPr>
            <a:spLocks noGrp="1"/>
          </p:cNvSpPr>
          <p:nvPr>
            <p:ph idx="1"/>
          </p:nvPr>
        </p:nvSpPr>
        <p:spPr/>
        <p:txBody>
          <a:bodyPr/>
          <a:lstStyle/>
          <a:p>
            <a:endParaRPr lang="ko-KR" altLang="en-US"/>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2060848"/>
            <a:ext cx="7389044" cy="447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30644022"/>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Graph-theoretic Concepts</a:t>
            </a:r>
            <a:endParaRPr lang="ko-KR" altLang="en-US" dirty="0"/>
          </a:p>
        </p:txBody>
      </p:sp>
      <p:sp>
        <p:nvSpPr>
          <p:cNvPr id="3" name="내용 개체 틀 2"/>
          <p:cNvSpPr>
            <a:spLocks noGrp="1"/>
          </p:cNvSpPr>
          <p:nvPr>
            <p:ph idx="1"/>
          </p:nvPr>
        </p:nvSpPr>
        <p:spPr/>
        <p:txBody>
          <a:bodyPr>
            <a:normAutofit fontScale="92500" lnSpcReduction="10000"/>
          </a:bodyPr>
          <a:lstStyle/>
          <a:p>
            <a:r>
              <a:rPr lang="en-US" altLang="ko-KR" dirty="0"/>
              <a:t>Graph, distance, diameter, neighborhood, n-neighborhood, clique, degree, cut, </a:t>
            </a:r>
            <a:r>
              <a:rPr lang="en-US" altLang="ko-KR" dirty="0" err="1"/>
              <a:t>multiway</a:t>
            </a:r>
            <a:r>
              <a:rPr lang="en-US" altLang="ko-KR" dirty="0"/>
              <a:t> cut, value of the cut</a:t>
            </a:r>
          </a:p>
          <a:p>
            <a:r>
              <a:rPr lang="en-US" altLang="ko-KR" dirty="0"/>
              <a:t>Network flow: source, sink, capacity</a:t>
            </a:r>
          </a:p>
          <a:p>
            <a:r>
              <a:rPr lang="en-US" altLang="ko-KR" dirty="0"/>
              <a:t>Density of a graph</a:t>
            </a:r>
          </a:p>
          <a:p>
            <a:r>
              <a:rPr lang="en-US" altLang="ko-KR" dirty="0"/>
              <a:t>Clustering </a:t>
            </a:r>
            <a:r>
              <a:rPr lang="en-US" altLang="ko-KR" dirty="0" err="1"/>
              <a:t>coefficienct</a:t>
            </a:r>
            <a:endParaRPr lang="en-US" altLang="ko-KR" dirty="0"/>
          </a:p>
          <a:p>
            <a:r>
              <a:rPr lang="en-US" altLang="ko-KR" dirty="0"/>
              <a:t>Core clustering coefficient</a:t>
            </a:r>
          </a:p>
          <a:p>
            <a:r>
              <a:rPr lang="en-US" altLang="ko-KR" dirty="0"/>
              <a:t>Adjacency matrix</a:t>
            </a:r>
          </a:p>
          <a:p>
            <a:r>
              <a:rPr lang="en-US" altLang="ko-KR" dirty="0" smtClean="0"/>
              <a:t>bipartite</a:t>
            </a:r>
            <a:endParaRPr lang="en-US" altLang="ko-KR" dirty="0"/>
          </a:p>
        </p:txBody>
      </p:sp>
    </p:spTree>
    <p:extLst>
      <p:ext uri="{BB962C8B-B14F-4D97-AF65-F5344CB8AC3E}">
        <p14:creationId xmlns:p14="http://schemas.microsoft.com/office/powerpoint/2010/main" val="9013204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Regulatory </a:t>
            </a:r>
            <a:r>
              <a:rPr lang="en-US" altLang="ko-KR" dirty="0" smtClean="0"/>
              <a:t>network</a:t>
            </a:r>
            <a:endParaRPr lang="ko-KR" altLang="en-US" dirty="0"/>
          </a:p>
        </p:txBody>
      </p:sp>
      <p:sp>
        <p:nvSpPr>
          <p:cNvPr id="3" name="내용 개체 틀 2"/>
          <p:cNvSpPr>
            <a:spLocks noGrp="1"/>
          </p:cNvSpPr>
          <p:nvPr>
            <p:ph idx="1"/>
          </p:nvPr>
        </p:nvSpPr>
        <p:spPr/>
        <p:txBody>
          <a:bodyPr/>
          <a:lstStyle/>
          <a:p>
            <a:endParaRPr lang="ko-KR" altLang="en-US"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603785"/>
            <a:ext cx="4640986" cy="1368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9992" y="1772816"/>
            <a:ext cx="4499853" cy="43982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직사각형 5"/>
          <p:cNvSpPr/>
          <p:nvPr/>
        </p:nvSpPr>
        <p:spPr>
          <a:xfrm>
            <a:off x="185738" y="6444044"/>
            <a:ext cx="4890318" cy="369332"/>
          </a:xfrm>
          <a:prstGeom prst="rect">
            <a:avLst/>
          </a:prstGeom>
        </p:spPr>
        <p:txBody>
          <a:bodyPr wrap="square">
            <a:spAutoFit/>
          </a:bodyPr>
          <a:lstStyle/>
          <a:p>
            <a:pPr>
              <a:buNone/>
            </a:pPr>
            <a:r>
              <a:rPr lang="en-US" altLang="ko-KR" sz="1800" dirty="0" smtClean="0">
                <a:hlinkClick r:id="rId4" action="ppaction://hlinkfile"/>
              </a:rPr>
              <a:t>TI. Lee, </a:t>
            </a:r>
            <a:r>
              <a:rPr lang="en-US" altLang="ko-KR" sz="1800" dirty="0">
                <a:hlinkClick r:id="rId4" action="ppaction://hlinkfile"/>
              </a:rPr>
              <a:t>et al, </a:t>
            </a:r>
            <a:r>
              <a:rPr lang="en-US" altLang="ko-KR" sz="1800" dirty="0" smtClean="0">
                <a:hlinkClick r:id="rId4" action="ppaction://hlinkfile"/>
              </a:rPr>
              <a:t>Science, 298:799 </a:t>
            </a:r>
            <a:r>
              <a:rPr lang="en-US" altLang="ko-KR" sz="1800" dirty="0">
                <a:hlinkClick r:id="rId4" action="ppaction://hlinkfile"/>
              </a:rPr>
              <a:t>(</a:t>
            </a:r>
            <a:r>
              <a:rPr lang="en-US" altLang="ko-KR" sz="1800" dirty="0" smtClean="0">
                <a:hlinkClick r:id="rId4" action="ppaction://hlinkfile"/>
              </a:rPr>
              <a:t>2002)</a:t>
            </a:r>
            <a:endParaRPr lang="en-US" altLang="ko-KR" sz="1800" dirty="0"/>
          </a:p>
        </p:txBody>
      </p:sp>
    </p:spTree>
    <p:extLst>
      <p:ext uri="{BB962C8B-B14F-4D97-AF65-F5344CB8AC3E}">
        <p14:creationId xmlns:p14="http://schemas.microsoft.com/office/powerpoint/2010/main" val="334420182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pPr>
              <a:defRPr/>
            </a:pPr>
            <a:r>
              <a:rPr lang="en-US" altLang="ko-KR" dirty="0" smtClean="0"/>
              <a:t>Neighborhood Counting</a:t>
            </a:r>
            <a:endParaRPr lang="ko-KR" altLang="en-US" dirty="0"/>
          </a:p>
        </p:txBody>
      </p:sp>
      <p:sp>
        <p:nvSpPr>
          <p:cNvPr id="3" name="내용 개체 틀 2"/>
          <p:cNvSpPr>
            <a:spLocks noGrp="1"/>
          </p:cNvSpPr>
          <p:nvPr>
            <p:ph idx="1"/>
          </p:nvPr>
        </p:nvSpPr>
        <p:spPr/>
        <p:txBody>
          <a:bodyPr>
            <a:normAutofit fontScale="62500" lnSpcReduction="20000"/>
          </a:bodyPr>
          <a:lstStyle/>
          <a:p>
            <a:pPr>
              <a:defRPr/>
            </a:pPr>
            <a:r>
              <a:rPr lang="en-US" altLang="ko-KR" dirty="0" smtClean="0"/>
              <a:t>The simplest and most direct method:</a:t>
            </a:r>
          </a:p>
          <a:p>
            <a:pPr lvl="1">
              <a:defRPr/>
            </a:pPr>
            <a:r>
              <a:rPr lang="en-US" altLang="ko-KR" dirty="0" smtClean="0"/>
              <a:t>function of a protein based on the known function of proteins lying in its immediate neighborhood.</a:t>
            </a:r>
          </a:p>
          <a:p>
            <a:pPr>
              <a:defRPr/>
            </a:pPr>
            <a:r>
              <a:rPr lang="en-US" altLang="ko-KR" dirty="0" err="1" smtClean="0"/>
              <a:t>Schwikowski</a:t>
            </a:r>
            <a:r>
              <a:rPr lang="en-US" altLang="ko-KR" dirty="0" smtClean="0"/>
              <a:t> et al (2000):</a:t>
            </a:r>
          </a:p>
          <a:p>
            <a:pPr lvl="1">
              <a:defRPr/>
            </a:pPr>
            <a:r>
              <a:rPr lang="en-US" altLang="ko-KR" dirty="0" smtClean="0"/>
              <a:t>predict for a given protein up to three functions that are most common among its neighbors.</a:t>
            </a:r>
          </a:p>
          <a:p>
            <a:pPr lvl="1">
              <a:defRPr/>
            </a:pPr>
            <a:r>
              <a:rPr lang="en-US" altLang="ko-KR" dirty="0" smtClean="0"/>
              <a:t>Obvious caveats: associations are not assigned any significance values and the full topology of the network is not taken into account</a:t>
            </a:r>
          </a:p>
          <a:p>
            <a:pPr>
              <a:defRPr/>
            </a:pPr>
            <a:r>
              <a:rPr lang="en-US" altLang="ko-KR" dirty="0" err="1" smtClean="0"/>
              <a:t>Hishigaki</a:t>
            </a:r>
            <a:r>
              <a:rPr lang="en-US" altLang="ko-KR" dirty="0" smtClean="0"/>
              <a:t> et al (2001):</a:t>
            </a:r>
          </a:p>
          <a:p>
            <a:pPr lvl="1">
              <a:defRPr/>
            </a:pPr>
            <a:r>
              <a:rPr lang="en-US" altLang="ko-KR" dirty="0" smtClean="0"/>
              <a:t>computing </a:t>
            </a:r>
            <a:r>
              <a:rPr lang="en-US" altLang="ko-KR" dirty="0" smtClean="0">
                <a:sym typeface="Symbol"/>
              </a:rPr>
              <a:t>2</a:t>
            </a:r>
            <a:r>
              <a:rPr lang="en-US" altLang="ko-KR" dirty="0" smtClean="0"/>
              <a:t>-like scores, (</a:t>
            </a:r>
            <a:r>
              <a:rPr lang="en-US" altLang="ko-KR" dirty="0" err="1" smtClean="0"/>
              <a:t>n</a:t>
            </a:r>
            <a:r>
              <a:rPr lang="en-US" altLang="ko-KR" baseline="-25000" dirty="0" err="1" smtClean="0"/>
              <a:t>f</a:t>
            </a:r>
            <a:r>
              <a:rPr lang="en-US" altLang="ko-KR" dirty="0" smtClean="0"/>
              <a:t> – </a:t>
            </a:r>
            <a:r>
              <a:rPr lang="en-US" altLang="ko-KR" dirty="0" err="1" smtClean="0"/>
              <a:t>e</a:t>
            </a:r>
            <a:r>
              <a:rPr lang="en-US" altLang="ko-KR" baseline="-25000" dirty="0" err="1" smtClean="0"/>
              <a:t>f</a:t>
            </a:r>
            <a:r>
              <a:rPr lang="en-US" altLang="ko-KR" dirty="0" smtClean="0"/>
              <a:t>)</a:t>
            </a:r>
            <a:r>
              <a:rPr lang="en-US" altLang="ko-KR" baseline="30000" dirty="0" smtClean="0"/>
              <a:t>2</a:t>
            </a:r>
            <a:r>
              <a:rPr lang="en-US" altLang="ko-KR" dirty="0" smtClean="0"/>
              <a:t> / </a:t>
            </a:r>
            <a:r>
              <a:rPr lang="en-US" altLang="ko-KR" dirty="0" err="1" smtClean="0"/>
              <a:t>e</a:t>
            </a:r>
            <a:r>
              <a:rPr lang="en-US" altLang="ko-KR" baseline="-25000" dirty="0" err="1" smtClean="0"/>
              <a:t>f</a:t>
            </a:r>
            <a:endParaRPr lang="en-US" altLang="ko-KR" baseline="-25000" dirty="0" smtClean="0"/>
          </a:p>
          <a:p>
            <a:pPr lvl="1">
              <a:defRPr/>
            </a:pPr>
            <a:r>
              <a:rPr lang="en-US" altLang="ko-KR" dirty="0" smtClean="0"/>
              <a:t>Shortcoming: within the n-neighborhood, proteins at different distances from p are treated in the same way. </a:t>
            </a:r>
          </a:p>
          <a:p>
            <a:pPr>
              <a:defRPr/>
            </a:pPr>
            <a:r>
              <a:rPr lang="en-US" altLang="ko-KR" dirty="0" smtClean="0"/>
              <a:t>Chua et al (2006):</a:t>
            </a:r>
          </a:p>
          <a:p>
            <a:pPr lvl="1">
              <a:defRPr/>
            </a:pPr>
            <a:r>
              <a:rPr lang="en-US" altLang="ko-KR" dirty="0" smtClean="0"/>
              <a:t>Focus on the 1- and 2-neighborhoods of a protein, </a:t>
            </a:r>
          </a:p>
          <a:p>
            <a:pPr lvl="1">
              <a:defRPr/>
            </a:pPr>
            <a:r>
              <a:rPr lang="en-US" altLang="ko-KR" dirty="0" smtClean="0"/>
              <a:t>different weights to proteins according to their distances from the target protein</a:t>
            </a:r>
          </a:p>
          <a:p>
            <a:pPr>
              <a:defRPr/>
            </a:pPr>
            <a:endParaRPr lang="ko-KR" altLang="en-US" dirty="0"/>
          </a:p>
        </p:txBody>
      </p:sp>
    </p:spTree>
    <p:extLst>
      <p:ext uri="{BB962C8B-B14F-4D97-AF65-F5344CB8AC3E}">
        <p14:creationId xmlns:p14="http://schemas.microsoft.com/office/powerpoint/2010/main" val="342188886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pPr>
              <a:defRPr/>
            </a:pPr>
            <a:r>
              <a:rPr lang="en-US" altLang="ko-KR" dirty="0" smtClean="0"/>
              <a:t>Graph theoretical methods</a:t>
            </a:r>
            <a:endParaRPr lang="ko-KR" altLang="en-US" dirty="0"/>
          </a:p>
        </p:txBody>
      </p:sp>
      <p:sp>
        <p:nvSpPr>
          <p:cNvPr id="14339" name="내용 개체 틀 2"/>
          <p:cNvSpPr>
            <a:spLocks noGrp="1"/>
          </p:cNvSpPr>
          <p:nvPr>
            <p:ph idx="1"/>
          </p:nvPr>
        </p:nvSpPr>
        <p:spPr/>
        <p:txBody>
          <a:bodyPr>
            <a:normAutofit fontScale="77500" lnSpcReduction="20000"/>
          </a:bodyPr>
          <a:lstStyle/>
          <a:p>
            <a:r>
              <a:rPr lang="en-US" altLang="ko-KR" dirty="0" smtClean="0"/>
              <a:t>Cut-based approaches, a flow-based algorithm</a:t>
            </a:r>
          </a:p>
          <a:p>
            <a:r>
              <a:rPr lang="en-US" altLang="ko-KR" dirty="0" smtClean="0"/>
              <a:t>Global approach</a:t>
            </a:r>
          </a:p>
          <a:p>
            <a:r>
              <a:rPr lang="en-US" altLang="ko-KR" dirty="0" smtClean="0"/>
              <a:t>Vazquez et al (2003)</a:t>
            </a:r>
          </a:p>
          <a:p>
            <a:pPr lvl="1"/>
            <a:r>
              <a:rPr lang="en-US" altLang="ko-KR" dirty="0" smtClean="0"/>
              <a:t>Minimum </a:t>
            </a:r>
            <a:r>
              <a:rPr lang="en-US" altLang="ko-KR" dirty="0" err="1" smtClean="0"/>
              <a:t>multiway</a:t>
            </a:r>
            <a:r>
              <a:rPr lang="en-US" altLang="ko-KR" dirty="0" smtClean="0"/>
              <a:t> cut problem</a:t>
            </a:r>
          </a:p>
          <a:p>
            <a:pPr lvl="1"/>
            <a:r>
              <a:rPr lang="en-US" altLang="ko-KR" dirty="0" smtClean="0"/>
              <a:t>Assign a function so as to maximize the number of edges that connect proteins assigned with the same function.</a:t>
            </a:r>
            <a:endParaRPr lang="en-US" altLang="ko-KR" sz="2800" dirty="0" smtClean="0"/>
          </a:p>
          <a:p>
            <a:r>
              <a:rPr lang="en-US" altLang="ko-KR" dirty="0" err="1" smtClean="0"/>
              <a:t>Karaoz</a:t>
            </a:r>
            <a:r>
              <a:rPr lang="en-US" altLang="ko-KR" dirty="0" smtClean="0"/>
              <a:t> et al (2004)</a:t>
            </a:r>
          </a:p>
          <a:p>
            <a:pPr lvl="1"/>
            <a:r>
              <a:rPr lang="en-US" altLang="ko-KR" dirty="0" smtClean="0"/>
              <a:t>Similar approach, but handle one function at a time</a:t>
            </a:r>
            <a:endParaRPr lang="en-US" altLang="ko-KR" sz="2800" dirty="0" smtClean="0"/>
          </a:p>
          <a:p>
            <a:r>
              <a:rPr lang="en-US" altLang="ko-KR" dirty="0" err="1" smtClean="0"/>
              <a:t>Nabieva</a:t>
            </a:r>
            <a:r>
              <a:rPr lang="en-US" altLang="ko-KR" dirty="0" smtClean="0"/>
              <a:t> et al (2005)</a:t>
            </a:r>
          </a:p>
          <a:p>
            <a:pPr lvl="1"/>
            <a:r>
              <a:rPr lang="en-US" altLang="ko-KR" dirty="0" smtClean="0"/>
              <a:t>Assign a unique function to all </a:t>
            </a:r>
            <a:r>
              <a:rPr lang="en-US" altLang="ko-KR" dirty="0" err="1" smtClean="0"/>
              <a:t>unannotated</a:t>
            </a:r>
            <a:r>
              <a:rPr lang="en-US" altLang="ko-KR" dirty="0" smtClean="0"/>
              <a:t> proteins so as to minimize the cost of edges connecting proteins with different assignments.</a:t>
            </a:r>
            <a:endParaRPr lang="en-US" altLang="ko-KR" sz="2800" dirty="0" smtClean="0"/>
          </a:p>
          <a:p>
            <a:pPr lvl="1"/>
            <a:endParaRPr lang="ko-KR" altLang="en-US" dirty="0" smtClean="0"/>
          </a:p>
        </p:txBody>
      </p:sp>
    </p:spTree>
    <p:extLst>
      <p:ext uri="{BB962C8B-B14F-4D97-AF65-F5344CB8AC3E}">
        <p14:creationId xmlns:p14="http://schemas.microsoft.com/office/powerpoint/2010/main" val="312764733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pPr>
              <a:defRPr/>
            </a:pPr>
            <a:r>
              <a:rPr lang="en-US" altLang="ko-KR" dirty="0" smtClean="0"/>
              <a:t>Module-assisted</a:t>
            </a:r>
            <a:endParaRPr lang="ko-KR" altLang="en-US" dirty="0"/>
          </a:p>
        </p:txBody>
      </p:sp>
      <p:sp>
        <p:nvSpPr>
          <p:cNvPr id="3" name="내용 개체 틀 2"/>
          <p:cNvSpPr>
            <a:spLocks noGrp="1"/>
          </p:cNvSpPr>
          <p:nvPr>
            <p:ph idx="1"/>
          </p:nvPr>
        </p:nvSpPr>
        <p:spPr/>
        <p:txBody>
          <a:bodyPr/>
          <a:lstStyle/>
          <a:p>
            <a:endParaRPr lang="ko-KR" altLang="en-US"/>
          </a:p>
        </p:txBody>
      </p:sp>
      <p:pic>
        <p:nvPicPr>
          <p:cNvPr id="1126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1728936"/>
            <a:ext cx="4929187"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31233" y="2086124"/>
            <a:ext cx="4933950" cy="427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1404232"/>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pPr>
              <a:defRPr/>
            </a:pPr>
            <a:r>
              <a:rPr lang="en-US" altLang="ko-KR" dirty="0" smtClean="0"/>
              <a:t>Module-assisted methods</a:t>
            </a:r>
            <a:endParaRPr lang="ko-KR" altLang="en-US" dirty="0"/>
          </a:p>
        </p:txBody>
      </p:sp>
      <p:sp>
        <p:nvSpPr>
          <p:cNvPr id="16387" name="내용 개체 틀 2"/>
          <p:cNvSpPr>
            <a:spLocks noGrp="1"/>
          </p:cNvSpPr>
          <p:nvPr>
            <p:ph idx="1"/>
          </p:nvPr>
        </p:nvSpPr>
        <p:spPr>
          <a:xfrm>
            <a:off x="457200" y="1600201"/>
            <a:ext cx="8229600" cy="3412976"/>
          </a:xfrm>
        </p:spPr>
        <p:txBody>
          <a:bodyPr>
            <a:normAutofit fontScale="92500" lnSpcReduction="20000"/>
          </a:bodyPr>
          <a:lstStyle/>
          <a:p>
            <a:r>
              <a:rPr lang="en-US" altLang="ko-KR" dirty="0" smtClean="0"/>
              <a:t>Functional module: a group of cellular components and their interactions that can be attributed to a specific biological function</a:t>
            </a:r>
          </a:p>
          <a:p>
            <a:r>
              <a:rPr lang="en-US" altLang="ko-KR" dirty="0" smtClean="0"/>
              <a:t>Simple approach: every function shared by the majority of the module’s genes is assigned to all the genes in the module.</a:t>
            </a:r>
          </a:p>
          <a:p>
            <a:r>
              <a:rPr lang="en-US" altLang="ko-KR" dirty="0" smtClean="0"/>
              <a:t>Alternatively, a </a:t>
            </a:r>
            <a:r>
              <a:rPr lang="en-US" altLang="ko-KR" dirty="0" err="1" smtClean="0"/>
              <a:t>hypergeometric</a:t>
            </a:r>
            <a:r>
              <a:rPr lang="en-US" altLang="ko-KR" dirty="0" smtClean="0"/>
              <a:t> enrichment P-value is computed for every function:</a:t>
            </a:r>
          </a:p>
          <a:p>
            <a:endParaRPr lang="ko-KR" altLang="en-US" dirty="0" smtClean="0"/>
          </a:p>
        </p:txBody>
      </p:sp>
      <p:pic>
        <p:nvPicPr>
          <p:cNvPr id="1638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19872" y="5157192"/>
            <a:ext cx="2738030" cy="1343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24553180"/>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pPr>
              <a:defRPr/>
            </a:pPr>
            <a:r>
              <a:rPr lang="en-US" altLang="ko-KR" dirty="0" smtClean="0"/>
              <a:t>Module detection from network</a:t>
            </a:r>
            <a:endParaRPr lang="ko-KR" altLang="en-US" dirty="0"/>
          </a:p>
        </p:txBody>
      </p:sp>
      <p:sp>
        <p:nvSpPr>
          <p:cNvPr id="17411" name="내용 개체 틀 2"/>
          <p:cNvSpPr>
            <a:spLocks noGrp="1"/>
          </p:cNvSpPr>
          <p:nvPr>
            <p:ph idx="1"/>
          </p:nvPr>
        </p:nvSpPr>
        <p:spPr/>
        <p:txBody>
          <a:bodyPr>
            <a:normAutofit lnSpcReduction="10000"/>
          </a:bodyPr>
          <a:lstStyle/>
          <a:p>
            <a:r>
              <a:rPr lang="en-US" altLang="ko-KR" dirty="0" smtClean="0"/>
              <a:t>Detection of functional modules based on PPI data</a:t>
            </a:r>
          </a:p>
          <a:p>
            <a:r>
              <a:rPr lang="en-US" altLang="ko-KR" dirty="0" smtClean="0"/>
              <a:t>The molecular complex detection algorithm (MCODE)</a:t>
            </a:r>
          </a:p>
          <a:p>
            <a:r>
              <a:rPr lang="en-US" altLang="ko-KR" dirty="0" smtClean="0"/>
              <a:t>(Bader and Hogue, 2003) consists of three stages: </a:t>
            </a:r>
          </a:p>
          <a:p>
            <a:pPr lvl="1"/>
            <a:r>
              <a:rPr lang="en-US" altLang="ko-KR" dirty="0" smtClean="0"/>
              <a:t>Vertex weighting</a:t>
            </a:r>
          </a:p>
          <a:p>
            <a:pPr lvl="1"/>
            <a:r>
              <a:rPr lang="en-US" altLang="ko-KR" dirty="0" smtClean="0"/>
              <a:t>Complex prediction</a:t>
            </a:r>
          </a:p>
          <a:p>
            <a:pPr lvl="1"/>
            <a:r>
              <a:rPr lang="en-US" altLang="ko-KR" dirty="0" smtClean="0"/>
              <a:t>Optional post-processing step</a:t>
            </a:r>
            <a:endParaRPr lang="ko-KR" altLang="en-US" dirty="0" smtClean="0"/>
          </a:p>
        </p:txBody>
      </p:sp>
    </p:spTree>
    <p:extLst>
      <p:ext uri="{BB962C8B-B14F-4D97-AF65-F5344CB8AC3E}">
        <p14:creationId xmlns:p14="http://schemas.microsoft.com/office/powerpoint/2010/main" val="1532656803"/>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pPr>
              <a:defRPr/>
            </a:pPr>
            <a:r>
              <a:rPr lang="en-US" altLang="ko-KR" dirty="0" smtClean="0"/>
              <a:t>Hierarchical clustering-based</a:t>
            </a:r>
            <a:endParaRPr lang="ko-KR" altLang="en-US" dirty="0"/>
          </a:p>
        </p:txBody>
      </p:sp>
      <p:sp>
        <p:nvSpPr>
          <p:cNvPr id="3" name="내용 개체 틀 2"/>
          <p:cNvSpPr>
            <a:spLocks noGrp="1"/>
          </p:cNvSpPr>
          <p:nvPr>
            <p:ph idx="1"/>
          </p:nvPr>
        </p:nvSpPr>
        <p:spPr/>
        <p:txBody>
          <a:bodyPr>
            <a:normAutofit fontScale="70000" lnSpcReduction="20000"/>
          </a:bodyPr>
          <a:lstStyle/>
          <a:p>
            <a:pPr>
              <a:defRPr/>
            </a:pPr>
            <a:r>
              <a:rPr lang="en-US" altLang="ko-KR" dirty="0" smtClean="0"/>
              <a:t>A key decision is the selection of the similarity measure between protein pairs.</a:t>
            </a:r>
          </a:p>
          <a:p>
            <a:pPr>
              <a:defRPr/>
            </a:pPr>
            <a:r>
              <a:rPr lang="en-US" altLang="ko-KR" dirty="0" smtClean="0"/>
              <a:t>One of the problem: the distances between many protein pairs are identical </a:t>
            </a:r>
          </a:p>
          <a:p>
            <a:pPr>
              <a:defRPr/>
            </a:pPr>
            <a:r>
              <a:rPr lang="en-US" altLang="ko-KR" dirty="0" smtClean="0"/>
              <a:t>Rives and </a:t>
            </a:r>
            <a:r>
              <a:rPr lang="en-US" altLang="ko-KR" dirty="0" err="1" smtClean="0"/>
              <a:t>Galitski</a:t>
            </a:r>
            <a:r>
              <a:rPr lang="en-US" altLang="ko-KR" dirty="0" smtClean="0"/>
              <a:t> (2003):</a:t>
            </a:r>
          </a:p>
          <a:p>
            <a:pPr lvl="1">
              <a:defRPr/>
            </a:pPr>
            <a:r>
              <a:rPr lang="en-US" altLang="ko-KR" dirty="0" smtClean="0"/>
              <a:t>Postulated that module members are likely to have similar shortest path distance profiles. </a:t>
            </a:r>
          </a:p>
          <a:p>
            <a:pPr lvl="1">
              <a:defRPr/>
            </a:pPr>
            <a:r>
              <a:rPr lang="en-US" altLang="ko-KR" dirty="0" smtClean="0"/>
              <a:t>Hierarchical clustering on the all-pair shortest path distances matrix and outlined modules by manual inspection</a:t>
            </a:r>
          </a:p>
          <a:p>
            <a:pPr lvl="1">
              <a:defRPr/>
            </a:pPr>
            <a:r>
              <a:rPr lang="en-US" altLang="ko-KR" dirty="0" smtClean="0"/>
              <a:t>successfully applied to focused </a:t>
            </a:r>
            <a:r>
              <a:rPr lang="en-US" altLang="ko-KR" dirty="0" err="1" smtClean="0"/>
              <a:t>subnetworks</a:t>
            </a:r>
            <a:r>
              <a:rPr lang="en-US" altLang="ko-KR" dirty="0" smtClean="0"/>
              <a:t>, </a:t>
            </a:r>
          </a:p>
          <a:p>
            <a:pPr>
              <a:defRPr/>
            </a:pPr>
            <a:r>
              <a:rPr lang="en-US" altLang="ko-KR" dirty="0" err="1" smtClean="0"/>
              <a:t>Maciag</a:t>
            </a:r>
            <a:r>
              <a:rPr lang="en-US" altLang="ko-KR" dirty="0" smtClean="0"/>
              <a:t> et al (2006):</a:t>
            </a:r>
          </a:p>
          <a:p>
            <a:pPr lvl="1">
              <a:defRPr/>
            </a:pPr>
            <a:r>
              <a:rPr lang="en-US" altLang="ko-KR" dirty="0" smtClean="0"/>
              <a:t>gene expression machinery network</a:t>
            </a:r>
          </a:p>
          <a:p>
            <a:pPr lvl="1">
              <a:defRPr/>
            </a:pPr>
            <a:r>
              <a:rPr lang="en-US" altLang="ko-KR" dirty="0" smtClean="0"/>
              <a:t>Special weighted form of mutual clustering coefficient for quantifying similarities between proteins</a:t>
            </a:r>
          </a:p>
          <a:p>
            <a:pPr lvl="1">
              <a:defRPr/>
            </a:pPr>
            <a:r>
              <a:rPr lang="en-US" altLang="ko-KR" dirty="0" smtClean="0"/>
              <a:t>Modified version of the k-means algorithm</a:t>
            </a:r>
            <a:endParaRPr lang="ko-KR" altLang="en-US" dirty="0"/>
          </a:p>
        </p:txBody>
      </p:sp>
    </p:spTree>
    <p:extLst>
      <p:ext uri="{BB962C8B-B14F-4D97-AF65-F5344CB8AC3E}">
        <p14:creationId xmlns:p14="http://schemas.microsoft.com/office/powerpoint/2010/main" val="3452227805"/>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pPr>
              <a:defRPr/>
            </a:pPr>
            <a:r>
              <a:rPr lang="en-US" altLang="ko-KR" dirty="0" smtClean="0"/>
              <a:t>Graph clustering methods</a:t>
            </a:r>
            <a:endParaRPr lang="ko-KR" altLang="en-US" dirty="0"/>
          </a:p>
        </p:txBody>
      </p:sp>
      <p:sp>
        <p:nvSpPr>
          <p:cNvPr id="3" name="내용 개체 틀 2"/>
          <p:cNvSpPr>
            <a:spLocks noGrp="1"/>
          </p:cNvSpPr>
          <p:nvPr>
            <p:ph idx="1"/>
          </p:nvPr>
        </p:nvSpPr>
        <p:spPr/>
        <p:txBody>
          <a:bodyPr>
            <a:normAutofit fontScale="62500" lnSpcReduction="20000"/>
          </a:bodyPr>
          <a:lstStyle/>
          <a:p>
            <a:pPr>
              <a:defRPr/>
            </a:pPr>
            <a:r>
              <a:rPr lang="en-US" altLang="ko-KR" dirty="0" err="1" smtClean="0"/>
              <a:t>Przulj</a:t>
            </a:r>
            <a:r>
              <a:rPr lang="en-US" altLang="ko-KR" dirty="0" smtClean="0"/>
              <a:t> et al (2004):</a:t>
            </a:r>
          </a:p>
          <a:p>
            <a:pPr lvl="1">
              <a:defRPr/>
            </a:pPr>
            <a:r>
              <a:rPr lang="en-US" altLang="ko-KR" dirty="0" smtClean="0"/>
              <a:t>Highly connected </a:t>
            </a:r>
            <a:r>
              <a:rPr lang="en-US" altLang="ko-KR" dirty="0" err="1" smtClean="0"/>
              <a:t>subgraphs</a:t>
            </a:r>
            <a:r>
              <a:rPr lang="en-US" altLang="ko-KR" dirty="0" smtClean="0"/>
              <a:t> (HCS) algorithm(</a:t>
            </a:r>
            <a:r>
              <a:rPr lang="en-US" altLang="ko-KR" dirty="0" err="1" smtClean="0"/>
              <a:t>Hartuv</a:t>
            </a:r>
            <a:r>
              <a:rPr lang="en-US" altLang="ko-KR" dirty="0" smtClean="0"/>
              <a:t> and Shamir, 2000) to determine complexes in PPI data. </a:t>
            </a:r>
          </a:p>
          <a:p>
            <a:pPr lvl="1">
              <a:defRPr/>
            </a:pPr>
            <a:r>
              <a:rPr lang="en-US" altLang="ko-KR" dirty="0" smtClean="0"/>
              <a:t>Highly connected </a:t>
            </a:r>
            <a:r>
              <a:rPr lang="en-US" altLang="ko-KR" dirty="0" err="1" smtClean="0"/>
              <a:t>subgraph</a:t>
            </a:r>
            <a:r>
              <a:rPr lang="en-US" altLang="ko-KR" dirty="0" smtClean="0"/>
              <a:t> is defined as a </a:t>
            </a:r>
            <a:r>
              <a:rPr lang="en-US" altLang="ko-KR" dirty="0" err="1" smtClean="0"/>
              <a:t>subgraph</a:t>
            </a:r>
            <a:r>
              <a:rPr lang="en-US" altLang="ko-KR" dirty="0" smtClean="0"/>
              <a:t> with n nodes such that more than n/2 </a:t>
            </a:r>
            <a:r>
              <a:rPr lang="en-US" altLang="ko-KR" dirty="0" err="1" smtClean="0"/>
              <a:t>edgesmust</a:t>
            </a:r>
            <a:r>
              <a:rPr lang="en-US" altLang="ko-KR" dirty="0" smtClean="0"/>
              <a:t> be removed in order to disconnect it. </a:t>
            </a:r>
          </a:p>
          <a:p>
            <a:pPr lvl="1">
              <a:defRPr/>
            </a:pPr>
            <a:r>
              <a:rPr lang="en-US" altLang="ko-KR" dirty="0" smtClean="0"/>
              <a:t>The HCS algorithm finds a minimum cut in the graph and uses it to partition the graph. </a:t>
            </a:r>
          </a:p>
          <a:p>
            <a:pPr lvl="1">
              <a:defRPr/>
            </a:pPr>
            <a:r>
              <a:rPr lang="en-US" altLang="ko-KR" dirty="0" smtClean="0"/>
              <a:t>This process is repeated recursively until highly connected components are reached.</a:t>
            </a:r>
          </a:p>
          <a:p>
            <a:pPr>
              <a:defRPr/>
            </a:pPr>
            <a:r>
              <a:rPr lang="en-US" altLang="ko-KR" dirty="0" smtClean="0"/>
              <a:t>King et al (2004):</a:t>
            </a:r>
          </a:p>
          <a:p>
            <a:pPr lvl="1">
              <a:defRPr/>
            </a:pPr>
            <a:r>
              <a:rPr lang="en-US" altLang="ko-KR" dirty="0" smtClean="0"/>
              <a:t>The restricted neighborhood search clustering (RNSC) algorithm </a:t>
            </a:r>
          </a:p>
          <a:p>
            <a:pPr lvl="1">
              <a:defRPr/>
            </a:pPr>
            <a:r>
              <a:rPr lang="en-US" altLang="ko-KR" dirty="0" smtClean="0"/>
              <a:t>partition the node set of the network into clusters based on a cost function that is used to evaluate the partitioning. </a:t>
            </a:r>
          </a:p>
          <a:p>
            <a:pPr lvl="1">
              <a:defRPr/>
            </a:pPr>
            <a:r>
              <a:rPr lang="en-US" altLang="ko-KR" dirty="0" smtClean="0"/>
              <a:t>Algorithm starts with a random cluster assignment and proceeds by reassigning nodes, so as to maximize the partition’s score.</a:t>
            </a:r>
          </a:p>
          <a:p>
            <a:pPr lvl="1">
              <a:defRPr/>
            </a:pPr>
            <a:r>
              <a:rPr lang="en-US" altLang="ko-KR" dirty="0" smtClean="0"/>
              <a:t>Finally, the clusters are filtered based on their size, density and functional homogeneity</a:t>
            </a:r>
          </a:p>
          <a:p>
            <a:pPr>
              <a:defRPr/>
            </a:pPr>
            <a:endParaRPr lang="ko-KR" altLang="en-US" dirty="0"/>
          </a:p>
        </p:txBody>
      </p:sp>
    </p:spTree>
    <p:extLst>
      <p:ext uri="{BB962C8B-B14F-4D97-AF65-F5344CB8AC3E}">
        <p14:creationId xmlns:p14="http://schemas.microsoft.com/office/powerpoint/2010/main" val="1643367343"/>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pPr>
              <a:defRPr/>
            </a:pPr>
            <a:r>
              <a:rPr lang="en-US" altLang="ko-KR" dirty="0" smtClean="0"/>
              <a:t>Expansion of complex seeds</a:t>
            </a:r>
            <a:endParaRPr lang="ko-KR" altLang="en-US" dirty="0"/>
          </a:p>
        </p:txBody>
      </p:sp>
      <p:sp>
        <p:nvSpPr>
          <p:cNvPr id="20483" name="내용 개체 틀 2"/>
          <p:cNvSpPr>
            <a:spLocks noGrp="1"/>
          </p:cNvSpPr>
          <p:nvPr>
            <p:ph idx="1"/>
          </p:nvPr>
        </p:nvSpPr>
        <p:spPr/>
        <p:txBody>
          <a:bodyPr>
            <a:normAutofit fontScale="70000" lnSpcReduction="20000"/>
          </a:bodyPr>
          <a:lstStyle/>
          <a:p>
            <a:r>
              <a:rPr lang="en-US" altLang="ko-KR" dirty="0" err="1" smtClean="0"/>
              <a:t>Complexpander</a:t>
            </a:r>
            <a:r>
              <a:rPr lang="en-US" altLang="ko-KR" dirty="0" smtClean="0"/>
              <a:t> software (</a:t>
            </a:r>
            <a:r>
              <a:rPr lang="en-US" altLang="ko-KR" dirty="0" err="1" smtClean="0"/>
              <a:t>Asthana</a:t>
            </a:r>
            <a:r>
              <a:rPr lang="en-US" altLang="ko-KR" dirty="0" smtClean="0"/>
              <a:t> et al, 2004):</a:t>
            </a:r>
          </a:p>
          <a:p>
            <a:pPr lvl="1"/>
            <a:r>
              <a:rPr lang="en-US" altLang="ko-KR" dirty="0" smtClean="0"/>
              <a:t>Receives a particular ‘core’ set of proteins and produces a list of candidate proteins, ranked by the probability of membership in the complex. </a:t>
            </a:r>
          </a:p>
          <a:p>
            <a:pPr lvl="1"/>
            <a:r>
              <a:rPr lang="en-US" altLang="ko-KR" dirty="0" smtClean="0"/>
              <a:t>Algorithm assigns a weight to each pair of proteins, representing the probability that they interact directly and stably. </a:t>
            </a:r>
          </a:p>
          <a:p>
            <a:pPr lvl="1"/>
            <a:r>
              <a:rPr lang="en-US" altLang="ko-KR" dirty="0" smtClean="0"/>
              <a:t>These weights are then used to estimate the probability that two proteins are connected by a path</a:t>
            </a:r>
          </a:p>
          <a:p>
            <a:r>
              <a:rPr lang="en-US" altLang="ko-KR" dirty="0" smtClean="0"/>
              <a:t>Wu and Hu (2005):</a:t>
            </a:r>
          </a:p>
          <a:p>
            <a:pPr lvl="1"/>
            <a:r>
              <a:rPr lang="en-US" altLang="ko-KR" dirty="0" smtClean="0"/>
              <a:t>First identifies a ‘core’ by a heuristic search for a maximum clique containing the seed</a:t>
            </a:r>
          </a:p>
          <a:p>
            <a:pPr lvl="1"/>
            <a:r>
              <a:rPr lang="en-US" altLang="ko-KR" dirty="0" smtClean="0"/>
              <a:t>Expands it through a breadth-first-search graph traversal with additional vertices, such that it will meet a certain ‘community’ criterion.</a:t>
            </a:r>
          </a:p>
          <a:p>
            <a:endParaRPr lang="ko-KR" altLang="en-US" dirty="0" smtClean="0"/>
          </a:p>
        </p:txBody>
      </p:sp>
    </p:spTree>
    <p:extLst>
      <p:ext uri="{BB962C8B-B14F-4D97-AF65-F5344CB8AC3E}">
        <p14:creationId xmlns:p14="http://schemas.microsoft.com/office/powerpoint/2010/main" val="1612078516"/>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pPr>
              <a:defRPr/>
            </a:pPr>
            <a:r>
              <a:rPr lang="en-US" altLang="ko-KR" dirty="0" smtClean="0"/>
              <a:t>Integrating multiple sources</a:t>
            </a:r>
            <a:endParaRPr lang="ko-KR" altLang="en-US" dirty="0"/>
          </a:p>
        </p:txBody>
      </p:sp>
      <p:sp>
        <p:nvSpPr>
          <p:cNvPr id="3" name="내용 개체 틀 2"/>
          <p:cNvSpPr>
            <a:spLocks noGrp="1"/>
          </p:cNvSpPr>
          <p:nvPr>
            <p:ph idx="1"/>
          </p:nvPr>
        </p:nvSpPr>
        <p:spPr/>
        <p:txBody>
          <a:bodyPr>
            <a:normAutofit fontScale="62500" lnSpcReduction="20000"/>
          </a:bodyPr>
          <a:lstStyle/>
          <a:p>
            <a:pPr>
              <a:defRPr/>
            </a:pPr>
            <a:r>
              <a:rPr lang="en-US" altLang="ko-KR" dirty="0" smtClean="0"/>
              <a:t>Several authors have integrated data from multiple sources for the annotation task.</a:t>
            </a:r>
          </a:p>
          <a:p>
            <a:pPr>
              <a:defRPr/>
            </a:pPr>
            <a:r>
              <a:rPr lang="en-US" altLang="ko-KR" dirty="0" smtClean="0"/>
              <a:t>The simplest approach: treats each data source independently</a:t>
            </a:r>
          </a:p>
          <a:p>
            <a:pPr lvl="1">
              <a:defRPr/>
            </a:pPr>
            <a:r>
              <a:rPr lang="en-US" altLang="ko-KR" dirty="0" err="1" smtClean="0"/>
              <a:t>Marcotte</a:t>
            </a:r>
            <a:r>
              <a:rPr lang="en-US" altLang="ko-KR" dirty="0" smtClean="0"/>
              <a:t> et al (1999)</a:t>
            </a:r>
          </a:p>
          <a:p>
            <a:pPr>
              <a:defRPr/>
            </a:pPr>
            <a:r>
              <a:rPr lang="en-US" altLang="ko-KR" dirty="0" smtClean="0"/>
              <a:t>Joshi et al (2004): </a:t>
            </a:r>
          </a:p>
          <a:p>
            <a:pPr lvl="1">
              <a:defRPr/>
            </a:pPr>
            <a:r>
              <a:rPr lang="en-US" altLang="ko-KR" dirty="0" smtClean="0"/>
              <a:t>Integrated PPIs, genetic interactions and co-expression interactions. </a:t>
            </a:r>
          </a:p>
          <a:p>
            <a:pPr>
              <a:defRPr/>
            </a:pPr>
            <a:r>
              <a:rPr lang="en-US" altLang="ko-KR" dirty="0" smtClean="0"/>
              <a:t>A second approach: constructs a joint probabilistic model or a prediction function of the different types. </a:t>
            </a:r>
          </a:p>
          <a:p>
            <a:pPr>
              <a:defRPr/>
            </a:pPr>
            <a:r>
              <a:rPr lang="en-US" altLang="ko-KR" dirty="0" smtClean="0"/>
              <a:t>Deng et al (2004):</a:t>
            </a:r>
          </a:p>
          <a:p>
            <a:pPr lvl="1">
              <a:defRPr/>
            </a:pPr>
            <a:r>
              <a:rPr lang="en-US" altLang="ko-KR" dirty="0" smtClean="0"/>
              <a:t>generalized their earlier MRF approach to allow using multiple networks </a:t>
            </a:r>
          </a:p>
          <a:p>
            <a:pPr>
              <a:defRPr/>
            </a:pPr>
            <a:r>
              <a:rPr lang="en-US" altLang="ko-KR" dirty="0" err="1" smtClean="0"/>
              <a:t>Lanckriet</a:t>
            </a:r>
            <a:r>
              <a:rPr lang="en-US" altLang="ko-KR" dirty="0" smtClean="0"/>
              <a:t> et al (2004), </a:t>
            </a:r>
            <a:r>
              <a:rPr lang="en-US" altLang="ko-KR" dirty="0" err="1" smtClean="0"/>
              <a:t>Tsuda</a:t>
            </a:r>
            <a:r>
              <a:rPr lang="en-US" altLang="ko-KR" dirty="0" smtClean="0"/>
              <a:t> et al (2005):</a:t>
            </a:r>
          </a:p>
          <a:p>
            <a:pPr lvl="1">
              <a:defRPr/>
            </a:pPr>
            <a:r>
              <a:rPr lang="en-US" altLang="ko-KR" dirty="0" smtClean="0"/>
              <a:t>Represent each data type using a matrix of kernel similarity values. </a:t>
            </a:r>
          </a:p>
          <a:p>
            <a:pPr lvl="1">
              <a:defRPr/>
            </a:pPr>
            <a:r>
              <a:rPr lang="en-US" altLang="ko-KR" dirty="0" smtClean="0"/>
              <a:t>These matrices are then combined by learning optimal relative weights for the different kernels.</a:t>
            </a:r>
          </a:p>
          <a:p>
            <a:pPr>
              <a:defRPr/>
            </a:pPr>
            <a:endParaRPr lang="ko-KR" altLang="en-US" dirty="0"/>
          </a:p>
        </p:txBody>
      </p:sp>
    </p:spTree>
    <p:extLst>
      <p:ext uri="{BB962C8B-B14F-4D97-AF65-F5344CB8AC3E}">
        <p14:creationId xmlns:p14="http://schemas.microsoft.com/office/powerpoint/2010/main" val="208056078"/>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pPr>
              <a:defRPr/>
            </a:pPr>
            <a:r>
              <a:rPr lang="en-US" altLang="ko-KR" dirty="0" smtClean="0"/>
              <a:t>Integrated Analysis</a:t>
            </a:r>
            <a:endParaRPr lang="ko-KR" altLang="en-US" dirty="0"/>
          </a:p>
        </p:txBody>
      </p:sp>
      <p:sp>
        <p:nvSpPr>
          <p:cNvPr id="3" name="내용 개체 틀 2"/>
          <p:cNvSpPr>
            <a:spLocks noGrp="1"/>
          </p:cNvSpPr>
          <p:nvPr>
            <p:ph idx="1"/>
          </p:nvPr>
        </p:nvSpPr>
        <p:spPr/>
        <p:txBody>
          <a:bodyPr/>
          <a:lstStyle/>
          <a:p>
            <a:endParaRPr lang="ko-KR" altLang="en-US"/>
          </a:p>
        </p:txBody>
      </p:sp>
      <p:pic>
        <p:nvPicPr>
          <p:cNvPr id="2150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56792"/>
            <a:ext cx="9086850" cy="530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165868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Network motif</a:t>
            </a:r>
            <a:endParaRPr lang="ko-KR" altLang="en-US" dirty="0"/>
          </a:p>
        </p:txBody>
      </p:sp>
      <p:sp>
        <p:nvSpPr>
          <p:cNvPr id="3" name="내용 개체 틀 2"/>
          <p:cNvSpPr>
            <a:spLocks noGrp="1"/>
          </p:cNvSpPr>
          <p:nvPr>
            <p:ph idx="1"/>
          </p:nvPr>
        </p:nvSpPr>
        <p:spPr/>
        <p:txBody>
          <a:bodyPr/>
          <a:lstStyle/>
          <a:p>
            <a:endParaRPr lang="ko-KR" altLang="en-US"/>
          </a:p>
        </p:txBody>
      </p:sp>
      <p:sp>
        <p:nvSpPr>
          <p:cNvPr id="4" name="직사각형 3"/>
          <p:cNvSpPr/>
          <p:nvPr/>
        </p:nvSpPr>
        <p:spPr>
          <a:xfrm>
            <a:off x="185738" y="6444044"/>
            <a:ext cx="4890318" cy="369332"/>
          </a:xfrm>
          <a:prstGeom prst="rect">
            <a:avLst/>
          </a:prstGeom>
        </p:spPr>
        <p:txBody>
          <a:bodyPr wrap="square">
            <a:spAutoFit/>
          </a:bodyPr>
          <a:lstStyle/>
          <a:p>
            <a:pPr>
              <a:buNone/>
            </a:pPr>
            <a:r>
              <a:rPr lang="en-US" altLang="ko-KR" sz="1800" dirty="0" smtClean="0">
                <a:hlinkClick r:id="rId2" action="ppaction://hlinkfile"/>
              </a:rPr>
              <a:t>R. Milo, </a:t>
            </a:r>
            <a:r>
              <a:rPr lang="en-US" altLang="ko-KR" sz="1800" dirty="0">
                <a:hlinkClick r:id="rId2" action="ppaction://hlinkfile"/>
              </a:rPr>
              <a:t>et al, </a:t>
            </a:r>
            <a:r>
              <a:rPr lang="en-US" altLang="ko-KR" sz="1800" dirty="0" smtClean="0">
                <a:hlinkClick r:id="rId2" action="ppaction://hlinkfile"/>
              </a:rPr>
              <a:t>Science, 298:824 </a:t>
            </a:r>
            <a:r>
              <a:rPr lang="en-US" altLang="ko-KR" sz="1800" dirty="0">
                <a:hlinkClick r:id="rId2" action="ppaction://hlinkfile"/>
              </a:rPr>
              <a:t>(</a:t>
            </a:r>
            <a:r>
              <a:rPr lang="en-US" altLang="ko-KR" sz="1800" dirty="0" smtClean="0">
                <a:hlinkClick r:id="rId2" action="ppaction://hlinkfile"/>
              </a:rPr>
              <a:t>2002)</a:t>
            </a:r>
            <a:endParaRPr lang="en-US" altLang="ko-KR" sz="1800"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1916832"/>
            <a:ext cx="8388253" cy="4086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84430894"/>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pPr>
              <a:defRPr/>
            </a:pPr>
            <a:r>
              <a:rPr lang="en-US" altLang="ko-KR" dirty="0" smtClean="0"/>
              <a:t>Integration of interactions and diverse genomic data</a:t>
            </a:r>
            <a:endParaRPr lang="ko-KR" altLang="en-US" dirty="0"/>
          </a:p>
        </p:txBody>
      </p:sp>
      <p:sp>
        <p:nvSpPr>
          <p:cNvPr id="22531" name="내용 개체 틀 2"/>
          <p:cNvSpPr>
            <a:spLocks noGrp="1"/>
          </p:cNvSpPr>
          <p:nvPr>
            <p:ph idx="1"/>
          </p:nvPr>
        </p:nvSpPr>
        <p:spPr/>
        <p:txBody>
          <a:bodyPr>
            <a:normAutofit fontScale="70000" lnSpcReduction="20000"/>
          </a:bodyPr>
          <a:lstStyle/>
          <a:p>
            <a:r>
              <a:rPr lang="en-US" altLang="ko-KR" dirty="0" smtClean="0"/>
              <a:t>Kelley and </a:t>
            </a:r>
            <a:r>
              <a:rPr lang="en-US" altLang="ko-KR" dirty="0" err="1" smtClean="0"/>
              <a:t>Ideker</a:t>
            </a:r>
            <a:r>
              <a:rPr lang="en-US" altLang="ko-KR" dirty="0" smtClean="0"/>
              <a:t> (2005):</a:t>
            </a:r>
          </a:p>
          <a:p>
            <a:pPr lvl="1"/>
            <a:r>
              <a:rPr lang="en-US" altLang="ko-KR" dirty="0" smtClean="0"/>
              <a:t>module-assisted integration of protein interaction data with genetic interaction data. </a:t>
            </a:r>
          </a:p>
          <a:p>
            <a:pPr lvl="1"/>
            <a:r>
              <a:rPr lang="en-US" altLang="ko-KR" dirty="0" smtClean="0"/>
              <a:t>By defining pathways as dense sub-networks in the physical interaction network, show that genetic interactions occur between pathways much more often than within pathways.</a:t>
            </a:r>
          </a:p>
          <a:p>
            <a:pPr lvl="1"/>
            <a:r>
              <a:rPr lang="en-US" altLang="ko-KR" dirty="0" smtClean="0"/>
              <a:t>The modular structures led to better function prediction than using physical interactions alone.</a:t>
            </a:r>
          </a:p>
          <a:p>
            <a:r>
              <a:rPr lang="en-US" altLang="ko-KR" dirty="0" smtClean="0"/>
              <a:t>Haugen et al (2004):</a:t>
            </a:r>
          </a:p>
          <a:p>
            <a:pPr lvl="1"/>
            <a:r>
              <a:rPr lang="en-US" altLang="ko-KR" dirty="0" smtClean="0"/>
              <a:t>collection of phenotypes of strains containing a deletion</a:t>
            </a:r>
            <a:endParaRPr lang="en-US" altLang="ko-KR" sz="2800" dirty="0" smtClean="0"/>
          </a:p>
          <a:p>
            <a:r>
              <a:rPr lang="en-US" altLang="ko-KR" dirty="0" err="1" smtClean="0"/>
              <a:t>Tanay</a:t>
            </a:r>
            <a:r>
              <a:rPr lang="en-US" altLang="ko-KR" dirty="0" smtClean="0"/>
              <a:t> et al (2004)</a:t>
            </a:r>
          </a:p>
          <a:p>
            <a:pPr lvl="1"/>
            <a:r>
              <a:rPr lang="en-US" altLang="ko-KR" dirty="0" smtClean="0"/>
              <a:t>Integrative framework allowing the integration of protein interaction data with gene expression, phenotypic sensitivity and transcription factor (TF) binding, using the SAMBA </a:t>
            </a:r>
            <a:r>
              <a:rPr lang="en-US" altLang="ko-KR" dirty="0" err="1" smtClean="0"/>
              <a:t>biclustering</a:t>
            </a:r>
            <a:r>
              <a:rPr lang="en-US" altLang="ko-KR" dirty="0" smtClean="0"/>
              <a:t> algorithm</a:t>
            </a:r>
          </a:p>
          <a:p>
            <a:endParaRPr lang="ko-KR" altLang="en-US" dirty="0" smtClean="0"/>
          </a:p>
        </p:txBody>
      </p:sp>
    </p:spTree>
    <p:extLst>
      <p:ext uri="{BB962C8B-B14F-4D97-AF65-F5344CB8AC3E}">
        <p14:creationId xmlns:p14="http://schemas.microsoft.com/office/powerpoint/2010/main" val="2155760673"/>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pPr>
              <a:defRPr/>
            </a:pPr>
            <a:r>
              <a:rPr lang="en-US" altLang="ko-KR" dirty="0" smtClean="0"/>
              <a:t>Performance Comparison</a:t>
            </a:r>
            <a:endParaRPr lang="ko-KR" altLang="en-US" dirty="0"/>
          </a:p>
        </p:txBody>
      </p:sp>
      <p:sp>
        <p:nvSpPr>
          <p:cNvPr id="23555" name="내용 개체 틀 2"/>
          <p:cNvSpPr>
            <a:spLocks noGrp="1"/>
          </p:cNvSpPr>
          <p:nvPr>
            <p:ph idx="1"/>
          </p:nvPr>
        </p:nvSpPr>
        <p:spPr/>
        <p:txBody>
          <a:bodyPr/>
          <a:lstStyle/>
          <a:p>
            <a:r>
              <a:rPr lang="en-US" altLang="ko-KR" smtClean="0"/>
              <a:t>Precision and recall of an annotation, computed in a leave-one-out setting, taking into account multiple annotations per protein. </a:t>
            </a:r>
          </a:p>
          <a:p>
            <a:endParaRPr lang="en-US" altLang="ko-KR" smtClean="0"/>
          </a:p>
          <a:p>
            <a:endParaRPr lang="en-US" altLang="ko-KR" smtClean="0"/>
          </a:p>
          <a:p>
            <a:r>
              <a:rPr lang="en-US" altLang="ko-KR" smtClean="0"/>
              <a:t>Gene Ontology (GO) annotation</a:t>
            </a:r>
            <a:endParaRPr lang="ko-KR" altLang="en-US" smtClean="0"/>
          </a:p>
        </p:txBody>
      </p:sp>
      <p:pic>
        <p:nvPicPr>
          <p:cNvPr id="2355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9792" y="3501008"/>
            <a:ext cx="3413125"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17265198"/>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539750" y="138113"/>
            <a:ext cx="8135938" cy="719137"/>
          </a:xfrm>
        </p:spPr>
        <p:txBody>
          <a:bodyPr/>
          <a:lstStyle/>
          <a:p>
            <a:pPr>
              <a:defRPr/>
            </a:pPr>
            <a:endParaRPr lang="ko-KR" altLang="en-US"/>
          </a:p>
        </p:txBody>
      </p:sp>
      <p:sp>
        <p:nvSpPr>
          <p:cNvPr id="24579" name="내용 개체 틀 2"/>
          <p:cNvSpPr>
            <a:spLocks noGrp="1"/>
          </p:cNvSpPr>
          <p:nvPr>
            <p:ph idx="1"/>
          </p:nvPr>
        </p:nvSpPr>
        <p:spPr>
          <a:xfrm>
            <a:off x="684213" y="957263"/>
            <a:ext cx="7772400" cy="5400675"/>
          </a:xfrm>
        </p:spPr>
        <p:txBody>
          <a:bodyPr/>
          <a:lstStyle/>
          <a:p>
            <a:endParaRPr lang="ko-KR" altLang="en-US" smtClean="0"/>
          </a:p>
        </p:txBody>
      </p:sp>
      <p:pic>
        <p:nvPicPr>
          <p:cNvPr id="2458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9713" y="752475"/>
            <a:ext cx="6124575" cy="535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85270613"/>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pPr>
              <a:defRPr/>
            </a:pPr>
            <a:r>
              <a:rPr lang="en-US" altLang="ko-KR" dirty="0" smtClean="0"/>
              <a:t>Discussion</a:t>
            </a:r>
            <a:endParaRPr lang="ko-KR" altLang="en-US" dirty="0"/>
          </a:p>
        </p:txBody>
      </p:sp>
      <p:sp>
        <p:nvSpPr>
          <p:cNvPr id="3" name="내용 개체 틀 2"/>
          <p:cNvSpPr>
            <a:spLocks noGrp="1"/>
          </p:cNvSpPr>
          <p:nvPr>
            <p:ph idx="1"/>
          </p:nvPr>
        </p:nvSpPr>
        <p:spPr/>
        <p:txBody>
          <a:bodyPr>
            <a:normAutofit fontScale="70000" lnSpcReduction="20000"/>
          </a:bodyPr>
          <a:lstStyle/>
          <a:p>
            <a:pPr>
              <a:defRPr/>
            </a:pPr>
            <a:r>
              <a:rPr lang="en-US" altLang="ko-KR" dirty="0" smtClean="0"/>
              <a:t>Despite the large number of techniques suggested for functional annotation using networks, systematic annotation is still mostly based on other data sources, such as sequence homology</a:t>
            </a:r>
          </a:p>
          <a:p>
            <a:pPr>
              <a:defRPr/>
            </a:pPr>
            <a:r>
              <a:rPr lang="nl-NL" altLang="ko-KR" dirty="0" smtClean="0"/>
              <a:t>Brohee and van Helden (2006): comparsion study</a:t>
            </a:r>
          </a:p>
          <a:p>
            <a:pPr>
              <a:defRPr/>
            </a:pPr>
            <a:r>
              <a:rPr lang="en-US" altLang="ko-KR" dirty="0" smtClean="0"/>
              <a:t>we expect that techniques based on large compendia of expression data and protein interaction networks will significantly increase the accuracy of functional annotation.</a:t>
            </a:r>
          </a:p>
          <a:p>
            <a:pPr>
              <a:defRPr/>
            </a:pPr>
            <a:r>
              <a:rPr lang="en-US" altLang="ko-KR" dirty="0" smtClean="0"/>
              <a:t>Additional large-scale genomic data:</a:t>
            </a:r>
          </a:p>
          <a:p>
            <a:pPr lvl="1">
              <a:defRPr/>
            </a:pPr>
            <a:r>
              <a:rPr lang="en-US" altLang="ko-KR" dirty="0" smtClean="0"/>
              <a:t>deletion phenotypes, proteomic measurements, protein cellular localization, etc</a:t>
            </a:r>
          </a:p>
          <a:p>
            <a:pPr>
              <a:defRPr/>
            </a:pPr>
            <a:r>
              <a:rPr lang="en-US" altLang="ko-KR" dirty="0" smtClean="0"/>
              <a:t>Current limitations of these data have to be recognized.</a:t>
            </a:r>
          </a:p>
          <a:p>
            <a:pPr>
              <a:defRPr/>
            </a:pPr>
            <a:r>
              <a:rPr lang="en-US" altLang="ko-KR" dirty="0" smtClean="0"/>
              <a:t>Despite these caveats, analysis of interaction networks is a young, promising and very active research area.</a:t>
            </a:r>
          </a:p>
          <a:p>
            <a:pPr>
              <a:defRPr/>
            </a:pPr>
            <a:endParaRPr lang="ko-KR" altLang="en-US" dirty="0"/>
          </a:p>
        </p:txBody>
      </p:sp>
    </p:spTree>
    <p:extLst>
      <p:ext uri="{BB962C8B-B14F-4D97-AF65-F5344CB8AC3E}">
        <p14:creationId xmlns:p14="http://schemas.microsoft.com/office/powerpoint/2010/main" val="1898557383"/>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Disease Gene</a:t>
            </a:r>
            <a:endParaRPr lang="ko-KR" altLang="en-US" dirty="0"/>
          </a:p>
        </p:txBody>
      </p:sp>
      <p:sp>
        <p:nvSpPr>
          <p:cNvPr id="3" name="내용 개체 틀 2"/>
          <p:cNvSpPr>
            <a:spLocks noGrp="1"/>
          </p:cNvSpPr>
          <p:nvPr>
            <p:ph idx="1"/>
          </p:nvPr>
        </p:nvSpPr>
        <p:spPr/>
        <p:txBody>
          <a:bodyPr/>
          <a:lstStyle/>
          <a:p>
            <a:endParaRPr lang="ko-KR" altLang="en-US"/>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627857"/>
            <a:ext cx="8280920" cy="5185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9139356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endParaRPr lang="ko-KR" altLang="en-US"/>
          </a:p>
        </p:txBody>
      </p:sp>
      <p:sp>
        <p:nvSpPr>
          <p:cNvPr id="3" name="내용 개체 틀 2"/>
          <p:cNvSpPr>
            <a:spLocks noGrp="1"/>
          </p:cNvSpPr>
          <p:nvPr>
            <p:ph idx="1"/>
          </p:nvPr>
        </p:nvSpPr>
        <p:spPr/>
        <p:txBody>
          <a:bodyPr/>
          <a:lstStyle/>
          <a:p>
            <a:endParaRPr lang="ko-KR" altLang="en-US"/>
          </a:p>
        </p:txBody>
      </p:sp>
      <p:pic>
        <p:nvPicPr>
          <p:cNvPr id="9219" name="Picture 3" descr="C:\Users\Dongsup Kim\Desktop\Endeavour Home Page-080417.pn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432" y="0"/>
            <a:ext cx="9001000" cy="90445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4089942"/>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err="1" smtClean="0"/>
              <a:t>HumanNet</a:t>
            </a:r>
            <a:endParaRPr lang="ko-KR" altLang="en-US" dirty="0"/>
          </a:p>
        </p:txBody>
      </p:sp>
      <p:sp>
        <p:nvSpPr>
          <p:cNvPr id="3" name="내용 개체 틀 2"/>
          <p:cNvSpPr>
            <a:spLocks noGrp="1"/>
          </p:cNvSpPr>
          <p:nvPr>
            <p:ph idx="1"/>
          </p:nvPr>
        </p:nvSpPr>
        <p:spPr/>
        <p:txBody>
          <a:bodyPr/>
          <a:lstStyle/>
          <a:p>
            <a:endParaRPr lang="ko-KR" altLang="en-US"/>
          </a:p>
        </p:txBody>
      </p:sp>
      <p:pic>
        <p:nvPicPr>
          <p:cNvPr id="11266" name="Picture 2" descr="C:\Users\Dongsup Kim\Desktop\HumanNet - Probabilistic Functional Gene Network of H.sapiens-090142.pn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1484784"/>
            <a:ext cx="7776864" cy="4497836"/>
          </a:xfrm>
          <a:prstGeom prst="rect">
            <a:avLst/>
          </a:prstGeom>
          <a:noFill/>
          <a:extLst>
            <a:ext uri="{909E8E84-426E-40DD-AFC4-6F175D3DCCD1}">
              <a14:hiddenFill xmlns:a14="http://schemas.microsoft.com/office/drawing/2010/main">
                <a:solidFill>
                  <a:srgbClr val="FFFFFF"/>
                </a:solidFill>
              </a14:hiddenFill>
            </a:ext>
          </a:extLst>
        </p:spPr>
      </p:pic>
      <p:sp>
        <p:nvSpPr>
          <p:cNvPr id="5" name="직사각형 4"/>
          <p:cNvSpPr/>
          <p:nvPr/>
        </p:nvSpPr>
        <p:spPr>
          <a:xfrm>
            <a:off x="185738" y="6444044"/>
            <a:ext cx="5250358" cy="369332"/>
          </a:xfrm>
          <a:prstGeom prst="rect">
            <a:avLst/>
          </a:prstGeom>
        </p:spPr>
        <p:txBody>
          <a:bodyPr wrap="square">
            <a:spAutoFit/>
          </a:bodyPr>
          <a:lstStyle/>
          <a:p>
            <a:pPr>
              <a:buNone/>
            </a:pPr>
            <a:r>
              <a:rPr lang="en-US" altLang="ko-KR" sz="1800" dirty="0" smtClean="0">
                <a:hlinkClick r:id="rId4" action="ppaction://hlinkfile"/>
              </a:rPr>
              <a:t>I. Lee, Genome Research </a:t>
            </a:r>
            <a:r>
              <a:rPr lang="en-US" altLang="ko-KR" sz="1800" dirty="0" smtClean="0">
                <a:hlinkClick r:id="rId4" action="ppaction://hlinkfile"/>
              </a:rPr>
              <a:t>21</a:t>
            </a:r>
            <a:r>
              <a:rPr lang="en-US" altLang="ko-KR" sz="1800" dirty="0" smtClean="0">
                <a:hlinkClick r:id="rId4" action="ppaction://hlinkfile"/>
              </a:rPr>
              <a:t>:1109 </a:t>
            </a:r>
            <a:r>
              <a:rPr lang="en-US" altLang="ko-KR" sz="1800" dirty="0">
                <a:hlinkClick r:id="rId4" action="ppaction://hlinkfile"/>
              </a:rPr>
              <a:t>(</a:t>
            </a:r>
            <a:r>
              <a:rPr lang="en-US" altLang="ko-KR" sz="1800" dirty="0" smtClean="0">
                <a:hlinkClick r:id="rId4" action="ppaction://hlinkfile"/>
              </a:rPr>
              <a:t>2011)</a:t>
            </a:r>
            <a:endParaRPr lang="en-US" altLang="ko-KR" sz="1800" dirty="0"/>
          </a:p>
        </p:txBody>
      </p:sp>
    </p:spTree>
    <p:extLst>
      <p:ext uri="{BB962C8B-B14F-4D97-AF65-F5344CB8AC3E}">
        <p14:creationId xmlns:p14="http://schemas.microsoft.com/office/powerpoint/2010/main" val="2717669295"/>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Database</a:t>
            </a:r>
            <a:endParaRPr lang="ko-KR" altLang="en-US" dirty="0"/>
          </a:p>
        </p:txBody>
      </p:sp>
      <p:sp>
        <p:nvSpPr>
          <p:cNvPr id="3" name="내용 개체 틀 2"/>
          <p:cNvSpPr>
            <a:spLocks noGrp="1"/>
          </p:cNvSpPr>
          <p:nvPr>
            <p:ph idx="1"/>
          </p:nvPr>
        </p:nvSpPr>
        <p:spPr>
          <a:xfrm>
            <a:off x="457200" y="1600201"/>
            <a:ext cx="8229600" cy="1180728"/>
          </a:xfrm>
        </p:spPr>
        <p:txBody>
          <a:bodyPr>
            <a:normAutofit fontScale="85000" lnSpcReduction="10000"/>
          </a:bodyPr>
          <a:lstStyle/>
          <a:p>
            <a:r>
              <a:rPr lang="en-US" altLang="ko-KR" dirty="0"/>
              <a:t>Online </a:t>
            </a:r>
            <a:r>
              <a:rPr lang="en-US" altLang="ko-KR" dirty="0" err="1"/>
              <a:t>Mendelian</a:t>
            </a:r>
            <a:r>
              <a:rPr lang="en-US" altLang="ko-KR" dirty="0"/>
              <a:t> Inheritance Database (OMIM)</a:t>
            </a:r>
          </a:p>
          <a:p>
            <a:r>
              <a:rPr lang="en-US" altLang="ko-KR" dirty="0" err="1"/>
              <a:t>UniProtKB</a:t>
            </a:r>
            <a:r>
              <a:rPr lang="en-US" altLang="ko-KR" dirty="0"/>
              <a:t>/</a:t>
            </a:r>
            <a:r>
              <a:rPr lang="en-US" altLang="ko-KR" dirty="0" err="1"/>
              <a:t>Swissprot</a:t>
            </a:r>
            <a:endParaRPr lang="en-US" altLang="ko-KR" dirty="0"/>
          </a:p>
          <a:p>
            <a:endParaRPr lang="ko-KR" altLang="en-US" dirty="0"/>
          </a:p>
          <a:p>
            <a:endParaRPr lang="ko-KR" alt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2708920"/>
            <a:ext cx="7215173" cy="36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68290416"/>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endParaRPr lang="ko-KR" altLang="en-US"/>
          </a:p>
        </p:txBody>
      </p:sp>
      <p:sp>
        <p:nvSpPr>
          <p:cNvPr id="3" name="내용 개체 틀 2"/>
          <p:cNvSpPr>
            <a:spLocks noGrp="1"/>
          </p:cNvSpPr>
          <p:nvPr>
            <p:ph idx="1"/>
          </p:nvPr>
        </p:nvSpPr>
        <p:spPr/>
        <p:txBody>
          <a:bodyPr/>
          <a:lstStyle/>
          <a:p>
            <a:endParaRPr lang="ko-KR" alt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443" y="980728"/>
            <a:ext cx="8933228" cy="5472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96336230"/>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Analysis Tools</a:t>
            </a:r>
            <a:endParaRPr lang="ko-KR" altLang="en-US" dirty="0"/>
          </a:p>
        </p:txBody>
      </p:sp>
      <p:sp>
        <p:nvSpPr>
          <p:cNvPr id="3" name="내용 개체 틀 2"/>
          <p:cNvSpPr>
            <a:spLocks noGrp="1"/>
          </p:cNvSpPr>
          <p:nvPr>
            <p:ph idx="1"/>
          </p:nvPr>
        </p:nvSpPr>
        <p:spPr/>
        <p:txBody>
          <a:bodyPr/>
          <a:lstStyle/>
          <a:p>
            <a:endParaRPr lang="ko-KR" altLang="en-US"/>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8059" y="1412776"/>
            <a:ext cx="5526171" cy="4961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07504" y="6381328"/>
            <a:ext cx="5872567" cy="400110"/>
          </a:xfrm>
          <a:prstGeom prst="rect">
            <a:avLst/>
          </a:prstGeom>
          <a:noFill/>
        </p:spPr>
        <p:txBody>
          <a:bodyPr wrap="square" rtlCol="0">
            <a:spAutoFit/>
          </a:bodyPr>
          <a:lstStyle/>
          <a:p>
            <a:pPr>
              <a:buNone/>
            </a:pPr>
            <a:r>
              <a:rPr lang="en-US" altLang="ko-KR" sz="2000" dirty="0" smtClean="0">
                <a:solidFill>
                  <a:srgbClr val="C00000"/>
                </a:solidFill>
              </a:rPr>
              <a:t>J. </a:t>
            </a:r>
            <a:r>
              <a:rPr lang="en-US" altLang="ko-KR" sz="2000" dirty="0" err="1" smtClean="0">
                <a:solidFill>
                  <a:srgbClr val="C00000"/>
                </a:solidFill>
              </a:rPr>
              <a:t>Thursberg</a:t>
            </a:r>
            <a:r>
              <a:rPr lang="en-US" altLang="ko-KR" sz="2000" dirty="0" smtClean="0">
                <a:solidFill>
                  <a:srgbClr val="C00000"/>
                </a:solidFill>
              </a:rPr>
              <a:t>, et al. Human Mutation 30:703 (2009)</a:t>
            </a:r>
            <a:endParaRPr lang="ko-KR" altLang="en-US" sz="2000" dirty="0">
              <a:solidFill>
                <a:srgbClr val="C00000"/>
              </a:solidFill>
            </a:endParaRPr>
          </a:p>
        </p:txBody>
      </p:sp>
    </p:spTree>
    <p:extLst>
      <p:ext uri="{BB962C8B-B14F-4D97-AF65-F5344CB8AC3E}">
        <p14:creationId xmlns:p14="http://schemas.microsoft.com/office/powerpoint/2010/main" val="3659632146"/>
      </p:ext>
    </p:extLst>
  </p:cSld>
  <p:clrMapOvr>
    <a:masterClrMapping/>
  </p:clrMapOvr>
  <p:timing>
    <p:tnLst>
      <p:par>
        <p:cTn id="1" dur="indefinite" restart="never" nodeType="tmRoot"/>
      </p:par>
    </p:tnLst>
  </p:timing>
</p:sld>
</file>

<file path=ppt/theme/theme1.xml><?xml version="1.0" encoding="utf-8"?>
<a:theme xmlns:a="http://schemas.openxmlformats.org/drawingml/2006/main" name="디자인 사용자 지정">
  <a:themeElements>
    <a:clrScheme name="디자인 사용자 지정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디자인 사용자 지정">
      <a:majorFont>
        <a:latin typeface="굴림"/>
        <a:ea typeface="굴림"/>
        <a:cs typeface=""/>
      </a:majorFont>
      <a:minorFont>
        <a:latin typeface="굴림"/>
        <a:ea typeface="굴림"/>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1" hangingPunct="1">
          <a:lnSpc>
            <a:spcPct val="100000"/>
          </a:lnSpc>
          <a:spcBef>
            <a:spcPct val="20000"/>
          </a:spcBef>
          <a:spcAft>
            <a:spcPct val="0"/>
          </a:spcAft>
          <a:buClrTx/>
          <a:buSzTx/>
          <a:buFontTx/>
          <a:buChar char="•"/>
          <a:tabLst/>
          <a:defRPr kumimoji="1" lang="en-US" sz="2800" b="0" i="0" u="none" strike="noStrike" cap="none" normalizeH="0" baseline="0" smtClean="0">
            <a:ln>
              <a:noFill/>
            </a:ln>
            <a:solidFill>
              <a:schemeClr val="tx1"/>
            </a:solidFill>
            <a:effectLst/>
            <a:latin typeface="Trebuchet MS" pitchFamily="34" charset="0"/>
            <a:ea typeface="굴림" pitchFamily="50" charset="-127"/>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1" hangingPunct="1">
          <a:lnSpc>
            <a:spcPct val="100000"/>
          </a:lnSpc>
          <a:spcBef>
            <a:spcPct val="20000"/>
          </a:spcBef>
          <a:spcAft>
            <a:spcPct val="0"/>
          </a:spcAft>
          <a:buClrTx/>
          <a:buSzTx/>
          <a:buFontTx/>
          <a:buChar char="•"/>
          <a:tabLst/>
          <a:defRPr kumimoji="1" lang="en-US" sz="2800" b="0" i="0" u="none" strike="noStrike" cap="none" normalizeH="0" baseline="0" smtClean="0">
            <a:ln>
              <a:noFill/>
            </a:ln>
            <a:solidFill>
              <a:schemeClr val="tx1"/>
            </a:solidFill>
            <a:effectLst/>
            <a:latin typeface="Trebuchet MS" pitchFamily="34" charset="0"/>
            <a:ea typeface="굴림" pitchFamily="50" charset="-127"/>
          </a:defRPr>
        </a:defPPr>
      </a:lstStyle>
    </a:lnDef>
  </a:objectDefaults>
  <a:extraClrSchemeLst>
    <a:extraClrScheme>
      <a:clrScheme name="디자인 사용자 지정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디자인 사용자 지정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디자인 사용자 지정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디자인 사용자 지정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디자인 사용자 지정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디자인 사용자 지정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디자인 사용자 지정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디자인 사용자 지정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디자인 사용자 지정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디자인 사용자 지정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디자인 사용자 지정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디자인 사용자 지정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테마1">
  <a:themeElements>
    <a:clrScheme name="도시">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사용자 지정 2">
      <a:majorFont>
        <a:latin typeface="Cambria"/>
        <a:ea typeface="HY중고딕"/>
        <a:cs typeface=""/>
      </a:majorFont>
      <a:minorFont>
        <a:latin typeface="Cambria"/>
        <a:ea typeface="맑은 고딕"/>
        <a:cs typeface=""/>
      </a:minorFont>
    </a:fontScheme>
    <a:fmtScheme name="가을">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85000"/>
                <a:hueMod val="105000"/>
                <a:satMod val="250000"/>
              </a:schemeClr>
            </a:gs>
            <a:gs pos="100000">
              <a:schemeClr val="phClr">
                <a:tint val="95000"/>
                <a:shade val="100000"/>
                <a:satMod val="200000"/>
              </a:schemeClr>
            </a:gs>
          </a:gsLst>
          <a:lin ang="2700000" scaled="0"/>
        </a:gradFill>
        <a:gradFill rotWithShape="1">
          <a:gsLst>
            <a:gs pos="0">
              <a:schemeClr val="phClr">
                <a:tint val="94000"/>
                <a:satMod val="200000"/>
              </a:schemeClr>
            </a:gs>
            <a:gs pos="100000">
              <a:schemeClr val="phClr">
                <a:shade val="70000"/>
                <a:satMod val="200000"/>
              </a:schemeClr>
            </a:gs>
          </a:gsLst>
          <a:path path="circle">
            <a:fillToRect l="40000" r="40000" b="60000"/>
          </a:path>
        </a:gradFill>
      </a:bgFillStyleLst>
    </a:fmtScheme>
  </a:themeElements>
  <a:objectDefaults/>
  <a:extraClrSchemeLst/>
</a:theme>
</file>

<file path=ppt/theme/theme3.xml><?xml version="1.0" encoding="utf-8"?>
<a:theme xmlns:a="http://schemas.openxmlformats.org/drawingml/2006/main" name="Office 테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22610</TotalTime>
  <Words>4284</Words>
  <Application>Microsoft Office PowerPoint</Application>
  <PresentationFormat>화면 슬라이드 쇼(4:3)</PresentationFormat>
  <Paragraphs>978</Paragraphs>
  <Slides>163</Slides>
  <Notes>28</Notes>
  <HiddenSlides>0</HiddenSlides>
  <MMClips>0</MMClips>
  <ScaleCrop>false</ScaleCrop>
  <HeadingPairs>
    <vt:vector size="6" baseType="variant">
      <vt:variant>
        <vt:lpstr>테마</vt:lpstr>
      </vt:variant>
      <vt:variant>
        <vt:i4>2</vt:i4>
      </vt:variant>
      <vt:variant>
        <vt:lpstr>포함된 OLE 서버</vt:lpstr>
      </vt:variant>
      <vt:variant>
        <vt:i4>2</vt:i4>
      </vt:variant>
      <vt:variant>
        <vt:lpstr>슬라이드 제목</vt:lpstr>
      </vt:variant>
      <vt:variant>
        <vt:i4>163</vt:i4>
      </vt:variant>
    </vt:vector>
  </HeadingPairs>
  <TitlesOfParts>
    <vt:vector size="167" baseType="lpstr">
      <vt:lpstr>디자인 사용자 지정</vt:lpstr>
      <vt:lpstr>테마1</vt:lpstr>
      <vt:lpstr>Equation</vt:lpstr>
      <vt:lpstr>수식</vt:lpstr>
      <vt:lpstr>Network in Biological Systems</vt:lpstr>
      <vt:lpstr>Outline</vt:lpstr>
      <vt:lpstr>Papers</vt:lpstr>
      <vt:lpstr>Networks in biological systems</vt:lpstr>
      <vt:lpstr>PPI network</vt:lpstr>
      <vt:lpstr>Yeast PPI network</vt:lpstr>
      <vt:lpstr>Genetic network</vt:lpstr>
      <vt:lpstr>Regulatory network</vt:lpstr>
      <vt:lpstr>Network motif</vt:lpstr>
      <vt:lpstr>Metabolic network</vt:lpstr>
      <vt:lpstr>Metabolic Network Database</vt:lpstr>
      <vt:lpstr>Scale-free, Modularity, Hierarchy</vt:lpstr>
      <vt:lpstr>Disease network</vt:lpstr>
      <vt:lpstr>Disease-gene network</vt:lpstr>
      <vt:lpstr>Human Polypharmacology interaction network</vt:lpstr>
      <vt:lpstr>Drug-drug network</vt:lpstr>
      <vt:lpstr>Drug-target network</vt:lpstr>
      <vt:lpstr>Drug-target-disease network</vt:lpstr>
      <vt:lpstr>Network Pharmacology</vt:lpstr>
      <vt:lpstr>Protein Structure Network</vt:lpstr>
      <vt:lpstr>Protein coevolution network</vt:lpstr>
      <vt:lpstr>Network analysis</vt:lpstr>
      <vt:lpstr>Graphs</vt:lpstr>
      <vt:lpstr>Network measures</vt:lpstr>
      <vt:lpstr>PowerPoint 프레젠테이션</vt:lpstr>
      <vt:lpstr>Random vs Preferential Attachment</vt:lpstr>
      <vt:lpstr>Error and attack tolerance</vt:lpstr>
      <vt:lpstr>Clustering coefficient</vt:lpstr>
      <vt:lpstr>Clustering</vt:lpstr>
      <vt:lpstr>PowerPoint 프레젠테이션</vt:lpstr>
      <vt:lpstr>PowerPoint 프레젠테이션</vt:lpstr>
      <vt:lpstr>PowerPoint 프레젠테이션</vt:lpstr>
      <vt:lpstr>PowerPoint 프레젠테이션</vt:lpstr>
      <vt:lpstr>PowerPoint 프레젠테이션</vt:lpstr>
      <vt:lpstr> All 3-node directed subgraphs</vt:lpstr>
      <vt:lpstr>Method</vt:lpstr>
      <vt:lpstr>Network motif: example</vt:lpstr>
      <vt:lpstr>Transcriptional network</vt:lpstr>
      <vt:lpstr>Neural networks</vt:lpstr>
      <vt:lpstr>Food webs</vt:lpstr>
      <vt:lpstr>World Wide Web</vt:lpstr>
      <vt:lpstr>Network Centrality</vt:lpstr>
      <vt:lpstr>Centrality vs. Essentiality</vt:lpstr>
      <vt:lpstr>Degree</vt:lpstr>
      <vt:lpstr>Degree</vt:lpstr>
      <vt:lpstr>Closeness Centrality</vt:lpstr>
      <vt:lpstr>Example</vt:lpstr>
      <vt:lpstr>Example</vt:lpstr>
      <vt:lpstr>Betweenness Centrality</vt:lpstr>
      <vt:lpstr>PowerPoint 프레젠테이션</vt:lpstr>
      <vt:lpstr>Information Centrality</vt:lpstr>
      <vt:lpstr>Eigenvalue Centrality</vt:lpstr>
      <vt:lpstr>Example</vt:lpstr>
      <vt:lpstr>PowerPoint 프레젠테이션</vt:lpstr>
      <vt:lpstr>PowerPoint 프레젠테이션</vt:lpstr>
      <vt:lpstr>Applications</vt:lpstr>
      <vt:lpstr>Applications</vt:lpstr>
      <vt:lpstr>Centrality-lethality rule in PPI network</vt:lpstr>
      <vt:lpstr>Centrality vs. Essentiality</vt:lpstr>
      <vt:lpstr>Centrality vs. Essentiality</vt:lpstr>
      <vt:lpstr>Questions</vt:lpstr>
      <vt:lpstr>Two PPI Networks</vt:lpstr>
      <vt:lpstr>PowerPoint 프레젠테이션</vt:lpstr>
      <vt:lpstr>Localized Centrality Measures</vt:lpstr>
      <vt:lpstr>Different centrality measures cover different regions of network</vt:lpstr>
      <vt:lpstr>Y2H</vt:lpstr>
      <vt:lpstr>AP/MS</vt:lpstr>
      <vt:lpstr>Clustering</vt:lpstr>
      <vt:lpstr>Each cluster has distinct biological functions</vt:lpstr>
      <vt:lpstr>PowerPoint 프레젠테이션</vt:lpstr>
      <vt:lpstr>Decision Tree Classification</vt:lpstr>
      <vt:lpstr>Summary</vt:lpstr>
      <vt:lpstr>Network-based Protein Function Prediction</vt:lpstr>
      <vt:lpstr>Papers</vt:lpstr>
      <vt:lpstr>Importance</vt:lpstr>
      <vt:lpstr>Approaches</vt:lpstr>
      <vt:lpstr>PowerPoint 프레젠테이션</vt:lpstr>
      <vt:lpstr>Direct Annotation</vt:lpstr>
      <vt:lpstr>Graph-theoretic Concepts</vt:lpstr>
      <vt:lpstr>Neighborhood Counting</vt:lpstr>
      <vt:lpstr>Graph theoretical methods</vt:lpstr>
      <vt:lpstr>Module-assisted</vt:lpstr>
      <vt:lpstr>Module-assisted methods</vt:lpstr>
      <vt:lpstr>Module detection from network</vt:lpstr>
      <vt:lpstr>Hierarchical clustering-based</vt:lpstr>
      <vt:lpstr>Graph clustering methods</vt:lpstr>
      <vt:lpstr>Expansion of complex seeds</vt:lpstr>
      <vt:lpstr>Integrating multiple sources</vt:lpstr>
      <vt:lpstr>Integrated Analysis</vt:lpstr>
      <vt:lpstr>Integration of interactions and diverse genomic data</vt:lpstr>
      <vt:lpstr>Performance Comparison</vt:lpstr>
      <vt:lpstr>PowerPoint 프레젠테이션</vt:lpstr>
      <vt:lpstr>Discussion</vt:lpstr>
      <vt:lpstr>Disease Gene</vt:lpstr>
      <vt:lpstr>PowerPoint 프레젠테이션</vt:lpstr>
      <vt:lpstr>HumanNet</vt:lpstr>
      <vt:lpstr>Database</vt:lpstr>
      <vt:lpstr>PowerPoint 프레젠테이션</vt:lpstr>
      <vt:lpstr>Analysis Tools</vt:lpstr>
      <vt:lpstr>Stability</vt:lpstr>
      <vt:lpstr>Pathogenic or not</vt:lpstr>
      <vt:lpstr>Performance</vt:lpstr>
      <vt:lpstr>PolyPhen-2</vt:lpstr>
      <vt:lpstr>Sequence Conservation</vt:lpstr>
      <vt:lpstr>PowerPoint 프레젠테이션</vt:lpstr>
      <vt:lpstr>Solvent Accessibility</vt:lpstr>
      <vt:lpstr>VAAST</vt:lpstr>
      <vt:lpstr>Tools</vt:lpstr>
      <vt:lpstr>PowerPoint 프레젠테이션</vt:lpstr>
      <vt:lpstr>PowerPoint 프레젠테이션</vt:lpstr>
      <vt:lpstr>PowerPoint 프레젠테이션</vt:lpstr>
      <vt:lpstr>연구 사례</vt:lpstr>
      <vt:lpstr>결 과</vt:lpstr>
      <vt:lpstr>Residue-Residue Co-evolution Network</vt:lpstr>
      <vt:lpstr>Interaction Network</vt:lpstr>
      <vt:lpstr>Framework</vt:lpstr>
      <vt:lpstr>Special Nodes</vt:lpstr>
      <vt:lpstr>Results</vt:lpstr>
      <vt:lpstr>Results</vt:lpstr>
      <vt:lpstr>Examples</vt:lpstr>
      <vt:lpstr>Protein Structure Network</vt:lpstr>
      <vt:lpstr>Protein Allostery</vt:lpstr>
      <vt:lpstr>Different modes of allostery</vt:lpstr>
      <vt:lpstr>Multiple pathways</vt:lpstr>
      <vt:lpstr>Transformation</vt:lpstr>
      <vt:lpstr>Expected Visiting Time (EVT)</vt:lpstr>
      <vt:lpstr>Random Walk Model</vt:lpstr>
      <vt:lpstr>Cut-off Value</vt:lpstr>
      <vt:lpstr>Example: PDZ domain</vt:lpstr>
      <vt:lpstr>Dihydrofolate reductase (DHFR)</vt:lpstr>
      <vt:lpstr>Results</vt:lpstr>
      <vt:lpstr>Signaling Route</vt:lpstr>
      <vt:lpstr>LOV2</vt:lpstr>
      <vt:lpstr>Results</vt:lpstr>
      <vt:lpstr>Caspase-1</vt:lpstr>
      <vt:lpstr>EVT vs. Catalytic Efficiency</vt:lpstr>
      <vt:lpstr>Caspase-1</vt:lpstr>
      <vt:lpstr>GPCR</vt:lpstr>
      <vt:lpstr>Summary</vt:lpstr>
      <vt:lpstr>Drug-drug Interaction</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PTM Network</vt:lpstr>
      <vt:lpstr>PostNet</vt:lpstr>
      <vt:lpstr>Several approaches to reveal disease target drug candidates</vt:lpstr>
      <vt:lpstr>Integrating  several databases</vt:lpstr>
      <vt:lpstr>Datasets</vt:lpstr>
      <vt:lpstr>Scoring Scheme</vt:lpstr>
      <vt:lpstr>Re-examination of approved drugs </vt:lpstr>
      <vt:lpstr>Drug repositioning  for Gleevec </vt:lpstr>
      <vt:lpstr>Drug repositioning  for Sutent </vt:lpstr>
      <vt:lpstr>Mode of drug action: Gleevec</vt:lpstr>
      <vt:lpstr>KEGG pathway enrichment in group C</vt:lpstr>
      <vt:lpstr>Mode of drug action: Sutent</vt:lpstr>
      <vt:lpstr>KEGG pathway enrichment</vt:lpstr>
      <vt:lpstr>Robustness of PostNet with PTM</vt:lpstr>
      <vt:lpstr>Drug ranking according to number of chemical bindings</vt:lpstr>
      <vt:lpstr>Conclusion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Dongsup Kim</dc:creator>
  <cp:lastModifiedBy>Dongsup Kim</cp:lastModifiedBy>
  <cp:revision>422</cp:revision>
  <dcterms:created xsi:type="dcterms:W3CDTF">1601-01-01T00:00:00Z</dcterms:created>
  <dcterms:modified xsi:type="dcterms:W3CDTF">2012-08-09T04:57:28Z</dcterms:modified>
</cp:coreProperties>
</file>